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1"/>
  </p:notesMasterIdLst>
  <p:sldIdLst>
    <p:sldId id="256" r:id="rId2"/>
    <p:sldId id="258" r:id="rId3"/>
    <p:sldId id="261" r:id="rId4"/>
    <p:sldId id="269" r:id="rId5"/>
    <p:sldId id="262" r:id="rId6"/>
    <p:sldId id="266" r:id="rId7"/>
    <p:sldId id="267" r:id="rId8"/>
    <p:sldId id="268" r:id="rId9"/>
    <p:sldId id="260" r:id="rId10"/>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6E34C5-E101-49F3-8517-90C922F6EED6}" v="50" dt="2025-05-07T02:03:23.9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09"/>
  </p:normalViewPr>
  <p:slideViewPr>
    <p:cSldViewPr snapToGrid="0" snapToObjects="1">
      <p:cViewPr varScale="1">
        <p:scale>
          <a:sx n="151" d="100"/>
          <a:sy n="151" d="100"/>
        </p:scale>
        <p:origin x="90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ooq, Farid" userId="666f0027-fc49-4e4d-beaf-b55cdb5e3731" providerId="ADAL" clId="{836E34C5-E101-49F3-8517-90C922F6EED6}"/>
    <pc:docChg chg="undo custSel addSld modSld">
      <pc:chgData name="Farooq, Farid" userId="666f0027-fc49-4e4d-beaf-b55cdb5e3731" providerId="ADAL" clId="{836E34C5-E101-49F3-8517-90C922F6EED6}" dt="2025-05-07T02:08:35.514" v="253" actId="313"/>
      <pc:docMkLst>
        <pc:docMk/>
      </pc:docMkLst>
      <pc:sldChg chg="addSp modSp mod">
        <pc:chgData name="Farooq, Farid" userId="666f0027-fc49-4e4d-beaf-b55cdb5e3731" providerId="ADAL" clId="{836E34C5-E101-49F3-8517-90C922F6EED6}" dt="2025-05-07T01:48:05.173" v="176" actId="1076"/>
        <pc:sldMkLst>
          <pc:docMk/>
          <pc:sldMk cId="0" sldId="256"/>
        </pc:sldMkLst>
        <pc:spChg chg="mod">
          <ac:chgData name="Farooq, Farid" userId="666f0027-fc49-4e4d-beaf-b55cdb5e3731" providerId="ADAL" clId="{836E34C5-E101-49F3-8517-90C922F6EED6}" dt="2025-05-07T01:45:25.351" v="29" actId="1076"/>
          <ac:spMkLst>
            <pc:docMk/>
            <pc:sldMk cId="0" sldId="256"/>
            <ac:spMk id="3" creationId="{00000000-0000-0000-0000-000000000000}"/>
          </ac:spMkLst>
        </pc:spChg>
        <pc:spChg chg="add mod">
          <ac:chgData name="Farooq, Farid" userId="666f0027-fc49-4e4d-beaf-b55cdb5e3731" providerId="ADAL" clId="{836E34C5-E101-49F3-8517-90C922F6EED6}" dt="2025-05-07T01:48:05.173" v="176" actId="1076"/>
          <ac:spMkLst>
            <pc:docMk/>
            <pc:sldMk cId="0" sldId="256"/>
            <ac:spMk id="6" creationId="{A8B73127-2EA0-D64B-396B-2A9FAE9D9290}"/>
          </ac:spMkLst>
        </pc:spChg>
      </pc:sldChg>
      <pc:sldChg chg="modSp mod">
        <pc:chgData name="Farooq, Farid" userId="666f0027-fc49-4e4d-beaf-b55cdb5e3731" providerId="ADAL" clId="{836E34C5-E101-49F3-8517-90C922F6EED6}" dt="2025-05-07T02:03:19.935" v="241" actId="1035"/>
        <pc:sldMkLst>
          <pc:docMk/>
          <pc:sldMk cId="0" sldId="258"/>
        </pc:sldMkLst>
        <pc:spChg chg="mod">
          <ac:chgData name="Farooq, Farid" userId="666f0027-fc49-4e4d-beaf-b55cdb5e3731" providerId="ADAL" clId="{836E34C5-E101-49F3-8517-90C922F6EED6}" dt="2025-05-07T02:03:19.935" v="241" actId="1035"/>
          <ac:spMkLst>
            <pc:docMk/>
            <pc:sldMk cId="0" sldId="258"/>
            <ac:spMk id="18" creationId="{00000000-0000-0000-0000-000000000000}"/>
          </ac:spMkLst>
        </pc:spChg>
      </pc:sldChg>
      <pc:sldChg chg="addSp delSp modSp mod">
        <pc:chgData name="Farooq, Farid" userId="666f0027-fc49-4e4d-beaf-b55cdb5e3731" providerId="ADAL" clId="{836E34C5-E101-49F3-8517-90C922F6EED6}" dt="2025-05-07T02:07:04.854" v="252" actId="113"/>
        <pc:sldMkLst>
          <pc:docMk/>
          <pc:sldMk cId="2696020569" sldId="261"/>
        </pc:sldMkLst>
        <pc:spChg chg="mod">
          <ac:chgData name="Farooq, Farid" userId="666f0027-fc49-4e4d-beaf-b55cdb5e3731" providerId="ADAL" clId="{836E34C5-E101-49F3-8517-90C922F6EED6}" dt="2025-05-07T01:36:48.869" v="21" actId="20577"/>
          <ac:spMkLst>
            <pc:docMk/>
            <pc:sldMk cId="2696020569" sldId="261"/>
            <ac:spMk id="2" creationId="{39B4BE89-47EC-8507-4654-D0156A6EA3D4}"/>
          </ac:spMkLst>
        </pc:spChg>
        <pc:spChg chg="add">
          <ac:chgData name="Farooq, Farid" userId="666f0027-fc49-4e4d-beaf-b55cdb5e3731" providerId="ADAL" clId="{836E34C5-E101-49F3-8517-90C922F6EED6}" dt="2025-05-07T02:00:19.398" v="189"/>
          <ac:spMkLst>
            <pc:docMk/>
            <pc:sldMk cId="2696020569" sldId="261"/>
            <ac:spMk id="3" creationId="{46036827-D1D0-CE61-9BF3-F423E2C58694}"/>
          </ac:spMkLst>
        </pc:spChg>
        <pc:spChg chg="del">
          <ac:chgData name="Farooq, Farid" userId="666f0027-fc49-4e4d-beaf-b55cdb5e3731" providerId="ADAL" clId="{836E34C5-E101-49F3-8517-90C922F6EED6}" dt="2025-05-07T01:36:25.911" v="2" actId="478"/>
          <ac:spMkLst>
            <pc:docMk/>
            <pc:sldMk cId="2696020569" sldId="261"/>
            <ac:spMk id="9" creationId="{5B99B865-08C5-D570-9D41-4CE35E7A8231}"/>
          </ac:spMkLst>
        </pc:spChg>
        <pc:spChg chg="add mod">
          <ac:chgData name="Farooq, Farid" userId="666f0027-fc49-4e4d-beaf-b55cdb5e3731" providerId="ADAL" clId="{836E34C5-E101-49F3-8517-90C922F6EED6}" dt="2025-05-07T02:03:07.694" v="224" actId="207"/>
          <ac:spMkLst>
            <pc:docMk/>
            <pc:sldMk cId="2696020569" sldId="261"/>
            <ac:spMk id="12" creationId="{29262622-6759-1DF4-A4AC-A669F1427E84}"/>
          </ac:spMkLst>
        </pc:spChg>
        <pc:spChg chg="add mod">
          <ac:chgData name="Farooq, Farid" userId="666f0027-fc49-4e4d-beaf-b55cdb5e3731" providerId="ADAL" clId="{836E34C5-E101-49F3-8517-90C922F6EED6}" dt="2025-05-07T02:07:04.854" v="252" actId="113"/>
          <ac:spMkLst>
            <pc:docMk/>
            <pc:sldMk cId="2696020569" sldId="261"/>
            <ac:spMk id="14" creationId="{9C408D8D-CAC7-6718-6292-9736997D0CFA}"/>
          </ac:spMkLst>
        </pc:spChg>
        <pc:picChg chg="add mod">
          <ac:chgData name="Farooq, Farid" userId="666f0027-fc49-4e4d-beaf-b55cdb5e3731" providerId="ADAL" clId="{836E34C5-E101-49F3-8517-90C922F6EED6}" dt="2025-05-07T02:03:17.423" v="236" actId="1035"/>
          <ac:picMkLst>
            <pc:docMk/>
            <pc:sldMk cId="2696020569" sldId="261"/>
            <ac:picMk id="4" creationId="{6F16ACAB-53B6-6951-82C4-BDA211E0B4AA}"/>
          </ac:picMkLst>
        </pc:picChg>
        <pc:picChg chg="add del mod">
          <ac:chgData name="Farooq, Farid" userId="666f0027-fc49-4e4d-beaf-b55cdb5e3731" providerId="ADAL" clId="{836E34C5-E101-49F3-8517-90C922F6EED6}" dt="2025-05-07T01:37:50.681" v="25" actId="478"/>
          <ac:picMkLst>
            <pc:docMk/>
            <pc:sldMk cId="2696020569" sldId="261"/>
            <ac:picMk id="4" creationId="{B02519C5-D90E-CC0E-10B8-A408C6EE7289}"/>
          </ac:picMkLst>
        </pc:picChg>
        <pc:picChg chg="del">
          <ac:chgData name="Farooq, Farid" userId="666f0027-fc49-4e4d-beaf-b55cdb5e3731" providerId="ADAL" clId="{836E34C5-E101-49F3-8517-90C922F6EED6}" dt="2025-05-07T01:36:23.642" v="1" actId="478"/>
          <ac:picMkLst>
            <pc:docMk/>
            <pc:sldMk cId="2696020569" sldId="261"/>
            <ac:picMk id="7" creationId="{D4CA12B0-FA49-5F83-52CA-33B49215ABBE}"/>
          </ac:picMkLst>
        </pc:picChg>
        <pc:picChg chg="add del mod">
          <ac:chgData name="Farooq, Farid" userId="666f0027-fc49-4e4d-beaf-b55cdb5e3731" providerId="ADAL" clId="{836E34C5-E101-49F3-8517-90C922F6EED6}" dt="2025-05-07T01:58:33.762" v="180" actId="478"/>
          <ac:picMkLst>
            <pc:docMk/>
            <pc:sldMk cId="2696020569" sldId="261"/>
            <ac:picMk id="8" creationId="{87585C10-19E4-444A-DABB-329C1E8DB59F}"/>
          </ac:picMkLst>
        </pc:picChg>
        <pc:picChg chg="add mod">
          <ac:chgData name="Farooq, Farid" userId="666f0027-fc49-4e4d-beaf-b55cdb5e3731" providerId="ADAL" clId="{836E34C5-E101-49F3-8517-90C922F6EED6}" dt="2025-05-07T02:03:17.423" v="236" actId="1035"/>
          <ac:picMkLst>
            <pc:docMk/>
            <pc:sldMk cId="2696020569" sldId="261"/>
            <ac:picMk id="1026" creationId="{BA4DF1FD-B668-93EF-1F6C-4D52DB5E77CA}"/>
          </ac:picMkLst>
        </pc:picChg>
        <pc:picChg chg="add mod">
          <ac:chgData name="Farooq, Farid" userId="666f0027-fc49-4e4d-beaf-b55cdb5e3731" providerId="ADAL" clId="{836E34C5-E101-49F3-8517-90C922F6EED6}" dt="2025-05-07T02:03:17.423" v="236" actId="1035"/>
          <ac:picMkLst>
            <pc:docMk/>
            <pc:sldMk cId="2696020569" sldId="261"/>
            <ac:picMk id="1028" creationId="{8288270B-87CA-4CAB-4CD6-99EB5C19F9EA}"/>
          </ac:picMkLst>
        </pc:picChg>
        <pc:picChg chg="add mod">
          <ac:chgData name="Farooq, Farid" userId="666f0027-fc49-4e4d-beaf-b55cdb5e3731" providerId="ADAL" clId="{836E34C5-E101-49F3-8517-90C922F6EED6}" dt="2025-05-07T02:03:17.423" v="236" actId="1035"/>
          <ac:picMkLst>
            <pc:docMk/>
            <pc:sldMk cId="2696020569" sldId="261"/>
            <ac:picMk id="1030" creationId="{B180DE07-B0E0-AA41-6ED9-85768FF5B400}"/>
          </ac:picMkLst>
        </pc:picChg>
        <pc:picChg chg="add mod">
          <ac:chgData name="Farooq, Farid" userId="666f0027-fc49-4e4d-beaf-b55cdb5e3731" providerId="ADAL" clId="{836E34C5-E101-49F3-8517-90C922F6EED6}" dt="2025-05-07T02:03:23.950" v="242" actId="1076"/>
          <ac:picMkLst>
            <pc:docMk/>
            <pc:sldMk cId="2696020569" sldId="261"/>
            <ac:picMk id="1034" creationId="{81FCC9F3-11FB-4999-431F-BC6B7E7B3ED4}"/>
          </ac:picMkLst>
        </pc:picChg>
        <pc:cxnChg chg="add mod">
          <ac:chgData name="Farooq, Farid" userId="666f0027-fc49-4e4d-beaf-b55cdb5e3731" providerId="ADAL" clId="{836E34C5-E101-49F3-8517-90C922F6EED6}" dt="2025-05-07T02:03:17.423" v="236" actId="1035"/>
          <ac:cxnSpMkLst>
            <pc:docMk/>
            <pc:sldMk cId="2696020569" sldId="261"/>
            <ac:cxnSpMk id="7" creationId="{A981D56B-A27B-791F-7489-4A6588A45F00}"/>
          </ac:cxnSpMkLst>
        </pc:cxnChg>
        <pc:cxnChg chg="add mod">
          <ac:chgData name="Farooq, Farid" userId="666f0027-fc49-4e4d-beaf-b55cdb5e3731" providerId="ADAL" clId="{836E34C5-E101-49F3-8517-90C922F6EED6}" dt="2025-05-07T02:03:17.423" v="236" actId="1035"/>
          <ac:cxnSpMkLst>
            <pc:docMk/>
            <pc:sldMk cId="2696020569" sldId="261"/>
            <ac:cxnSpMk id="9" creationId="{74E17EC3-23B0-3D60-8B78-04790FD98878}"/>
          </ac:cxnSpMkLst>
        </pc:cxnChg>
        <pc:cxnChg chg="add mod">
          <ac:chgData name="Farooq, Farid" userId="666f0027-fc49-4e4d-beaf-b55cdb5e3731" providerId="ADAL" clId="{836E34C5-E101-49F3-8517-90C922F6EED6}" dt="2025-05-07T02:03:17.423" v="236" actId="1035"/>
          <ac:cxnSpMkLst>
            <pc:docMk/>
            <pc:sldMk cId="2696020569" sldId="261"/>
            <ac:cxnSpMk id="10" creationId="{A1642924-6B5C-7EC1-ACD4-5B56C7869652}"/>
          </ac:cxnSpMkLst>
        </pc:cxnChg>
        <pc:cxnChg chg="add mod">
          <ac:chgData name="Farooq, Farid" userId="666f0027-fc49-4e4d-beaf-b55cdb5e3731" providerId="ADAL" clId="{836E34C5-E101-49F3-8517-90C922F6EED6}" dt="2025-05-07T02:03:17.423" v="236" actId="1035"/>
          <ac:cxnSpMkLst>
            <pc:docMk/>
            <pc:sldMk cId="2696020569" sldId="261"/>
            <ac:cxnSpMk id="11" creationId="{407414E3-4B7A-0350-6C62-6B4828D8224E}"/>
          </ac:cxnSpMkLst>
        </pc:cxnChg>
      </pc:sldChg>
      <pc:sldChg chg="modSp mod">
        <pc:chgData name="Farooq, Farid" userId="666f0027-fc49-4e4d-beaf-b55cdb5e3731" providerId="ADAL" clId="{836E34C5-E101-49F3-8517-90C922F6EED6}" dt="2025-05-07T02:08:35.514" v="253" actId="313"/>
        <pc:sldMkLst>
          <pc:docMk/>
          <pc:sldMk cId="3293004667" sldId="262"/>
        </pc:sldMkLst>
        <pc:spChg chg="mod">
          <ac:chgData name="Farooq, Farid" userId="666f0027-fc49-4e4d-beaf-b55cdb5e3731" providerId="ADAL" clId="{836E34C5-E101-49F3-8517-90C922F6EED6}" dt="2025-05-07T02:08:35.514" v="253" actId="313"/>
          <ac:spMkLst>
            <pc:docMk/>
            <pc:sldMk cId="3293004667" sldId="262"/>
            <ac:spMk id="2" creationId="{00FD7630-F80E-3AA0-37E1-F71F32C6BA9B}"/>
          </ac:spMkLst>
        </pc:spChg>
      </pc:sldChg>
      <pc:sldChg chg="add">
        <pc:chgData name="Farooq, Farid" userId="666f0027-fc49-4e4d-beaf-b55cdb5e3731" providerId="ADAL" clId="{836E34C5-E101-49F3-8517-90C922F6EED6}" dt="2025-05-07T01:36:21.388" v="0"/>
        <pc:sldMkLst>
          <pc:docMk/>
          <pc:sldMk cId="3256355945" sldId="269"/>
        </pc:sldMkLst>
      </pc:sldChg>
    </pc:docChg>
  </pc:docChgLst>
  <pc:docChgLst>
    <pc:chgData name="Sayedolhosseini, Sayedyounes" userId="356e1c13-1afc-446c-b0f7-be66c6328741" providerId="ADAL" clId="{DC6EF119-D611-A147-BC77-DB609041570B}"/>
    <pc:docChg chg="modSld">
      <pc:chgData name="Sayedolhosseini, Sayedyounes" userId="356e1c13-1afc-446c-b0f7-be66c6328741" providerId="ADAL" clId="{DC6EF119-D611-A147-BC77-DB609041570B}" dt="2025-05-07T22:40:27.348" v="0" actId="1076"/>
      <pc:docMkLst>
        <pc:docMk/>
      </pc:docMkLst>
      <pc:sldChg chg="modSp mod">
        <pc:chgData name="Sayedolhosseini, Sayedyounes" userId="356e1c13-1afc-446c-b0f7-be66c6328741" providerId="ADAL" clId="{DC6EF119-D611-A147-BC77-DB609041570B}" dt="2025-05-07T22:40:27.348" v="0" actId="1076"/>
        <pc:sldMkLst>
          <pc:docMk/>
          <pc:sldMk cId="3293004667" sldId="262"/>
        </pc:sldMkLst>
        <pc:spChg chg="mod">
          <ac:chgData name="Sayedolhosseini, Sayedyounes" userId="356e1c13-1afc-446c-b0f7-be66c6328741" providerId="ADAL" clId="{DC6EF119-D611-A147-BC77-DB609041570B}" dt="2025-05-07T22:40:27.348" v="0" actId="1076"/>
          <ac:spMkLst>
            <pc:docMk/>
            <pc:sldMk cId="3293004667" sldId="262"/>
            <ac:spMk id="6" creationId="{FDCC4BCA-81F6-2385-A96C-C8AA61F991D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999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453A5-78C2-F4BD-8CAF-E17F81B88C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2DB1B7-676F-DCE0-3CB4-B3775CEDB2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64A85A-FF06-4C17-C447-B6E77D1085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AA9DA7-4DCC-BB3E-45C7-6D33A23CBAF1}"/>
              </a:ext>
            </a:extLst>
          </p:cNvPr>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34749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B4DFD-411A-84AE-9D03-4E4C8DE555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DD231F-85D8-14E8-0ABD-D77C0A64C5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A9BB94-D2D8-074E-975A-E31F444B5E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1F0182-2207-AE2B-72FD-6068213B9244}"/>
              </a:ext>
            </a:extLst>
          </p:cNvPr>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2921846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47073-F035-0808-2132-F2D9343B9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4F5513-B8C8-092D-CEBF-52242575CB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7A0DB4-7628-244E-2E20-2783D2CD72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F901DA-BC29-9264-64AD-4365BD9AF42E}"/>
              </a:ext>
            </a:extLst>
          </p:cNvPr>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3055371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7AC33-238B-E8FA-E9D0-1772781B1F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CBC8C3-EEE6-3C3B-FE83-83C4A5BFA9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8584E6-25A5-FA06-03F0-E87E9BC78F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D499DA-91D0-04C0-AD0B-C984ECC1D9BB}"/>
              </a:ext>
            </a:extLst>
          </p:cNvPr>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3436164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0680C-FBC6-060D-9D15-F1871C068F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6DD83D-4995-63A4-7DD5-3E975FE641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3EF541-80D0-3396-5DC4-50AE3677B8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B37527-B37F-B5C0-4625-E4736B5765A8}"/>
              </a:ext>
            </a:extLst>
          </p:cNvPr>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4166343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D7D59-3745-12B9-C251-410C2A773F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22BF56-22F6-378A-54F8-EEC739A225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3F234A-9DAE-A817-1F7B-61766877D3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3DC2F6-5843-0AE4-5796-B197353A222F}"/>
              </a:ext>
            </a:extLst>
          </p:cNvPr>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52803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3.sv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222222"/>
        </a:solidFill>
        <a:effectLst/>
      </p:bgPr>
    </p:bg>
    <p:spTree>
      <p:nvGrpSpPr>
        <p:cNvPr id="1" name=""/>
        <p:cNvGrpSpPr/>
        <p:nvPr/>
      </p:nvGrpSpPr>
      <p:grpSpPr>
        <a:xfrm>
          <a:off x="0" y="0"/>
          <a:ext cx="0" cy="0"/>
          <a:chOff x="0" y="0"/>
          <a:chExt cx="0" cy="0"/>
        </a:xfrm>
      </p:grpSpPr>
      <p:sp>
        <p:nvSpPr>
          <p:cNvPr id="2" name="Object 1"/>
          <p:cNvSpPr/>
          <p:nvPr/>
        </p:nvSpPr>
        <p:spPr>
          <a:xfrm>
            <a:off x="6094476" y="296540"/>
            <a:ext cx="5312892" cy="5004583"/>
          </a:xfrm>
          <a:prstGeom prst="rect">
            <a:avLst/>
          </a:prstGeom>
          <a:noFill/>
        </p:spPr>
        <p:txBody>
          <a:bodyPr wrap="square" lIns="0" tIns="0" rIns="0" bIns="0" rtlCol="0" anchor="ctr"/>
          <a:lstStyle/>
          <a:p>
            <a:pPr algn="l">
              <a:lnSpc>
                <a:spcPts val="7884"/>
              </a:lnSpc>
              <a:buNone/>
            </a:pPr>
            <a:r>
              <a:rPr lang="en-US" sz="6750" b="1" kern="0" spc="-405" dirty="0">
                <a:solidFill>
                  <a:srgbClr val="FFFFFF"/>
                </a:solidFill>
                <a:latin typeface="Inter" pitchFamily="34" charset="0"/>
                <a:ea typeface="Inter" pitchFamily="34" charset="-122"/>
                <a:cs typeface="Inter" pitchFamily="34" charset="-120"/>
              </a:rPr>
              <a:t>Risk Analytics for Trucking Fleet using Big Data</a:t>
            </a:r>
            <a:endParaRPr lang="en-US" dirty="0"/>
          </a:p>
        </p:txBody>
      </p:sp>
      <p:sp>
        <p:nvSpPr>
          <p:cNvPr id="3" name="Object 2"/>
          <p:cNvSpPr/>
          <p:nvPr/>
        </p:nvSpPr>
        <p:spPr>
          <a:xfrm>
            <a:off x="6094476" y="4766368"/>
            <a:ext cx="5384089" cy="1069509"/>
          </a:xfrm>
          <a:prstGeom prst="rect">
            <a:avLst/>
          </a:prstGeom>
          <a:noFill/>
        </p:spPr>
        <p:txBody>
          <a:bodyPr wrap="square" lIns="0" tIns="0" rIns="0" bIns="0" rtlCol="0" anchor="ctr"/>
          <a:lstStyle/>
          <a:p>
            <a:pPr algn="l">
              <a:lnSpc>
                <a:spcPts val="2809"/>
              </a:lnSpc>
              <a:spcBef>
                <a:spcPts val="770"/>
              </a:spcBef>
              <a:buNone/>
            </a:pPr>
            <a:r>
              <a:rPr lang="en-US" kern="0" spc="-40" dirty="0">
                <a:solidFill>
                  <a:srgbClr val="FFFFFF">
                    <a:alpha val="80000"/>
                  </a:srgbClr>
                </a:solidFill>
                <a:latin typeface="Inter" pitchFamily="34" charset="0"/>
                <a:ea typeface="Inter" pitchFamily="34" charset="-122"/>
                <a:cs typeface="Inter" pitchFamily="34" charset="-120"/>
              </a:rPr>
              <a:t>Identify high-risk cities, unsafe drivers, and inefficient vehicle models using geolocation, mileage, and fuel data.</a:t>
            </a:r>
            <a:endParaRPr lang="en-US" sz="1400" dirty="0"/>
          </a:p>
        </p:txBody>
      </p:sp>
      <p:sp>
        <p:nvSpPr>
          <p:cNvPr id="4" name="Object 3"/>
          <p:cNvSpPr/>
          <p:nvPr/>
        </p:nvSpPr>
        <p:spPr>
          <a:xfrm>
            <a:off x="0" y="0"/>
            <a:ext cx="5713571" cy="6856286"/>
          </a:xfrm>
          <a:prstGeom prst="rect">
            <a:avLst/>
          </a:prstGeom>
          <a:solidFill>
            <a:srgbClr val="000000">
              <a:alpha val="0"/>
            </a:srgbClr>
          </a:solidFill>
        </p:spPr>
        <p:txBody>
          <a:bodyPr/>
          <a:lstStyle/>
          <a:p>
            <a:endParaRPr lang="en-US"/>
          </a:p>
        </p:txBody>
      </p:sp>
      <p:pic>
        <p:nvPicPr>
          <p:cNvPr id="5" name="Object 4" descr="Trucking Fleet"/>
          <p:cNvPicPr>
            <a:picLocks noChangeAspect="1"/>
          </p:cNvPicPr>
          <p:nvPr/>
        </p:nvPicPr>
        <p:blipFill>
          <a:blip r:embed="rId3"/>
          <a:srcRect l="28229" r="28229"/>
          <a:stretch/>
        </p:blipFill>
        <p:spPr>
          <a:xfrm>
            <a:off x="0" y="0"/>
            <a:ext cx="5713571" cy="6856286"/>
          </a:xfrm>
          <a:prstGeom prst="rect">
            <a:avLst/>
          </a:prstGeom>
        </p:spPr>
      </p:pic>
      <p:sp>
        <p:nvSpPr>
          <p:cNvPr id="6" name="Object 2">
            <a:extLst>
              <a:ext uri="{FF2B5EF4-FFF2-40B4-BE49-F238E27FC236}">
                <a16:creationId xmlns:a16="http://schemas.microsoft.com/office/drawing/2014/main" id="{A8B73127-2EA0-D64B-396B-2A9FAE9D9290}"/>
              </a:ext>
            </a:extLst>
          </p:cNvPr>
          <p:cNvSpPr/>
          <p:nvPr/>
        </p:nvSpPr>
        <p:spPr>
          <a:xfrm>
            <a:off x="6094476" y="5835877"/>
            <a:ext cx="5384089" cy="1069509"/>
          </a:xfrm>
          <a:prstGeom prst="rect">
            <a:avLst/>
          </a:prstGeom>
          <a:noFill/>
        </p:spPr>
        <p:txBody>
          <a:bodyPr wrap="square" lIns="0" tIns="0" rIns="0" bIns="0" rtlCol="0" anchor="ctr"/>
          <a:lstStyle/>
          <a:p>
            <a:pPr algn="l">
              <a:lnSpc>
                <a:spcPts val="2000"/>
              </a:lnSpc>
              <a:buNone/>
            </a:pPr>
            <a:r>
              <a:rPr lang="en-US" sz="1300" i="1" kern="0" spc="-40" dirty="0">
                <a:solidFill>
                  <a:srgbClr val="FFFFFF">
                    <a:alpha val="80000"/>
                  </a:srgbClr>
                </a:solidFill>
                <a:latin typeface="Inter" pitchFamily="34" charset="0"/>
                <a:ea typeface="Inter" pitchFamily="34" charset="-122"/>
              </a:rPr>
              <a:t>BUAN 6346 – Big Data (Professor Waseem Shadid)</a:t>
            </a:r>
          </a:p>
          <a:p>
            <a:pPr algn="l">
              <a:lnSpc>
                <a:spcPts val="2000"/>
              </a:lnSpc>
              <a:buNone/>
            </a:pPr>
            <a:r>
              <a:rPr lang="en-US" sz="1300" i="1" kern="0" spc="-40" dirty="0">
                <a:solidFill>
                  <a:srgbClr val="FFFFFF">
                    <a:alpha val="80000"/>
                  </a:srgbClr>
                </a:solidFill>
                <a:latin typeface="Inter" pitchFamily="34" charset="0"/>
                <a:ea typeface="Inter" pitchFamily="34" charset="-122"/>
              </a:rPr>
              <a:t>Group Members: Farid Farooq, Hiba Imad </a:t>
            </a:r>
            <a:r>
              <a:rPr lang="en-US" sz="1300" i="1" kern="0" spc="-40" dirty="0" err="1">
                <a:solidFill>
                  <a:srgbClr val="FFFFFF">
                    <a:alpha val="80000"/>
                  </a:srgbClr>
                </a:solidFill>
                <a:latin typeface="Inter" pitchFamily="34" charset="0"/>
                <a:ea typeface="Inter" pitchFamily="34" charset="-122"/>
              </a:rPr>
              <a:t>Abukhalaf</a:t>
            </a:r>
            <a:r>
              <a:rPr lang="en-US" sz="1300" i="1" kern="0" spc="-40" dirty="0">
                <a:solidFill>
                  <a:srgbClr val="FFFFFF">
                    <a:alpha val="80000"/>
                  </a:srgbClr>
                </a:solidFill>
                <a:latin typeface="Inter" pitchFamily="34" charset="0"/>
                <a:ea typeface="Inter" pitchFamily="34" charset="-122"/>
              </a:rPr>
              <a:t>, </a:t>
            </a:r>
            <a:r>
              <a:rPr lang="en-US" sz="1300" i="1" kern="0" spc="-40" dirty="0" err="1">
                <a:solidFill>
                  <a:srgbClr val="FFFFFF">
                    <a:alpha val="80000"/>
                  </a:srgbClr>
                </a:solidFill>
                <a:latin typeface="Inter" pitchFamily="34" charset="0"/>
                <a:ea typeface="Inter" pitchFamily="34" charset="-122"/>
              </a:rPr>
              <a:t>Sayedyounes</a:t>
            </a:r>
            <a:endParaRPr lang="en-US" sz="1300" i="1" kern="0" spc="-40" dirty="0">
              <a:solidFill>
                <a:srgbClr val="FFFFFF">
                  <a:alpha val="80000"/>
                </a:srgbClr>
              </a:solidFill>
              <a:latin typeface="Inter" pitchFamily="34" charset="0"/>
              <a:ea typeface="Inter"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Objective &amp; Overview</a:t>
            </a:r>
            <a:endParaRPr lang="en-US" dirty="0"/>
          </a:p>
        </p:txBody>
      </p:sp>
      <p:sp>
        <p:nvSpPr>
          <p:cNvPr id="3" name="Object 2"/>
          <p:cNvSpPr/>
          <p:nvPr/>
        </p:nvSpPr>
        <p:spPr>
          <a:xfrm>
            <a:off x="987972" y="1599800"/>
            <a:ext cx="1428393" cy="1428393"/>
          </a:xfrm>
          <a:prstGeom prst="ellipse">
            <a:avLst/>
          </a:prstGeom>
          <a:solidFill>
            <a:srgbClr val="22AAEE"/>
          </a:solidFill>
        </p:spPr>
        <p:txBody>
          <a:bodyPr/>
          <a:lstStyle/>
          <a:p>
            <a:endParaRPr lang="en-US"/>
          </a:p>
        </p:txBody>
      </p:sp>
      <p:pic>
        <p:nvPicPr>
          <p:cNvPr id="4" name="Object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67391" y="2121503"/>
            <a:ext cx="666583" cy="390427"/>
          </a:xfrm>
          <a:prstGeom prst="rect">
            <a:avLst/>
          </a:prstGeom>
        </p:spPr>
      </p:pic>
      <p:sp>
        <p:nvSpPr>
          <p:cNvPr id="5" name="Object 4"/>
          <p:cNvSpPr/>
          <p:nvPr/>
        </p:nvSpPr>
        <p:spPr>
          <a:xfrm>
            <a:off x="439945" y="3124460"/>
            <a:ext cx="2524446" cy="266931"/>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Identify high-risk cities</a:t>
            </a:r>
            <a:endParaRPr lang="en-US" dirty="0"/>
          </a:p>
        </p:txBody>
      </p:sp>
      <p:sp>
        <p:nvSpPr>
          <p:cNvPr id="6" name="Object 5"/>
          <p:cNvSpPr/>
          <p:nvPr/>
        </p:nvSpPr>
        <p:spPr>
          <a:xfrm>
            <a:off x="439945" y="3468614"/>
            <a:ext cx="2524446" cy="792312"/>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Analyze geolocation data to detect abnormal driving patterns in certain cities</a:t>
            </a:r>
            <a:endParaRPr lang="en-US" dirty="0"/>
          </a:p>
        </p:txBody>
      </p:sp>
      <p:sp>
        <p:nvSpPr>
          <p:cNvPr id="7" name="Object 6"/>
          <p:cNvSpPr/>
          <p:nvPr/>
        </p:nvSpPr>
        <p:spPr>
          <a:xfrm>
            <a:off x="3916177" y="1599800"/>
            <a:ext cx="1428393" cy="1428393"/>
          </a:xfrm>
          <a:prstGeom prst="ellipse">
            <a:avLst/>
          </a:prstGeom>
          <a:solidFill>
            <a:srgbClr val="FFD9AD"/>
          </a:solidFill>
        </p:spPr>
        <p:txBody>
          <a:bodyPr/>
          <a:lstStyle/>
          <a:p>
            <a:endParaRPr lang="en-US"/>
          </a:p>
        </p:txBody>
      </p:sp>
      <p:pic>
        <p:nvPicPr>
          <p:cNvPr id="8" name="Object 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429505" y="2021064"/>
            <a:ext cx="409473" cy="580880"/>
          </a:xfrm>
          <a:prstGeom prst="rect">
            <a:avLst/>
          </a:prstGeom>
        </p:spPr>
      </p:pic>
      <p:sp>
        <p:nvSpPr>
          <p:cNvPr id="9" name="Object 8"/>
          <p:cNvSpPr/>
          <p:nvPr/>
        </p:nvSpPr>
        <p:spPr>
          <a:xfrm>
            <a:off x="3389100" y="3124460"/>
            <a:ext cx="2482547"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Detect unsafe driver behavior</a:t>
            </a:r>
            <a:endParaRPr lang="en-US" dirty="0"/>
          </a:p>
        </p:txBody>
      </p:sp>
      <p:sp>
        <p:nvSpPr>
          <p:cNvPr id="10" name="Object 9"/>
          <p:cNvSpPr/>
          <p:nvPr/>
        </p:nvSpPr>
        <p:spPr>
          <a:xfrm>
            <a:off x="3389100" y="3735545"/>
            <a:ext cx="2482547" cy="792312"/>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Evaluate individual driver metrics like MPG to identify performance issues</a:t>
            </a:r>
            <a:endParaRPr lang="en-US" dirty="0"/>
          </a:p>
        </p:txBody>
      </p:sp>
      <p:sp>
        <p:nvSpPr>
          <p:cNvPr id="11" name="Object 10"/>
          <p:cNvSpPr/>
          <p:nvPr/>
        </p:nvSpPr>
        <p:spPr>
          <a:xfrm>
            <a:off x="6844382" y="1599800"/>
            <a:ext cx="1428393" cy="1428393"/>
          </a:xfrm>
          <a:prstGeom prst="ellipse">
            <a:avLst/>
          </a:prstGeom>
          <a:solidFill>
            <a:srgbClr val="FEC088"/>
          </a:solidFill>
        </p:spPr>
        <p:txBody>
          <a:bodyPr/>
          <a:lstStyle/>
          <a:p>
            <a:endParaRPr lang="en-US"/>
          </a:p>
        </p:txBody>
      </p:sp>
      <p:pic>
        <p:nvPicPr>
          <p:cNvPr id="12" name="Object 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98691" y="2096389"/>
            <a:ext cx="733242" cy="447563"/>
          </a:xfrm>
          <a:prstGeom prst="rect">
            <a:avLst/>
          </a:prstGeom>
        </p:spPr>
      </p:pic>
      <p:sp>
        <p:nvSpPr>
          <p:cNvPr id="13" name="Object 12"/>
          <p:cNvSpPr/>
          <p:nvPr/>
        </p:nvSpPr>
        <p:spPr>
          <a:xfrm>
            <a:off x="6353967" y="3124460"/>
            <a:ext cx="2409223"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Pinpoint operational inefficiencies</a:t>
            </a:r>
            <a:endParaRPr lang="en-US" dirty="0"/>
          </a:p>
        </p:txBody>
      </p:sp>
      <p:sp>
        <p:nvSpPr>
          <p:cNvPr id="14" name="Object 13"/>
          <p:cNvSpPr/>
          <p:nvPr/>
        </p:nvSpPr>
        <p:spPr>
          <a:xfrm>
            <a:off x="6353967" y="3735545"/>
            <a:ext cx="2409223" cy="1056416"/>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Assess fleet efficiency by vehicle model, highlighting which models are underperforming</a:t>
            </a:r>
            <a:endParaRPr lang="en-US" dirty="0"/>
          </a:p>
        </p:txBody>
      </p:sp>
      <p:sp>
        <p:nvSpPr>
          <p:cNvPr id="15" name="Object 14"/>
          <p:cNvSpPr/>
          <p:nvPr/>
        </p:nvSpPr>
        <p:spPr>
          <a:xfrm>
            <a:off x="9772587" y="1599800"/>
            <a:ext cx="1428393" cy="1428393"/>
          </a:xfrm>
          <a:prstGeom prst="ellipse">
            <a:avLst/>
          </a:prstGeom>
          <a:solidFill>
            <a:srgbClr val="FD864D"/>
          </a:solidFill>
        </p:spPr>
        <p:txBody>
          <a:bodyPr/>
          <a:lstStyle/>
          <a:p>
            <a:endParaRPr lang="en-US"/>
          </a:p>
        </p:txBody>
      </p:sp>
      <p:pic>
        <p:nvPicPr>
          <p:cNvPr id="16" name="Object 15"/>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68741" y="1995952"/>
            <a:ext cx="647538" cy="647538"/>
          </a:xfrm>
          <a:prstGeom prst="rect">
            <a:avLst/>
          </a:prstGeom>
        </p:spPr>
      </p:pic>
      <p:sp>
        <p:nvSpPr>
          <p:cNvPr id="17" name="Object 16"/>
          <p:cNvSpPr/>
          <p:nvPr/>
        </p:nvSpPr>
        <p:spPr>
          <a:xfrm>
            <a:off x="9135762" y="3124460"/>
            <a:ext cx="2697282" cy="266931"/>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Normalize risk metrics</a:t>
            </a:r>
            <a:endParaRPr lang="en-US" dirty="0"/>
          </a:p>
        </p:txBody>
      </p:sp>
      <p:sp>
        <p:nvSpPr>
          <p:cNvPr id="18" name="Object 17"/>
          <p:cNvSpPr/>
          <p:nvPr/>
        </p:nvSpPr>
        <p:spPr>
          <a:xfrm>
            <a:off x="9135762" y="3439146"/>
            <a:ext cx="2697282" cy="792312"/>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Adjust KPIs to avoid scale bias, enabling fair comparison across vehicle types</a:t>
            </a:r>
            <a:endParaRPr lang="en-US" dirty="0"/>
          </a:p>
        </p:txBody>
      </p:sp>
      <p:sp>
        <p:nvSpPr>
          <p:cNvPr id="19" name="Object 18"/>
          <p:cNvSpPr/>
          <p:nvPr/>
        </p:nvSpPr>
        <p:spPr>
          <a:xfrm>
            <a:off x="0" y="5218395"/>
            <a:ext cx="12188952" cy="1637890"/>
          </a:xfrm>
          <a:prstGeom prst="rect">
            <a:avLst/>
          </a:prstGeom>
          <a:solidFill>
            <a:srgbClr val="22AAEE"/>
          </a:solidFill>
        </p:spPr>
        <p:txBody>
          <a:bodyPr/>
          <a:lstStyle/>
          <a:p>
            <a:endParaRPr lang="en-US"/>
          </a:p>
        </p:txBody>
      </p:sp>
      <p:sp>
        <p:nvSpPr>
          <p:cNvPr id="20" name="Object 19"/>
          <p:cNvSpPr/>
          <p:nvPr/>
        </p:nvSpPr>
        <p:spPr>
          <a:xfrm>
            <a:off x="2428268" y="5541123"/>
            <a:ext cx="7332416" cy="1000768"/>
          </a:xfrm>
          <a:prstGeom prst="rect">
            <a:avLst/>
          </a:prstGeom>
          <a:noFill/>
        </p:spPr>
        <p:txBody>
          <a:bodyPr wrap="square" lIns="0" tIns="0" rIns="0" bIns="0" rtlCol="0" anchor="ctr"/>
          <a:lstStyle/>
          <a:p>
            <a:pPr algn="ctr">
              <a:lnSpc>
                <a:spcPts val="2628"/>
              </a:lnSpc>
              <a:buNone/>
            </a:pPr>
            <a:r>
              <a:rPr lang="en-US" sz="2250" b="1" kern="0" spc="-135" dirty="0">
                <a:solidFill>
                  <a:srgbClr val="333333"/>
                </a:solidFill>
                <a:latin typeface="Inter" pitchFamily="34" charset="0"/>
                <a:ea typeface="Inter" pitchFamily="34" charset="-122"/>
                <a:cs typeface="Inter" pitchFamily="34" charset="-120"/>
              </a:rPr>
              <a:t>This big data analysis provides data-backed recommendations to improve truck safety and operational efficiency.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D1443-BAAA-0F72-E36B-F4B752DBF629}"/>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9B4BE89-47EC-8507-4654-D0156A6EA3D4}"/>
              </a:ext>
            </a:extLst>
          </p:cNvPr>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333333"/>
                </a:solidFill>
                <a:latin typeface="Inter" pitchFamily="34" charset="0"/>
                <a:ea typeface="Inter" pitchFamily="34" charset="-122"/>
                <a:cs typeface="Inter" pitchFamily="34" charset="-120"/>
              </a:rPr>
              <a:t>Workflow Diagram</a:t>
            </a:r>
            <a:endParaRPr lang="en-US" dirty="0"/>
          </a:p>
        </p:txBody>
      </p:sp>
      <p:sp>
        <p:nvSpPr>
          <p:cNvPr id="5" name="Object 4">
            <a:extLst>
              <a:ext uri="{FF2B5EF4-FFF2-40B4-BE49-F238E27FC236}">
                <a16:creationId xmlns:a16="http://schemas.microsoft.com/office/drawing/2014/main" id="{ED957A16-ED71-DB5B-7612-3EAADB07758F}"/>
              </a:ext>
            </a:extLst>
          </p:cNvPr>
          <p:cNvSpPr/>
          <p:nvPr/>
        </p:nvSpPr>
        <p:spPr>
          <a:xfrm>
            <a:off x="11865183" y="6497848"/>
            <a:ext cx="133317" cy="237619"/>
          </a:xfrm>
          <a:prstGeom prst="rect">
            <a:avLst/>
          </a:prstGeom>
          <a:noFill/>
        </p:spPr>
        <p:txBody>
          <a:bodyPr/>
          <a:lstStyle/>
          <a:p>
            <a:endParaRPr lang="en-US"/>
          </a:p>
        </p:txBody>
      </p:sp>
      <p:sp>
        <p:nvSpPr>
          <p:cNvPr id="25" name="Slide Number Placeholder 24">
            <a:extLst>
              <a:ext uri="{FF2B5EF4-FFF2-40B4-BE49-F238E27FC236}">
                <a16:creationId xmlns:a16="http://schemas.microsoft.com/office/drawing/2014/main" id="{A7481F39-80FC-1A3A-8C79-03F4ABF87ACE}"/>
              </a:ext>
            </a:extLst>
          </p:cNvPr>
          <p:cNvSpPr>
            <a:spLocks noGrp="1"/>
          </p:cNvSpPr>
          <p:nvPr>
            <p:ph type="sldNum" sz="quarter" idx="4294967295"/>
          </p:nvPr>
        </p:nvSpPr>
        <p:spPr>
          <a:xfrm>
            <a:off x="11826240" y="6515100"/>
            <a:ext cx="800000" cy="300000"/>
          </a:xfrm>
          <a:prstGeom prst="rect">
            <a:avLst/>
          </a:prstGeom>
          <a:extLst>
            <a:ext uri="{C572A759-6A51-4108-AA02-DFA0A04FC94B}">
              <ma14:wrappingTextBoxFlag xmlns="" xmlns:ma14="http://schemas.microsoft.com/office/mac/drawingml/2011/main" val="0"/>
            </a:ext>
          </a:extLst>
        </p:spPr>
        <p:txBody>
          <a:bodyPr/>
          <a:lstStyle>
            <a:lvl1pPr>
              <a:defRPr sz="1100"/>
            </a:lvl1pPr>
          </a:lstStyle>
          <a:p>
            <a:fld id="{F7021451-1387-4CA6-816F-3879F97B5CBC}" type="slidenum">
              <a:rPr lang="en-US" smtClean="0"/>
              <a:t>3</a:t>
            </a:fld>
            <a:endParaRPr lang="en-US"/>
          </a:p>
        </p:txBody>
      </p:sp>
      <p:pic>
        <p:nvPicPr>
          <p:cNvPr id="1026" name="Picture 2" descr="Green csv icon - Free green file icons">
            <a:extLst>
              <a:ext uri="{FF2B5EF4-FFF2-40B4-BE49-F238E27FC236}">
                <a16:creationId xmlns:a16="http://schemas.microsoft.com/office/drawing/2014/main" id="{BA4DF1FD-B668-93EF-1F6C-4D52DB5E7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227" y="2834523"/>
            <a:ext cx="1031082" cy="10310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Mware Workstation Pro | Logopedia | Fandom">
            <a:extLst>
              <a:ext uri="{FF2B5EF4-FFF2-40B4-BE49-F238E27FC236}">
                <a16:creationId xmlns:a16="http://schemas.microsoft.com/office/drawing/2014/main" id="{8288270B-87CA-4CAB-4CD6-99EB5C19F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337" y="2767305"/>
            <a:ext cx="1626303" cy="11655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gos that crack me up… Hadoop logo is a high AF elephant.">
            <a:extLst>
              <a:ext uri="{FF2B5EF4-FFF2-40B4-BE49-F238E27FC236}">
                <a16:creationId xmlns:a16="http://schemas.microsoft.com/office/drawing/2014/main" id="{B180DE07-B0E0-AA41-6ED9-85768FF5B4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5726" y="2549963"/>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F16ACAB-53B6-6951-82C4-BDA211E0B4AA}"/>
              </a:ext>
            </a:extLst>
          </p:cNvPr>
          <p:cNvPicPr>
            <a:picLocks noChangeAspect="1"/>
          </p:cNvPicPr>
          <p:nvPr/>
        </p:nvPicPr>
        <p:blipFill>
          <a:blip r:embed="rId6"/>
          <a:stretch>
            <a:fillRect/>
          </a:stretch>
        </p:blipFill>
        <p:spPr>
          <a:xfrm>
            <a:off x="8448885" y="2102078"/>
            <a:ext cx="925995" cy="2217419"/>
          </a:xfrm>
          <a:prstGeom prst="rect">
            <a:avLst/>
          </a:prstGeom>
        </p:spPr>
      </p:pic>
      <p:pic>
        <p:nvPicPr>
          <p:cNvPr id="1034" name="Picture 10" descr="Microsoft Power BI - Website Of NCS">
            <a:extLst>
              <a:ext uri="{FF2B5EF4-FFF2-40B4-BE49-F238E27FC236}">
                <a16:creationId xmlns:a16="http://schemas.microsoft.com/office/drawing/2014/main" id="{81FCC9F3-11FB-4999-431F-BC6B7E7B3ED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2465" y="2820732"/>
            <a:ext cx="1876214" cy="105537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A981D56B-A27B-791F-7489-4A6588A45F00}"/>
              </a:ext>
            </a:extLst>
          </p:cNvPr>
          <p:cNvCxnSpPr/>
          <p:nvPr/>
        </p:nvCxnSpPr>
        <p:spPr>
          <a:xfrm>
            <a:off x="1442720" y="3350063"/>
            <a:ext cx="71797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4E17EC3-23B0-3D60-8B78-04790FD98878}"/>
              </a:ext>
            </a:extLst>
          </p:cNvPr>
          <p:cNvCxnSpPr/>
          <p:nvPr/>
        </p:nvCxnSpPr>
        <p:spPr>
          <a:xfrm>
            <a:off x="4259379" y="3350063"/>
            <a:ext cx="71797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1642924-6B5C-7EC1-ACD4-5B56C7869652}"/>
              </a:ext>
            </a:extLst>
          </p:cNvPr>
          <p:cNvCxnSpPr/>
          <p:nvPr/>
        </p:nvCxnSpPr>
        <p:spPr>
          <a:xfrm>
            <a:off x="7164239" y="3350063"/>
            <a:ext cx="71797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07414E3-4B7A-0350-6C62-6B4828D8224E}"/>
              </a:ext>
            </a:extLst>
          </p:cNvPr>
          <p:cNvCxnSpPr/>
          <p:nvPr/>
        </p:nvCxnSpPr>
        <p:spPr>
          <a:xfrm>
            <a:off x="9912432" y="3348417"/>
            <a:ext cx="717973"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Object 18">
            <a:extLst>
              <a:ext uri="{FF2B5EF4-FFF2-40B4-BE49-F238E27FC236}">
                <a16:creationId xmlns:a16="http://schemas.microsoft.com/office/drawing/2014/main" id="{29262622-6759-1DF4-A4AC-A669F1427E84}"/>
              </a:ext>
            </a:extLst>
          </p:cNvPr>
          <p:cNvSpPr/>
          <p:nvPr/>
        </p:nvSpPr>
        <p:spPr>
          <a:xfrm>
            <a:off x="0" y="5218395"/>
            <a:ext cx="12188952" cy="1637890"/>
          </a:xfrm>
          <a:prstGeom prst="rect">
            <a:avLst/>
          </a:prstGeom>
          <a:solidFill>
            <a:schemeClr val="accent5">
              <a:lumMod val="50000"/>
            </a:schemeClr>
          </a:solidFill>
        </p:spPr>
        <p:txBody>
          <a:bodyPr/>
          <a:lstStyle/>
          <a:p>
            <a:endParaRPr lang="en-US"/>
          </a:p>
        </p:txBody>
      </p:sp>
      <p:sp>
        <p:nvSpPr>
          <p:cNvPr id="14" name="TextBox 13">
            <a:extLst>
              <a:ext uri="{FF2B5EF4-FFF2-40B4-BE49-F238E27FC236}">
                <a16:creationId xmlns:a16="http://schemas.microsoft.com/office/drawing/2014/main" id="{9C408D8D-CAC7-6718-6292-9736997D0CFA}"/>
              </a:ext>
            </a:extLst>
          </p:cNvPr>
          <p:cNvSpPr txBox="1"/>
          <p:nvPr/>
        </p:nvSpPr>
        <p:spPr>
          <a:xfrm>
            <a:off x="460490" y="5528619"/>
            <a:ext cx="11229358" cy="1131079"/>
          </a:xfrm>
          <a:prstGeom prst="rect">
            <a:avLst/>
          </a:prstGeom>
          <a:noFill/>
        </p:spPr>
        <p:txBody>
          <a:bodyPr wrap="square">
            <a:spAutoFit/>
          </a:bodyPr>
          <a:lstStyle/>
          <a:p>
            <a:pPr algn="ctr"/>
            <a:r>
              <a:rPr lang="en-US" sz="2250" kern="0" spc="-135" dirty="0">
                <a:solidFill>
                  <a:schemeClr val="bg1"/>
                </a:solidFill>
                <a:latin typeface="Inter" pitchFamily="34" charset="0"/>
                <a:ea typeface="Inter" pitchFamily="34" charset="-122"/>
              </a:rPr>
              <a:t>CSV data files were initially uploaded to the local machine and then transferred to HDFS. Using Impala, necessary tables were created, including those for calculated fields and KPIs. Finally, Impala was connected to Power BI for visualization and analysis.</a:t>
            </a:r>
          </a:p>
        </p:txBody>
      </p:sp>
    </p:spTree>
    <p:extLst>
      <p:ext uri="{BB962C8B-B14F-4D97-AF65-F5344CB8AC3E}">
        <p14:creationId xmlns:p14="http://schemas.microsoft.com/office/powerpoint/2010/main" val="2696020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2FB08-D8B3-C67B-5F55-16A84ABE28FF}"/>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9761B4DE-9866-5CAB-21BA-571F9D8634AB}"/>
              </a:ext>
            </a:extLst>
          </p:cNvPr>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333333"/>
                </a:solidFill>
                <a:latin typeface="Inter" pitchFamily="34" charset="0"/>
                <a:ea typeface="Inter" pitchFamily="34" charset="-122"/>
                <a:cs typeface="Inter" pitchFamily="34" charset="-120"/>
              </a:rPr>
              <a:t>KPI 1 – Abnormal Events by City</a:t>
            </a:r>
            <a:endParaRPr lang="en-US" dirty="0"/>
          </a:p>
        </p:txBody>
      </p:sp>
      <p:sp>
        <p:nvSpPr>
          <p:cNvPr id="5" name="Object 4">
            <a:extLst>
              <a:ext uri="{FF2B5EF4-FFF2-40B4-BE49-F238E27FC236}">
                <a16:creationId xmlns:a16="http://schemas.microsoft.com/office/drawing/2014/main" id="{D1269C0F-2BFD-2E62-2FA3-3D512251993D}"/>
              </a:ext>
            </a:extLst>
          </p:cNvPr>
          <p:cNvSpPr/>
          <p:nvPr/>
        </p:nvSpPr>
        <p:spPr>
          <a:xfrm>
            <a:off x="11865183" y="6497848"/>
            <a:ext cx="133317" cy="237619"/>
          </a:xfrm>
          <a:prstGeom prst="rect">
            <a:avLst/>
          </a:prstGeom>
          <a:noFill/>
        </p:spPr>
        <p:txBody>
          <a:bodyPr/>
          <a:lstStyle/>
          <a:p>
            <a:endParaRPr lang="en-US"/>
          </a:p>
        </p:txBody>
      </p:sp>
      <p:sp>
        <p:nvSpPr>
          <p:cNvPr id="25" name="Slide Number Placeholder 24">
            <a:extLst>
              <a:ext uri="{FF2B5EF4-FFF2-40B4-BE49-F238E27FC236}">
                <a16:creationId xmlns:a16="http://schemas.microsoft.com/office/drawing/2014/main" id="{9602BD63-7FDB-EC0F-1FFB-87BF2CF54FA3}"/>
              </a:ext>
            </a:extLst>
          </p:cNvPr>
          <p:cNvSpPr>
            <a:spLocks noGrp="1"/>
          </p:cNvSpPr>
          <p:nvPr>
            <p:ph type="sldNum" sz="quarter" idx="4294967295"/>
          </p:nvPr>
        </p:nvSpPr>
        <p:spPr>
          <a:xfrm>
            <a:off x="11826240" y="6515100"/>
            <a:ext cx="800000" cy="300000"/>
          </a:xfrm>
          <a:prstGeom prst="rect">
            <a:avLst/>
          </a:prstGeom>
          <a:extLst>
            <a:ext uri="{C572A759-6A51-4108-AA02-DFA0A04FC94B}">
              <ma14:wrappingTextBoxFlag xmlns="" xmlns:ma14="http://schemas.microsoft.com/office/mac/drawingml/2011/main" val="0"/>
            </a:ext>
          </a:extLst>
        </p:spPr>
        <p:txBody>
          <a:bodyPr/>
          <a:lstStyle>
            <a:lvl1pPr>
              <a:defRPr sz="1100"/>
            </a:lvl1pPr>
          </a:lstStyle>
          <a:p>
            <a:fld id="{F7021451-1387-4CA6-816F-3879F97B5CBC}" type="slidenum">
              <a:rPr lang="en-US" smtClean="0"/>
              <a:t>4</a:t>
            </a:fld>
            <a:endParaRPr lang="en-US"/>
          </a:p>
        </p:txBody>
      </p:sp>
      <p:pic>
        <p:nvPicPr>
          <p:cNvPr id="7" name="Picture 6">
            <a:extLst>
              <a:ext uri="{FF2B5EF4-FFF2-40B4-BE49-F238E27FC236}">
                <a16:creationId xmlns:a16="http://schemas.microsoft.com/office/drawing/2014/main" id="{97257A08-8564-1308-708C-858F0868FB07}"/>
              </a:ext>
            </a:extLst>
          </p:cNvPr>
          <p:cNvPicPr>
            <a:picLocks noChangeAspect="1"/>
          </p:cNvPicPr>
          <p:nvPr/>
        </p:nvPicPr>
        <p:blipFill>
          <a:blip r:embed="rId3"/>
          <a:srcRect t="5246"/>
          <a:stretch/>
        </p:blipFill>
        <p:spPr>
          <a:xfrm>
            <a:off x="84026" y="1701800"/>
            <a:ext cx="8954434" cy="4813300"/>
          </a:xfrm>
          <a:prstGeom prst="rect">
            <a:avLst/>
          </a:prstGeom>
        </p:spPr>
      </p:pic>
      <p:sp>
        <p:nvSpPr>
          <p:cNvPr id="9" name="TextBox 8">
            <a:extLst>
              <a:ext uri="{FF2B5EF4-FFF2-40B4-BE49-F238E27FC236}">
                <a16:creationId xmlns:a16="http://schemas.microsoft.com/office/drawing/2014/main" id="{C1DF804B-69B0-8AF2-8E77-8FFDAE8AF1B1}"/>
              </a:ext>
            </a:extLst>
          </p:cNvPr>
          <p:cNvSpPr txBox="1"/>
          <p:nvPr/>
        </p:nvSpPr>
        <p:spPr>
          <a:xfrm>
            <a:off x="9494774" y="1799554"/>
            <a:ext cx="2613200" cy="4508927"/>
          </a:xfrm>
          <a:prstGeom prst="rect">
            <a:avLst/>
          </a:prstGeom>
          <a:noFill/>
        </p:spPr>
        <p:txBody>
          <a:bodyPr wrap="square">
            <a:spAutoFit/>
          </a:bodyPr>
          <a:lstStyle/>
          <a:p>
            <a:pPr>
              <a:spcAft>
                <a:spcPts val="600"/>
              </a:spcAft>
              <a:buNone/>
            </a:pPr>
            <a:r>
              <a:rPr lang="en-US" sz="1400" b="1" dirty="0"/>
              <a:t>Description:</a:t>
            </a:r>
            <a:r>
              <a:rPr lang="en-US" sz="1400" dirty="0"/>
              <a:t> </a:t>
            </a:r>
          </a:p>
          <a:p>
            <a:pPr>
              <a:spcAft>
                <a:spcPts val="600"/>
              </a:spcAft>
              <a:buNone/>
            </a:pPr>
            <a:r>
              <a:rPr lang="en-US" sz="1400" dirty="0"/>
              <a:t>Total number of non-normal events (e.g., harsh braking, idling, </a:t>
            </a:r>
            <a:r>
              <a:rPr lang="en-US" sz="1400" dirty="0" err="1"/>
              <a:t>overspeeding</a:t>
            </a:r>
            <a:r>
              <a:rPr lang="en-US" sz="1400" dirty="0"/>
              <a:t>) grouped by city.</a:t>
            </a:r>
          </a:p>
          <a:p>
            <a:pPr>
              <a:spcAft>
                <a:spcPts val="600"/>
              </a:spcAft>
              <a:buNone/>
            </a:pPr>
            <a:br>
              <a:rPr lang="en-US" sz="1400" dirty="0"/>
            </a:br>
            <a:r>
              <a:rPr lang="en-US" sz="1400" b="1" dirty="0"/>
              <a:t>Insight:</a:t>
            </a:r>
            <a:r>
              <a:rPr lang="en-US" sz="1400" dirty="0"/>
              <a:t> </a:t>
            </a:r>
          </a:p>
          <a:p>
            <a:pPr>
              <a:spcAft>
                <a:spcPts val="600"/>
              </a:spcAft>
              <a:buNone/>
            </a:pPr>
            <a:r>
              <a:rPr lang="en-US" sz="1400" dirty="0"/>
              <a:t>Santa Rosa, Willits, and Apple Valley show the highest frequency of abnormal events.</a:t>
            </a:r>
          </a:p>
          <a:p>
            <a:pPr>
              <a:spcAft>
                <a:spcPts val="600"/>
              </a:spcAft>
              <a:buNone/>
            </a:pPr>
            <a:endParaRPr lang="en-US" sz="1400" dirty="0"/>
          </a:p>
          <a:p>
            <a:pPr>
              <a:spcAft>
                <a:spcPts val="600"/>
              </a:spcAft>
              <a:buNone/>
            </a:pPr>
            <a:r>
              <a:rPr lang="en-US" sz="1400" b="1" dirty="0"/>
              <a:t>Recommendations:</a:t>
            </a:r>
            <a:endParaRPr lang="en-US" sz="1400" dirty="0"/>
          </a:p>
          <a:p>
            <a:pPr>
              <a:spcAft>
                <a:spcPts val="600"/>
              </a:spcAft>
              <a:buFont typeface="Arial" panose="020B0604020202020204" pitchFamily="34" charset="0"/>
              <a:buChar char="•"/>
            </a:pPr>
            <a:r>
              <a:rPr lang="en-US" sz="1400" dirty="0"/>
              <a:t>Prioritize monitoring and policy interventions in top 3 cities</a:t>
            </a:r>
          </a:p>
          <a:p>
            <a:pPr>
              <a:spcAft>
                <a:spcPts val="600"/>
              </a:spcAft>
              <a:buFont typeface="Arial" panose="020B0604020202020204" pitchFamily="34" charset="0"/>
              <a:buChar char="•"/>
            </a:pPr>
            <a:r>
              <a:rPr lang="en-US" sz="1400" dirty="0"/>
              <a:t>Review routes and schedules in these regions for risk exposure</a:t>
            </a:r>
          </a:p>
        </p:txBody>
      </p:sp>
    </p:spTree>
    <p:extLst>
      <p:ext uri="{BB962C8B-B14F-4D97-AF65-F5344CB8AC3E}">
        <p14:creationId xmlns:p14="http://schemas.microsoft.com/office/powerpoint/2010/main" val="3256355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5A9D7-A96C-FC23-B15B-53E38E715DCF}"/>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00FD7630-F80E-3AA0-37E1-F71F32C6BA9B}"/>
              </a:ext>
            </a:extLst>
          </p:cNvPr>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333333"/>
                </a:solidFill>
                <a:latin typeface="Inter" pitchFamily="34" charset="0"/>
                <a:ea typeface="Inter" pitchFamily="34" charset="-122"/>
                <a:cs typeface="Inter" pitchFamily="34" charset="-120"/>
              </a:rPr>
              <a:t>KPI 2 – Over speeding Events by City</a:t>
            </a:r>
            <a:endParaRPr lang="en-US" dirty="0"/>
          </a:p>
        </p:txBody>
      </p:sp>
      <p:sp>
        <p:nvSpPr>
          <p:cNvPr id="5" name="Object 4">
            <a:extLst>
              <a:ext uri="{FF2B5EF4-FFF2-40B4-BE49-F238E27FC236}">
                <a16:creationId xmlns:a16="http://schemas.microsoft.com/office/drawing/2014/main" id="{DFF89C95-D1BD-BBBD-E85B-9BB2C69F6B3C}"/>
              </a:ext>
            </a:extLst>
          </p:cNvPr>
          <p:cNvSpPr/>
          <p:nvPr/>
        </p:nvSpPr>
        <p:spPr>
          <a:xfrm>
            <a:off x="11865183" y="6497848"/>
            <a:ext cx="133317" cy="237619"/>
          </a:xfrm>
          <a:prstGeom prst="rect">
            <a:avLst/>
          </a:prstGeom>
          <a:noFill/>
        </p:spPr>
        <p:txBody>
          <a:bodyPr/>
          <a:lstStyle/>
          <a:p>
            <a:endParaRPr lang="en-US"/>
          </a:p>
        </p:txBody>
      </p:sp>
      <p:sp>
        <p:nvSpPr>
          <p:cNvPr id="25" name="Slide Number Placeholder 24">
            <a:extLst>
              <a:ext uri="{FF2B5EF4-FFF2-40B4-BE49-F238E27FC236}">
                <a16:creationId xmlns:a16="http://schemas.microsoft.com/office/drawing/2014/main" id="{F311B7BA-33E4-CD00-4F3C-79A02706A7AA}"/>
              </a:ext>
            </a:extLst>
          </p:cNvPr>
          <p:cNvSpPr>
            <a:spLocks noGrp="1"/>
          </p:cNvSpPr>
          <p:nvPr>
            <p:ph type="sldNum" sz="quarter" idx="4294967295"/>
          </p:nvPr>
        </p:nvSpPr>
        <p:spPr>
          <a:xfrm>
            <a:off x="11826240" y="6515100"/>
            <a:ext cx="800000" cy="300000"/>
          </a:xfrm>
          <a:prstGeom prst="rect">
            <a:avLst/>
          </a:prstGeom>
          <a:extLst>
            <a:ext uri="{C572A759-6A51-4108-AA02-DFA0A04FC94B}">
              <ma14:wrappingTextBoxFlag xmlns="" xmlns:ma14="http://schemas.microsoft.com/office/mac/drawingml/2011/main" val="0"/>
            </a:ext>
          </a:extLst>
        </p:spPr>
        <p:txBody>
          <a:bodyPr/>
          <a:lstStyle>
            <a:lvl1pPr>
              <a:defRPr sz="1100"/>
            </a:lvl1pPr>
          </a:lstStyle>
          <a:p>
            <a:fld id="{F7021451-1387-4CA6-816F-3879F97B5CBC}" type="slidenum">
              <a:rPr lang="en-US" smtClean="0"/>
              <a:t>5</a:t>
            </a:fld>
            <a:endParaRPr lang="en-US"/>
          </a:p>
        </p:txBody>
      </p:sp>
      <p:pic>
        <p:nvPicPr>
          <p:cNvPr id="4" name="Picture 3">
            <a:extLst>
              <a:ext uri="{FF2B5EF4-FFF2-40B4-BE49-F238E27FC236}">
                <a16:creationId xmlns:a16="http://schemas.microsoft.com/office/drawing/2014/main" id="{3BD45694-014A-D945-3710-31A154C3FD05}"/>
              </a:ext>
            </a:extLst>
          </p:cNvPr>
          <p:cNvPicPr>
            <a:picLocks noChangeAspect="1"/>
          </p:cNvPicPr>
          <p:nvPr/>
        </p:nvPicPr>
        <p:blipFill>
          <a:blip r:embed="rId3"/>
          <a:stretch>
            <a:fillRect/>
          </a:stretch>
        </p:blipFill>
        <p:spPr>
          <a:xfrm>
            <a:off x="-1" y="1660536"/>
            <a:ext cx="9299787" cy="5133406"/>
          </a:xfrm>
          <a:prstGeom prst="rect">
            <a:avLst/>
          </a:prstGeom>
        </p:spPr>
      </p:pic>
      <p:sp>
        <p:nvSpPr>
          <p:cNvPr id="6" name="TextBox 5">
            <a:extLst>
              <a:ext uri="{FF2B5EF4-FFF2-40B4-BE49-F238E27FC236}">
                <a16:creationId xmlns:a16="http://schemas.microsoft.com/office/drawing/2014/main" id="{FDCC4BCA-81F6-2385-A96C-C8AA61F991D9}"/>
              </a:ext>
            </a:extLst>
          </p:cNvPr>
          <p:cNvSpPr txBox="1"/>
          <p:nvPr/>
        </p:nvSpPr>
        <p:spPr>
          <a:xfrm>
            <a:off x="9575752" y="1884221"/>
            <a:ext cx="2613200" cy="3924151"/>
          </a:xfrm>
          <a:prstGeom prst="rect">
            <a:avLst/>
          </a:prstGeom>
          <a:noFill/>
        </p:spPr>
        <p:txBody>
          <a:bodyPr wrap="square">
            <a:spAutoFit/>
          </a:bodyPr>
          <a:lstStyle/>
          <a:p>
            <a:pPr>
              <a:spcAft>
                <a:spcPts val="600"/>
              </a:spcAft>
              <a:buNone/>
            </a:pPr>
            <a:r>
              <a:rPr lang="en-US" sz="1400" b="1" dirty="0"/>
              <a:t>Description:</a:t>
            </a:r>
            <a:r>
              <a:rPr lang="en-US" sz="1400" dirty="0"/>
              <a:t> Frequency of </a:t>
            </a:r>
            <a:r>
              <a:rPr lang="en-US" sz="1400" dirty="0" err="1"/>
              <a:t>overspeeding</a:t>
            </a:r>
            <a:r>
              <a:rPr lang="en-US" sz="1400" dirty="0"/>
              <a:t> events recorded per city from geolocation data.</a:t>
            </a:r>
          </a:p>
          <a:p>
            <a:pPr>
              <a:spcAft>
                <a:spcPts val="600"/>
              </a:spcAft>
              <a:buNone/>
            </a:pPr>
            <a:br>
              <a:rPr lang="en-US" sz="1400" dirty="0"/>
            </a:br>
            <a:r>
              <a:rPr lang="en-US" sz="1400" b="1" dirty="0"/>
              <a:t>Insight:</a:t>
            </a:r>
            <a:r>
              <a:rPr lang="en-US" sz="1400" dirty="0"/>
              <a:t> Santa Rosa again leads, indicating potential issues with speed limits or route conditions.</a:t>
            </a:r>
          </a:p>
          <a:p>
            <a:pPr>
              <a:spcAft>
                <a:spcPts val="600"/>
              </a:spcAft>
              <a:buNone/>
            </a:pPr>
            <a:endParaRPr lang="en-US" sz="1400" dirty="0"/>
          </a:p>
          <a:p>
            <a:pPr>
              <a:spcAft>
                <a:spcPts val="600"/>
              </a:spcAft>
              <a:buNone/>
            </a:pPr>
            <a:r>
              <a:rPr lang="en-US" sz="1400" b="1" dirty="0"/>
              <a:t>Recommendations:</a:t>
            </a:r>
            <a:endParaRPr lang="en-US" sz="1400" dirty="0"/>
          </a:p>
          <a:p>
            <a:pPr>
              <a:spcAft>
                <a:spcPts val="600"/>
              </a:spcAft>
              <a:buFont typeface="Arial" panose="020B0604020202020204" pitchFamily="34" charset="0"/>
              <a:buChar char="•"/>
            </a:pPr>
            <a:r>
              <a:rPr lang="en-US" sz="1400" dirty="0"/>
              <a:t>Enforce stricter speed compliance for drivers assigned to these cities</a:t>
            </a:r>
          </a:p>
          <a:p>
            <a:pPr>
              <a:spcAft>
                <a:spcPts val="600"/>
              </a:spcAft>
              <a:buFont typeface="Arial" panose="020B0604020202020204" pitchFamily="34" charset="0"/>
              <a:buChar char="•"/>
            </a:pPr>
            <a:r>
              <a:rPr lang="en-US" sz="1400" dirty="0"/>
              <a:t>Re-evaluate routing to avoid high-speed zones or provide alerts</a:t>
            </a:r>
          </a:p>
        </p:txBody>
      </p:sp>
    </p:spTree>
    <p:extLst>
      <p:ext uri="{BB962C8B-B14F-4D97-AF65-F5344CB8AC3E}">
        <p14:creationId xmlns:p14="http://schemas.microsoft.com/office/powerpoint/2010/main" val="329300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A2A2C-4708-3AE3-1F40-AC4C45A4FAC6}"/>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92CE8900-B156-FD2F-41B3-A947663AE3EE}"/>
              </a:ext>
            </a:extLst>
          </p:cNvPr>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333333"/>
                </a:solidFill>
                <a:latin typeface="Inter" pitchFamily="34" charset="0"/>
                <a:ea typeface="Inter" pitchFamily="34" charset="-122"/>
                <a:cs typeface="Inter" pitchFamily="34" charset="-120"/>
              </a:rPr>
              <a:t>KPI 3 – Average MPG by Truck Model</a:t>
            </a:r>
            <a:endParaRPr lang="en-US" dirty="0"/>
          </a:p>
        </p:txBody>
      </p:sp>
      <p:sp>
        <p:nvSpPr>
          <p:cNvPr id="5" name="Object 4">
            <a:extLst>
              <a:ext uri="{FF2B5EF4-FFF2-40B4-BE49-F238E27FC236}">
                <a16:creationId xmlns:a16="http://schemas.microsoft.com/office/drawing/2014/main" id="{327FB600-54E3-AC9A-3968-04B85CF913BE}"/>
              </a:ext>
            </a:extLst>
          </p:cNvPr>
          <p:cNvSpPr/>
          <p:nvPr/>
        </p:nvSpPr>
        <p:spPr>
          <a:xfrm>
            <a:off x="11865183" y="6497848"/>
            <a:ext cx="133317" cy="237619"/>
          </a:xfrm>
          <a:prstGeom prst="rect">
            <a:avLst/>
          </a:prstGeom>
          <a:noFill/>
        </p:spPr>
        <p:txBody>
          <a:bodyPr/>
          <a:lstStyle/>
          <a:p>
            <a:endParaRPr lang="en-US"/>
          </a:p>
        </p:txBody>
      </p:sp>
      <p:sp>
        <p:nvSpPr>
          <p:cNvPr id="25" name="Slide Number Placeholder 24">
            <a:extLst>
              <a:ext uri="{FF2B5EF4-FFF2-40B4-BE49-F238E27FC236}">
                <a16:creationId xmlns:a16="http://schemas.microsoft.com/office/drawing/2014/main" id="{74CD4395-5BF6-2805-8026-9439EEF0B03B}"/>
              </a:ext>
            </a:extLst>
          </p:cNvPr>
          <p:cNvSpPr>
            <a:spLocks noGrp="1"/>
          </p:cNvSpPr>
          <p:nvPr>
            <p:ph type="sldNum" sz="quarter" idx="4294967295"/>
          </p:nvPr>
        </p:nvSpPr>
        <p:spPr>
          <a:xfrm>
            <a:off x="11826240" y="6515100"/>
            <a:ext cx="800000" cy="300000"/>
          </a:xfrm>
          <a:prstGeom prst="rect">
            <a:avLst/>
          </a:prstGeom>
          <a:extLst>
            <a:ext uri="{C572A759-6A51-4108-AA02-DFA0A04FC94B}">
              <ma14:wrappingTextBoxFlag xmlns="" xmlns:ma14="http://schemas.microsoft.com/office/mac/drawingml/2011/main" val="0"/>
            </a:ext>
          </a:extLst>
        </p:spPr>
        <p:txBody>
          <a:bodyPr/>
          <a:lstStyle>
            <a:lvl1pPr>
              <a:defRPr sz="1100"/>
            </a:lvl1pPr>
          </a:lstStyle>
          <a:p>
            <a:fld id="{F7021451-1387-4CA6-816F-3879F97B5CBC}" type="slidenum">
              <a:rPr lang="en-US" smtClean="0"/>
              <a:t>6</a:t>
            </a:fld>
            <a:endParaRPr lang="en-US"/>
          </a:p>
        </p:txBody>
      </p:sp>
      <p:sp>
        <p:nvSpPr>
          <p:cNvPr id="9" name="TextBox 8">
            <a:extLst>
              <a:ext uri="{FF2B5EF4-FFF2-40B4-BE49-F238E27FC236}">
                <a16:creationId xmlns:a16="http://schemas.microsoft.com/office/drawing/2014/main" id="{99DA895B-AE1D-E317-9E53-C9F907693019}"/>
              </a:ext>
            </a:extLst>
          </p:cNvPr>
          <p:cNvSpPr txBox="1"/>
          <p:nvPr/>
        </p:nvSpPr>
        <p:spPr>
          <a:xfrm>
            <a:off x="9494774" y="1799554"/>
            <a:ext cx="2613200" cy="3708708"/>
          </a:xfrm>
          <a:prstGeom prst="rect">
            <a:avLst/>
          </a:prstGeom>
          <a:noFill/>
        </p:spPr>
        <p:txBody>
          <a:bodyPr wrap="square">
            <a:spAutoFit/>
          </a:bodyPr>
          <a:lstStyle/>
          <a:p>
            <a:pPr>
              <a:spcAft>
                <a:spcPts val="600"/>
              </a:spcAft>
              <a:buNone/>
            </a:pPr>
            <a:r>
              <a:rPr lang="en-US" sz="1400" b="1" dirty="0"/>
              <a:t>Description:</a:t>
            </a:r>
            <a:r>
              <a:rPr lang="en-US" sz="1400" dirty="0"/>
              <a:t> Average miles-per-gallon calculated per model across all recorded miles and gas usage.</a:t>
            </a:r>
          </a:p>
          <a:p>
            <a:pPr>
              <a:spcAft>
                <a:spcPts val="600"/>
              </a:spcAft>
              <a:buNone/>
            </a:pPr>
            <a:br>
              <a:rPr lang="en-US" sz="1400" dirty="0"/>
            </a:br>
            <a:r>
              <a:rPr lang="en-US" sz="1400" b="1" dirty="0"/>
              <a:t>Insight:</a:t>
            </a:r>
            <a:r>
              <a:rPr lang="en-US" sz="1400" dirty="0"/>
              <a:t> Crane and Volvo are the most fuel-efficient models; Western Star ranks the lowest.</a:t>
            </a:r>
          </a:p>
          <a:p>
            <a:pPr>
              <a:spcAft>
                <a:spcPts val="600"/>
              </a:spcAft>
              <a:buNone/>
            </a:pPr>
            <a:endParaRPr lang="en-US" sz="1400" dirty="0"/>
          </a:p>
          <a:p>
            <a:pPr>
              <a:spcAft>
                <a:spcPts val="600"/>
              </a:spcAft>
              <a:buNone/>
            </a:pPr>
            <a:r>
              <a:rPr lang="en-US" sz="1400" b="1" dirty="0"/>
              <a:t>Recommendations:</a:t>
            </a:r>
            <a:endParaRPr lang="en-US" sz="1400" dirty="0"/>
          </a:p>
          <a:p>
            <a:pPr>
              <a:spcAft>
                <a:spcPts val="600"/>
              </a:spcAft>
              <a:buFont typeface="Arial" panose="020B0604020202020204" pitchFamily="34" charset="0"/>
              <a:buChar char="•"/>
            </a:pPr>
            <a:r>
              <a:rPr lang="en-US" sz="1400" dirty="0"/>
              <a:t>Assign efficient models to longer routes</a:t>
            </a:r>
          </a:p>
          <a:p>
            <a:pPr>
              <a:spcAft>
                <a:spcPts val="600"/>
              </a:spcAft>
              <a:buFont typeface="Arial" panose="020B0604020202020204" pitchFamily="34" charset="0"/>
              <a:buChar char="•"/>
            </a:pPr>
            <a:r>
              <a:rPr lang="en-US" sz="1400" dirty="0"/>
              <a:t>Phase out consistently low-efficiency models where possible</a:t>
            </a:r>
          </a:p>
        </p:txBody>
      </p:sp>
      <p:pic>
        <p:nvPicPr>
          <p:cNvPr id="4" name="Picture 3">
            <a:extLst>
              <a:ext uri="{FF2B5EF4-FFF2-40B4-BE49-F238E27FC236}">
                <a16:creationId xmlns:a16="http://schemas.microsoft.com/office/drawing/2014/main" id="{83039254-C07F-A357-12C1-9C00E3F43949}"/>
              </a:ext>
            </a:extLst>
          </p:cNvPr>
          <p:cNvPicPr>
            <a:picLocks noChangeAspect="1"/>
          </p:cNvPicPr>
          <p:nvPr/>
        </p:nvPicPr>
        <p:blipFill>
          <a:blip r:embed="rId3"/>
          <a:stretch>
            <a:fillRect/>
          </a:stretch>
        </p:blipFill>
        <p:spPr>
          <a:xfrm>
            <a:off x="193500" y="1415627"/>
            <a:ext cx="8039802" cy="5208693"/>
          </a:xfrm>
          <a:prstGeom prst="rect">
            <a:avLst/>
          </a:prstGeom>
        </p:spPr>
      </p:pic>
    </p:spTree>
    <p:extLst>
      <p:ext uri="{BB962C8B-B14F-4D97-AF65-F5344CB8AC3E}">
        <p14:creationId xmlns:p14="http://schemas.microsoft.com/office/powerpoint/2010/main" val="2794636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FB2A4-3554-B5C0-0F3C-4612493FD3F3}"/>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AFA6B3D4-17BC-DAAC-AE43-047E4C9A1F93}"/>
              </a:ext>
            </a:extLst>
          </p:cNvPr>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333333"/>
                </a:solidFill>
                <a:latin typeface="Inter" pitchFamily="34" charset="0"/>
                <a:ea typeface="Inter" pitchFamily="34" charset="-122"/>
                <a:cs typeface="Inter" pitchFamily="34" charset="-120"/>
              </a:rPr>
              <a:t>KPI 4 – Bottom 10 Drivers by MPG</a:t>
            </a:r>
            <a:endParaRPr lang="en-US" dirty="0"/>
          </a:p>
        </p:txBody>
      </p:sp>
      <p:sp>
        <p:nvSpPr>
          <p:cNvPr id="5" name="Object 4">
            <a:extLst>
              <a:ext uri="{FF2B5EF4-FFF2-40B4-BE49-F238E27FC236}">
                <a16:creationId xmlns:a16="http://schemas.microsoft.com/office/drawing/2014/main" id="{359B60EB-40C0-8462-B54F-ACF83661709C}"/>
              </a:ext>
            </a:extLst>
          </p:cNvPr>
          <p:cNvSpPr/>
          <p:nvPr/>
        </p:nvSpPr>
        <p:spPr>
          <a:xfrm>
            <a:off x="11865183" y="6497848"/>
            <a:ext cx="133317" cy="237619"/>
          </a:xfrm>
          <a:prstGeom prst="rect">
            <a:avLst/>
          </a:prstGeom>
          <a:noFill/>
        </p:spPr>
        <p:txBody>
          <a:bodyPr/>
          <a:lstStyle/>
          <a:p>
            <a:endParaRPr lang="en-US"/>
          </a:p>
        </p:txBody>
      </p:sp>
      <p:sp>
        <p:nvSpPr>
          <p:cNvPr id="25" name="Slide Number Placeholder 24">
            <a:extLst>
              <a:ext uri="{FF2B5EF4-FFF2-40B4-BE49-F238E27FC236}">
                <a16:creationId xmlns:a16="http://schemas.microsoft.com/office/drawing/2014/main" id="{50EDDB0F-3255-76BA-F573-154C108AEBD8}"/>
              </a:ext>
            </a:extLst>
          </p:cNvPr>
          <p:cNvSpPr>
            <a:spLocks noGrp="1"/>
          </p:cNvSpPr>
          <p:nvPr>
            <p:ph type="sldNum" sz="quarter" idx="4294967295"/>
          </p:nvPr>
        </p:nvSpPr>
        <p:spPr>
          <a:xfrm>
            <a:off x="11826240" y="6515100"/>
            <a:ext cx="800000" cy="300000"/>
          </a:xfrm>
          <a:prstGeom prst="rect">
            <a:avLst/>
          </a:prstGeom>
          <a:extLst>
            <a:ext uri="{C572A759-6A51-4108-AA02-DFA0A04FC94B}">
              <ma14:wrappingTextBoxFlag xmlns="" xmlns:ma14="http://schemas.microsoft.com/office/mac/drawingml/2011/main" val="0"/>
            </a:ext>
          </a:extLst>
        </p:spPr>
        <p:txBody>
          <a:bodyPr/>
          <a:lstStyle>
            <a:lvl1pPr>
              <a:defRPr sz="1100"/>
            </a:lvl1pPr>
          </a:lstStyle>
          <a:p>
            <a:fld id="{F7021451-1387-4CA6-816F-3879F97B5CBC}" type="slidenum">
              <a:rPr lang="en-US" smtClean="0"/>
              <a:t>7</a:t>
            </a:fld>
            <a:endParaRPr lang="en-US"/>
          </a:p>
        </p:txBody>
      </p:sp>
      <p:sp>
        <p:nvSpPr>
          <p:cNvPr id="9" name="TextBox 8">
            <a:extLst>
              <a:ext uri="{FF2B5EF4-FFF2-40B4-BE49-F238E27FC236}">
                <a16:creationId xmlns:a16="http://schemas.microsoft.com/office/drawing/2014/main" id="{9030E493-643C-DD12-C163-CB48F3A20C08}"/>
              </a:ext>
            </a:extLst>
          </p:cNvPr>
          <p:cNvSpPr txBox="1"/>
          <p:nvPr/>
        </p:nvSpPr>
        <p:spPr>
          <a:xfrm>
            <a:off x="9494774" y="1799554"/>
            <a:ext cx="2613200" cy="3493264"/>
          </a:xfrm>
          <a:prstGeom prst="rect">
            <a:avLst/>
          </a:prstGeom>
          <a:noFill/>
        </p:spPr>
        <p:txBody>
          <a:bodyPr wrap="square">
            <a:spAutoFit/>
          </a:bodyPr>
          <a:lstStyle/>
          <a:p>
            <a:pPr>
              <a:spcAft>
                <a:spcPts val="600"/>
              </a:spcAft>
              <a:buNone/>
            </a:pPr>
            <a:r>
              <a:rPr lang="en-US" sz="1400" b="1" dirty="0"/>
              <a:t>Description:</a:t>
            </a:r>
            <a:r>
              <a:rPr lang="en-US" sz="1400" dirty="0"/>
              <a:t> Drivers ranked by average MPG to flag inefficient driving behavior.</a:t>
            </a:r>
          </a:p>
          <a:p>
            <a:pPr>
              <a:spcAft>
                <a:spcPts val="600"/>
              </a:spcAft>
              <a:buNone/>
            </a:pPr>
            <a:br>
              <a:rPr lang="en-US" sz="1400" dirty="0"/>
            </a:br>
            <a:r>
              <a:rPr lang="en-US" sz="1400" b="1" dirty="0"/>
              <a:t>Insight:</a:t>
            </a:r>
            <a:r>
              <a:rPr lang="en-US" sz="1400" dirty="0"/>
              <a:t> A97, A21, and A58 have the lowest fuel efficiency in the fleet.</a:t>
            </a:r>
          </a:p>
          <a:p>
            <a:pPr>
              <a:spcAft>
                <a:spcPts val="600"/>
              </a:spcAft>
              <a:buNone/>
            </a:pPr>
            <a:endParaRPr lang="en-US" sz="1400" dirty="0"/>
          </a:p>
          <a:p>
            <a:pPr>
              <a:spcAft>
                <a:spcPts val="600"/>
              </a:spcAft>
              <a:buNone/>
            </a:pPr>
            <a:r>
              <a:rPr lang="en-US" sz="1400" b="1" dirty="0"/>
              <a:t>Recommendations:</a:t>
            </a:r>
            <a:endParaRPr lang="en-US" sz="1400" dirty="0"/>
          </a:p>
          <a:p>
            <a:pPr>
              <a:spcAft>
                <a:spcPts val="600"/>
              </a:spcAft>
              <a:buFont typeface="Arial" panose="020B0604020202020204" pitchFamily="34" charset="0"/>
              <a:buChar char="•"/>
            </a:pPr>
            <a:r>
              <a:rPr lang="en-US" sz="1400" dirty="0"/>
              <a:t>Schedule targeted fuel-efficiency training for these drivers</a:t>
            </a:r>
          </a:p>
          <a:p>
            <a:pPr>
              <a:spcAft>
                <a:spcPts val="600"/>
              </a:spcAft>
              <a:buFont typeface="Arial" panose="020B0604020202020204" pitchFamily="34" charset="0"/>
              <a:buChar char="•"/>
            </a:pPr>
            <a:r>
              <a:rPr lang="en-US" sz="1400" dirty="0"/>
              <a:t>Monitor vehicle assignment to reduce impact on fuel costs</a:t>
            </a:r>
          </a:p>
        </p:txBody>
      </p:sp>
      <p:pic>
        <p:nvPicPr>
          <p:cNvPr id="4" name="Picture 3">
            <a:extLst>
              <a:ext uri="{FF2B5EF4-FFF2-40B4-BE49-F238E27FC236}">
                <a16:creationId xmlns:a16="http://schemas.microsoft.com/office/drawing/2014/main" id="{6CD4F1B6-BBBA-C031-439B-C6EEF73FF6BC}"/>
              </a:ext>
            </a:extLst>
          </p:cNvPr>
          <p:cNvPicPr>
            <a:picLocks noChangeAspect="1"/>
          </p:cNvPicPr>
          <p:nvPr/>
        </p:nvPicPr>
        <p:blipFill>
          <a:blip r:embed="rId3"/>
          <a:stretch>
            <a:fillRect/>
          </a:stretch>
        </p:blipFill>
        <p:spPr>
          <a:xfrm>
            <a:off x="146085" y="1644992"/>
            <a:ext cx="9160473" cy="5027785"/>
          </a:xfrm>
          <a:prstGeom prst="rect">
            <a:avLst/>
          </a:prstGeom>
        </p:spPr>
      </p:pic>
    </p:spTree>
    <p:extLst>
      <p:ext uri="{BB962C8B-B14F-4D97-AF65-F5344CB8AC3E}">
        <p14:creationId xmlns:p14="http://schemas.microsoft.com/office/powerpoint/2010/main" val="618417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C3192-A602-3DB7-9D52-A755B749FF51}"/>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2B08994B-DED0-5810-EEBA-CF436E6857C1}"/>
              </a:ext>
            </a:extLst>
          </p:cNvPr>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333333"/>
                </a:solidFill>
                <a:latin typeface="Inter" pitchFamily="34" charset="0"/>
                <a:ea typeface="Inter" pitchFamily="34" charset="-122"/>
                <a:cs typeface="Inter" pitchFamily="34" charset="-120"/>
              </a:rPr>
              <a:t>KPI 5 – Normalized Risk by Vehicle Model</a:t>
            </a:r>
            <a:endParaRPr lang="en-US" dirty="0"/>
          </a:p>
        </p:txBody>
      </p:sp>
      <p:sp>
        <p:nvSpPr>
          <p:cNvPr id="5" name="Object 4">
            <a:extLst>
              <a:ext uri="{FF2B5EF4-FFF2-40B4-BE49-F238E27FC236}">
                <a16:creationId xmlns:a16="http://schemas.microsoft.com/office/drawing/2014/main" id="{BDAD345E-4C7C-1AA2-CB96-824F7B29275E}"/>
              </a:ext>
            </a:extLst>
          </p:cNvPr>
          <p:cNvSpPr/>
          <p:nvPr/>
        </p:nvSpPr>
        <p:spPr>
          <a:xfrm>
            <a:off x="11865183" y="6497848"/>
            <a:ext cx="133317" cy="237619"/>
          </a:xfrm>
          <a:prstGeom prst="rect">
            <a:avLst/>
          </a:prstGeom>
          <a:noFill/>
        </p:spPr>
        <p:txBody>
          <a:bodyPr/>
          <a:lstStyle/>
          <a:p>
            <a:endParaRPr lang="en-US"/>
          </a:p>
        </p:txBody>
      </p:sp>
      <p:sp>
        <p:nvSpPr>
          <p:cNvPr id="25" name="Slide Number Placeholder 24">
            <a:extLst>
              <a:ext uri="{FF2B5EF4-FFF2-40B4-BE49-F238E27FC236}">
                <a16:creationId xmlns:a16="http://schemas.microsoft.com/office/drawing/2014/main" id="{32FB3444-7512-26E2-260B-8F85AA9EAC50}"/>
              </a:ext>
            </a:extLst>
          </p:cNvPr>
          <p:cNvSpPr>
            <a:spLocks noGrp="1"/>
          </p:cNvSpPr>
          <p:nvPr>
            <p:ph type="sldNum" sz="quarter" idx="4294967295"/>
          </p:nvPr>
        </p:nvSpPr>
        <p:spPr>
          <a:xfrm>
            <a:off x="11826240" y="6515100"/>
            <a:ext cx="800000" cy="300000"/>
          </a:xfrm>
          <a:prstGeom prst="rect">
            <a:avLst/>
          </a:prstGeom>
          <a:extLst>
            <a:ext uri="{C572A759-6A51-4108-AA02-DFA0A04FC94B}">
              <ma14:wrappingTextBoxFlag xmlns="" xmlns:ma14="http://schemas.microsoft.com/office/mac/drawingml/2011/main" val="0"/>
            </a:ext>
          </a:extLst>
        </p:spPr>
        <p:txBody>
          <a:bodyPr/>
          <a:lstStyle>
            <a:lvl1pPr>
              <a:defRPr sz="1100"/>
            </a:lvl1pPr>
          </a:lstStyle>
          <a:p>
            <a:fld id="{F7021451-1387-4CA6-816F-3879F97B5CBC}" type="slidenum">
              <a:rPr lang="en-US" smtClean="0"/>
              <a:t>8</a:t>
            </a:fld>
            <a:endParaRPr lang="en-US"/>
          </a:p>
        </p:txBody>
      </p:sp>
      <p:sp>
        <p:nvSpPr>
          <p:cNvPr id="9" name="TextBox 8">
            <a:extLst>
              <a:ext uri="{FF2B5EF4-FFF2-40B4-BE49-F238E27FC236}">
                <a16:creationId xmlns:a16="http://schemas.microsoft.com/office/drawing/2014/main" id="{F6646F56-B131-AD69-D290-439D54136BF4}"/>
              </a:ext>
            </a:extLst>
          </p:cNvPr>
          <p:cNvSpPr txBox="1"/>
          <p:nvPr/>
        </p:nvSpPr>
        <p:spPr>
          <a:xfrm>
            <a:off x="9494774" y="1799554"/>
            <a:ext cx="2613200" cy="4139595"/>
          </a:xfrm>
          <a:prstGeom prst="rect">
            <a:avLst/>
          </a:prstGeom>
          <a:noFill/>
        </p:spPr>
        <p:txBody>
          <a:bodyPr wrap="square">
            <a:spAutoFit/>
          </a:bodyPr>
          <a:lstStyle/>
          <a:p>
            <a:pPr>
              <a:spcAft>
                <a:spcPts val="600"/>
              </a:spcAft>
              <a:buNone/>
            </a:pPr>
            <a:r>
              <a:rPr lang="en-US" sz="1400" b="1" dirty="0"/>
              <a:t>Description:</a:t>
            </a:r>
            <a:r>
              <a:rPr lang="en-US" sz="1400" dirty="0"/>
              <a:t> Total abnormal events normalized by number of trucks per model to avoid volume bias.</a:t>
            </a:r>
          </a:p>
          <a:p>
            <a:pPr>
              <a:spcAft>
                <a:spcPts val="600"/>
              </a:spcAft>
              <a:buNone/>
            </a:pPr>
            <a:br>
              <a:rPr lang="en-US" sz="1400" dirty="0"/>
            </a:br>
            <a:r>
              <a:rPr lang="en-US" sz="1400" b="1" dirty="0"/>
              <a:t>Insight:</a:t>
            </a:r>
            <a:r>
              <a:rPr lang="en-US" sz="1400" dirty="0"/>
              <a:t> Oshkosh and Crane have the highest events per truck — a better risk indicator than raw totals.</a:t>
            </a:r>
          </a:p>
          <a:p>
            <a:pPr>
              <a:spcAft>
                <a:spcPts val="600"/>
              </a:spcAft>
              <a:buNone/>
            </a:pPr>
            <a:endParaRPr lang="en-US" sz="1400" dirty="0"/>
          </a:p>
          <a:p>
            <a:pPr>
              <a:spcAft>
                <a:spcPts val="600"/>
              </a:spcAft>
              <a:buNone/>
            </a:pPr>
            <a:r>
              <a:rPr lang="en-US" sz="1400" b="1" dirty="0"/>
              <a:t>Recommendations:</a:t>
            </a:r>
            <a:endParaRPr lang="en-US" sz="1400" dirty="0"/>
          </a:p>
          <a:p>
            <a:pPr>
              <a:spcAft>
                <a:spcPts val="600"/>
              </a:spcAft>
              <a:buFont typeface="Arial" panose="020B0604020202020204" pitchFamily="34" charset="0"/>
              <a:buChar char="•"/>
            </a:pPr>
            <a:r>
              <a:rPr lang="en-US" sz="1400" dirty="0"/>
              <a:t>Audit Oshkosh and Crane vehicles for maintenance or usage issues</a:t>
            </a:r>
          </a:p>
          <a:p>
            <a:pPr>
              <a:spcAft>
                <a:spcPts val="600"/>
              </a:spcAft>
              <a:buFont typeface="Arial" panose="020B0604020202020204" pitchFamily="34" charset="0"/>
              <a:buChar char="•"/>
            </a:pPr>
            <a:r>
              <a:rPr lang="en-US" sz="1400" dirty="0"/>
              <a:t>Consider usage policies or driver assignments by model risk score</a:t>
            </a:r>
          </a:p>
        </p:txBody>
      </p:sp>
      <p:pic>
        <p:nvPicPr>
          <p:cNvPr id="8" name="Picture 7">
            <a:extLst>
              <a:ext uri="{FF2B5EF4-FFF2-40B4-BE49-F238E27FC236}">
                <a16:creationId xmlns:a16="http://schemas.microsoft.com/office/drawing/2014/main" id="{E68CB0FA-103A-8B49-0A45-E63457AA6887}"/>
              </a:ext>
            </a:extLst>
          </p:cNvPr>
          <p:cNvPicPr>
            <a:picLocks noChangeAspect="1"/>
          </p:cNvPicPr>
          <p:nvPr/>
        </p:nvPicPr>
        <p:blipFill>
          <a:blip r:embed="rId3"/>
          <a:srcRect l="553"/>
          <a:stretch/>
        </p:blipFill>
        <p:spPr>
          <a:xfrm>
            <a:off x="135466" y="1632373"/>
            <a:ext cx="9259299" cy="5103094"/>
          </a:xfrm>
          <a:prstGeom prst="rect">
            <a:avLst/>
          </a:prstGeom>
        </p:spPr>
      </p:pic>
    </p:spTree>
    <p:extLst>
      <p:ext uri="{BB962C8B-B14F-4D97-AF65-F5344CB8AC3E}">
        <p14:creationId xmlns:p14="http://schemas.microsoft.com/office/powerpoint/2010/main" val="2570633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bg>
      <p:bgPr>
        <a:solidFill>
          <a:srgbClr val="00000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Conclusion &amp; Recommendations</a:t>
            </a:r>
            <a:endParaRPr lang="en-US" dirty="0"/>
          </a:p>
        </p:txBody>
      </p:sp>
      <p:sp>
        <p:nvSpPr>
          <p:cNvPr id="3" name="Object 2"/>
          <p:cNvSpPr/>
          <p:nvPr/>
        </p:nvSpPr>
        <p:spPr>
          <a:xfrm>
            <a:off x="1095101" y="1666458"/>
            <a:ext cx="714196" cy="714196"/>
          </a:xfrm>
          <a:prstGeom prst="ellipse">
            <a:avLst/>
          </a:prstGeom>
          <a:solidFill>
            <a:srgbClr val="22AAEE"/>
          </a:solidFill>
        </p:spPr>
        <p:txBody>
          <a:bodyPr/>
          <a:lstStyle/>
          <a:p>
            <a:endParaRPr lang="en-US"/>
          </a:p>
        </p:txBody>
      </p:sp>
      <p:pic>
        <p:nvPicPr>
          <p:cNvPr id="4" name="Object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5027" y="1860348"/>
            <a:ext cx="238065" cy="333292"/>
          </a:xfrm>
          <a:prstGeom prst="rect">
            <a:avLst/>
          </a:prstGeom>
        </p:spPr>
      </p:pic>
      <p:sp>
        <p:nvSpPr>
          <p:cNvPr id="5" name="Object 4"/>
          <p:cNvSpPr/>
          <p:nvPr/>
        </p:nvSpPr>
        <p:spPr>
          <a:xfrm>
            <a:off x="1999750" y="1619887"/>
            <a:ext cx="4242327" cy="533862"/>
          </a:xfrm>
          <a:prstGeom prst="rect">
            <a:avLst/>
          </a:prstGeom>
          <a:noFill/>
        </p:spPr>
        <p:txBody>
          <a:bodyPr wrap="square" lIns="0" tIns="0" rIns="0" bIns="0" rtlCol="0" anchor="t"/>
          <a:lstStyle/>
          <a:p>
            <a:pPr algn="l">
              <a:lnSpc>
                <a:spcPts val="2102"/>
              </a:lnSpc>
              <a:buNone/>
            </a:pPr>
            <a:r>
              <a:rPr lang="en-US" sz="1800" b="1" kern="0" spc="-108" dirty="0">
                <a:solidFill>
                  <a:srgbClr val="FFFFFF"/>
                </a:solidFill>
                <a:latin typeface="Inter" pitchFamily="34" charset="0"/>
                <a:ea typeface="Inter" pitchFamily="34" charset="-122"/>
                <a:cs typeface="Inter" pitchFamily="34" charset="-120"/>
              </a:rPr>
              <a:t>Prioritize risk mitigation in Santa Rosa &amp; Willits</a:t>
            </a:r>
            <a:endParaRPr lang="en-US" dirty="0"/>
          </a:p>
        </p:txBody>
      </p:sp>
      <p:sp>
        <p:nvSpPr>
          <p:cNvPr id="6" name="Object 5"/>
          <p:cNvSpPr/>
          <p:nvPr/>
        </p:nvSpPr>
        <p:spPr>
          <a:xfrm>
            <a:off x="1999750" y="2230971"/>
            <a:ext cx="4242327" cy="792312"/>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These cities have the highest frequency of abnormal driving events, indicating a need for targeted safety interventions.</a:t>
            </a:r>
            <a:endParaRPr lang="en-US" dirty="0"/>
          </a:p>
        </p:txBody>
      </p:sp>
      <p:sp>
        <p:nvSpPr>
          <p:cNvPr id="7" name="Object 6"/>
          <p:cNvSpPr/>
          <p:nvPr/>
        </p:nvSpPr>
        <p:spPr>
          <a:xfrm>
            <a:off x="1095101" y="3437665"/>
            <a:ext cx="714196" cy="714196"/>
          </a:xfrm>
          <a:prstGeom prst="ellipse">
            <a:avLst/>
          </a:prstGeom>
          <a:solidFill>
            <a:srgbClr val="FFD9AD"/>
          </a:solidFill>
        </p:spPr>
        <p:txBody>
          <a:bodyPr/>
          <a:lstStyle/>
          <a:p>
            <a:endParaRPr lang="en-US"/>
          </a:p>
        </p:txBody>
      </p:sp>
      <p:pic>
        <p:nvPicPr>
          <p:cNvPr id="8" name="Object 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7365" y="3627373"/>
            <a:ext cx="314246" cy="342814"/>
          </a:xfrm>
          <a:prstGeom prst="rect">
            <a:avLst/>
          </a:prstGeom>
        </p:spPr>
      </p:pic>
      <p:sp>
        <p:nvSpPr>
          <p:cNvPr id="9" name="Object 8"/>
          <p:cNvSpPr/>
          <p:nvPr/>
        </p:nvSpPr>
        <p:spPr>
          <a:xfrm>
            <a:off x="1999750" y="3391094"/>
            <a:ext cx="4242327" cy="533862"/>
          </a:xfrm>
          <a:prstGeom prst="rect">
            <a:avLst/>
          </a:prstGeom>
          <a:noFill/>
        </p:spPr>
        <p:txBody>
          <a:bodyPr wrap="square" lIns="0" tIns="0" rIns="0" bIns="0" rtlCol="0" anchor="t"/>
          <a:lstStyle/>
          <a:p>
            <a:pPr algn="l">
              <a:lnSpc>
                <a:spcPts val="2102"/>
              </a:lnSpc>
              <a:buNone/>
            </a:pPr>
            <a:r>
              <a:rPr lang="en-US" sz="1800" b="1" kern="0" spc="-108" dirty="0">
                <a:solidFill>
                  <a:srgbClr val="FFFFFF"/>
                </a:solidFill>
                <a:latin typeface="Inter" pitchFamily="34" charset="0"/>
                <a:ea typeface="Inter" pitchFamily="34" charset="-122"/>
                <a:cs typeface="Inter" pitchFamily="34" charset="-120"/>
              </a:rPr>
              <a:t>Re-train underperforming drivers (A97, A21, A58)</a:t>
            </a:r>
            <a:endParaRPr lang="en-US" dirty="0"/>
          </a:p>
        </p:txBody>
      </p:sp>
      <p:sp>
        <p:nvSpPr>
          <p:cNvPr id="10" name="Object 9"/>
          <p:cNvSpPr/>
          <p:nvPr/>
        </p:nvSpPr>
        <p:spPr>
          <a:xfrm>
            <a:off x="1999750" y="4002178"/>
            <a:ext cx="4242327" cy="792312"/>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Drivers with consistently low miles-per-gallon require performance coaching or route optimization to improve fuel efficiency.</a:t>
            </a:r>
            <a:endParaRPr lang="en-US" dirty="0"/>
          </a:p>
        </p:txBody>
      </p:sp>
      <p:sp>
        <p:nvSpPr>
          <p:cNvPr id="11" name="Object 10"/>
          <p:cNvSpPr/>
          <p:nvPr/>
        </p:nvSpPr>
        <p:spPr>
          <a:xfrm>
            <a:off x="6332541" y="1666458"/>
            <a:ext cx="714196" cy="714196"/>
          </a:xfrm>
          <a:prstGeom prst="ellipse">
            <a:avLst/>
          </a:prstGeom>
          <a:solidFill>
            <a:srgbClr val="FEC088"/>
          </a:solidFill>
        </p:spPr>
        <p:txBody>
          <a:bodyPr/>
          <a:lstStyle/>
          <a:p>
            <a:endParaRPr lang="en-US"/>
          </a:p>
        </p:txBody>
      </p:sp>
      <p:pic>
        <p:nvPicPr>
          <p:cNvPr id="12" name="Object 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84587" y="1860352"/>
            <a:ext cx="438040" cy="333292"/>
          </a:xfrm>
          <a:prstGeom prst="rect">
            <a:avLst/>
          </a:prstGeom>
        </p:spPr>
      </p:pic>
      <p:sp>
        <p:nvSpPr>
          <p:cNvPr id="13" name="Object 12"/>
          <p:cNvSpPr/>
          <p:nvPr/>
        </p:nvSpPr>
        <p:spPr>
          <a:xfrm>
            <a:off x="7237190" y="1619887"/>
            <a:ext cx="4242327" cy="266931"/>
          </a:xfrm>
          <a:prstGeom prst="rect">
            <a:avLst/>
          </a:prstGeom>
          <a:noFill/>
        </p:spPr>
        <p:txBody>
          <a:bodyPr wrap="square" lIns="0" tIns="0" rIns="0" bIns="0" rtlCol="0" anchor="t"/>
          <a:lstStyle/>
          <a:p>
            <a:pPr algn="l">
              <a:lnSpc>
                <a:spcPts val="2102"/>
              </a:lnSpc>
              <a:buNone/>
            </a:pPr>
            <a:r>
              <a:rPr lang="en-US" sz="1800" b="1" kern="0" spc="-108" dirty="0">
                <a:solidFill>
                  <a:srgbClr val="FFFFFF"/>
                </a:solidFill>
                <a:latin typeface="Inter" pitchFamily="34" charset="0"/>
                <a:ea typeface="Inter" pitchFamily="34" charset="-122"/>
                <a:cs typeface="Inter" pitchFamily="34" charset="-120"/>
              </a:rPr>
              <a:t>Favor fuel-efficient models (Crane, Volvo)</a:t>
            </a:r>
            <a:endParaRPr lang="en-US" dirty="0"/>
          </a:p>
        </p:txBody>
      </p:sp>
      <p:sp>
        <p:nvSpPr>
          <p:cNvPr id="14" name="Object 13"/>
          <p:cNvSpPr/>
          <p:nvPr/>
        </p:nvSpPr>
        <p:spPr>
          <a:xfrm>
            <a:off x="7237190" y="1964040"/>
            <a:ext cx="4242327" cy="1056416"/>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The analysis shows Crane and Volvo trucks have the best average miles-per-gallon, suggesting these models should be prioritized for future procurement.</a:t>
            </a:r>
            <a:endParaRPr lang="en-US" dirty="0"/>
          </a:p>
        </p:txBody>
      </p:sp>
      <p:sp>
        <p:nvSpPr>
          <p:cNvPr id="15" name="Object 14"/>
          <p:cNvSpPr/>
          <p:nvPr/>
        </p:nvSpPr>
        <p:spPr>
          <a:xfrm>
            <a:off x="6332541" y="3437665"/>
            <a:ext cx="714196" cy="714196"/>
          </a:xfrm>
          <a:prstGeom prst="ellipse">
            <a:avLst/>
          </a:prstGeom>
          <a:solidFill>
            <a:srgbClr val="FD864D"/>
          </a:solidFill>
        </p:spPr>
        <p:txBody>
          <a:bodyPr/>
          <a:lstStyle/>
          <a:p>
            <a:endParaRPr lang="en-US"/>
          </a:p>
        </p:txBody>
      </p:sp>
      <p:pic>
        <p:nvPicPr>
          <p:cNvPr id="16" name="Object 15"/>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538989" y="3602266"/>
            <a:ext cx="304724" cy="380905"/>
          </a:xfrm>
          <a:prstGeom prst="rect">
            <a:avLst/>
          </a:prstGeom>
        </p:spPr>
      </p:pic>
      <p:sp>
        <p:nvSpPr>
          <p:cNvPr id="17" name="Object 16"/>
          <p:cNvSpPr/>
          <p:nvPr/>
        </p:nvSpPr>
        <p:spPr>
          <a:xfrm>
            <a:off x="7237190" y="3391094"/>
            <a:ext cx="4242327" cy="533862"/>
          </a:xfrm>
          <a:prstGeom prst="rect">
            <a:avLst/>
          </a:prstGeom>
          <a:noFill/>
        </p:spPr>
        <p:txBody>
          <a:bodyPr wrap="square" lIns="0" tIns="0" rIns="0" bIns="0" rtlCol="0" anchor="t"/>
          <a:lstStyle/>
          <a:p>
            <a:pPr algn="l">
              <a:lnSpc>
                <a:spcPts val="2102"/>
              </a:lnSpc>
              <a:buNone/>
            </a:pPr>
            <a:r>
              <a:rPr lang="en-US" sz="1800" b="1" kern="0" spc="-108" dirty="0">
                <a:solidFill>
                  <a:srgbClr val="FFFFFF"/>
                </a:solidFill>
                <a:latin typeface="Inter" pitchFamily="34" charset="0"/>
                <a:ea typeface="Inter" pitchFamily="34" charset="-122"/>
                <a:cs typeface="Inter" pitchFamily="34" charset="-120"/>
              </a:rPr>
              <a:t>Investigate high-risk models like Oshkosh for mechanical or driver-usage issues</a:t>
            </a:r>
            <a:endParaRPr lang="en-US" dirty="0"/>
          </a:p>
        </p:txBody>
      </p:sp>
      <p:sp>
        <p:nvSpPr>
          <p:cNvPr id="18" name="Object 17"/>
          <p:cNvSpPr/>
          <p:nvPr/>
        </p:nvSpPr>
        <p:spPr>
          <a:xfrm>
            <a:off x="7237190" y="4002178"/>
            <a:ext cx="4242327" cy="1056416"/>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The Oshkosh model shows the highest abnormal events per truck, indicating potential mechanical problems or driver-related issues that need to be addressed.</a:t>
            </a:r>
            <a:endParaRPr lang="en-US" dirty="0"/>
          </a:p>
        </p:txBody>
      </p:sp>
      <p:sp>
        <p:nvSpPr>
          <p:cNvPr id="19" name="Object 18"/>
          <p:cNvSpPr/>
          <p:nvPr/>
        </p:nvSpPr>
        <p:spPr>
          <a:xfrm>
            <a:off x="0" y="5551687"/>
            <a:ext cx="12188952" cy="1304599"/>
          </a:xfrm>
          <a:prstGeom prst="rect">
            <a:avLst/>
          </a:prstGeom>
          <a:solidFill>
            <a:srgbClr val="FFD9AD"/>
          </a:solidFill>
        </p:spPr>
        <p:txBody>
          <a:bodyPr/>
          <a:lstStyle/>
          <a:p>
            <a:endParaRPr lang="en-US"/>
          </a:p>
        </p:txBody>
      </p:sp>
      <p:sp>
        <p:nvSpPr>
          <p:cNvPr id="20" name="Object 19"/>
          <p:cNvSpPr/>
          <p:nvPr/>
        </p:nvSpPr>
        <p:spPr>
          <a:xfrm>
            <a:off x="266633" y="5874414"/>
            <a:ext cx="11655685" cy="667178"/>
          </a:xfrm>
          <a:prstGeom prst="rect">
            <a:avLst/>
          </a:prstGeom>
          <a:noFill/>
        </p:spPr>
        <p:txBody>
          <a:bodyPr wrap="square" lIns="0" tIns="0" rIns="0" bIns="0" rtlCol="0" anchor="ctr"/>
          <a:lstStyle/>
          <a:p>
            <a:pPr algn="ctr">
              <a:lnSpc>
                <a:spcPts val="2628"/>
              </a:lnSpc>
              <a:buNone/>
            </a:pPr>
            <a:r>
              <a:rPr lang="en-US" sz="2250" b="1" kern="0" spc="-135" dirty="0">
                <a:solidFill>
                  <a:srgbClr val="333333"/>
                </a:solidFill>
                <a:latin typeface="Inter" pitchFamily="34" charset="0"/>
                <a:ea typeface="Inter" pitchFamily="34" charset="-122"/>
                <a:cs typeface="Inter" pitchFamily="34" charset="-120"/>
              </a:rPr>
              <a:t>This big data-driven analysis surfaces clear opportunities to reduce risk and improve fleet efficiency through targeted interventions, driver training, and strategic procurement decisions.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1193</TotalTime>
  <Words>646</Words>
  <Application>Microsoft Macintosh PowerPoint</Application>
  <PresentationFormat>Widescreen</PresentationFormat>
  <Paragraphs>78</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Inter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Risk Analytics for Trucking Fleet using Big Data</dc:title>
  <dc:subject>Risk Analytics for Trucking Fleet using Big Data</dc:subject>
  <dc:creator>farid.farooq@utdallas.edu</dc:creator>
  <cp:lastModifiedBy>Sayedolhosseini, Sayedyounes</cp:lastModifiedBy>
  <cp:revision>2</cp:revision>
  <dcterms:created xsi:type="dcterms:W3CDTF">2025-05-04T04:56:36Z</dcterms:created>
  <dcterms:modified xsi:type="dcterms:W3CDTF">2025-05-07T22:40:37Z</dcterms:modified>
</cp:coreProperties>
</file>