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9"/>
    <p:restoredTop sz="94725"/>
  </p:normalViewPr>
  <p:slideViewPr>
    <p:cSldViewPr snapToGrid="0">
      <p:cViewPr>
        <p:scale>
          <a:sx n="90" d="100"/>
          <a:sy n="90" d="100"/>
        </p:scale>
        <p:origin x="9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10475_utdallas_edu/Documents/Prescriptive%20Analytics%206398/assignment2/assignme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10475_utdallas_edu/Documents/Prescriptive%20Analytics%206398/assignment2/assignme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10475_utdallas_edu/Documents/Prescriptive%20Analytics%206398/assignment2/assignment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10475_utdallas_edu/Documents/Prescriptive%20Analytics%206398/assignment2/assignment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s210475_utdallas_edu/Documents/Prescriptive%20Analytics%206398/assignment2/assignment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cometmail-my.sharepoint.com/personal/sxs210475_utdallas_edu/Documents/Prescriptive%20Analytics%206398/assignment2/assignmen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optimizing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Sheet1!$A$4:$A$11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0.3</c:v>
                </c:pt>
                <c:pt idx="3">
                  <c:v>0.2</c:v>
                </c:pt>
                <c:pt idx="6" formatCode="0_)">
                  <c:v>77.89473684210526</c:v>
                </c:pt>
                <c:pt idx="7" formatCode="&quot;$&quot;#,##0_);\(&quot;$&quot;#,##0\)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6-3848-A961-55B6DA39B9CA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Sheet1!$A$4:$A$11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Sheet1!$C$4:$C$11</c:f>
              <c:numCache>
                <c:formatCode>General</c:formatCode>
                <c:ptCount val="8"/>
                <c:pt idx="0">
                  <c:v>2</c:v>
                </c:pt>
                <c:pt idx="1">
                  <c:v>0.35</c:v>
                </c:pt>
                <c:pt idx="2">
                  <c:v>0.2</c:v>
                </c:pt>
                <c:pt idx="3">
                  <c:v>0.5</c:v>
                </c:pt>
                <c:pt idx="6" formatCode="0_)">
                  <c:v>63.157894736842117</c:v>
                </c:pt>
                <c:pt idx="7" formatCode="&quot;$&quot;#,##0_);\(&quot;$&quot;#,##0\)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26-3848-A961-55B6DA39B9CA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Sheet1!$A$4:$A$11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Sheet1!$D$4:$D$11</c:f>
              <c:numCache>
                <c:formatCode>#,##0_);\(#,##0\)</c:formatCode>
                <c:ptCount val="8"/>
                <c:pt idx="0" formatCode="General">
                  <c:v>0</c:v>
                </c:pt>
                <c:pt idx="1">
                  <c:v>100</c:v>
                </c:pt>
                <c:pt idx="2" formatCode="General">
                  <c:v>36</c:v>
                </c:pt>
                <c:pt idx="3" formatCode="General">
                  <c:v>47.15789473684211</c:v>
                </c:pt>
                <c:pt idx="6" formatCode="General">
                  <c:v>0</c:v>
                </c:pt>
                <c:pt idx="7" formatCode="&quot;$&quot;#,##0_);\(&quot;$&quot;#,##0\)">
                  <c:v>3284.2105263157896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26-3848-A961-55B6DA39B9CA}"/>
            </c:ext>
          </c:extLst>
        </c:ser>
        <c:ser>
          <c:idx val="3"/>
          <c:order val="3"/>
          <c:tx>
            <c:strRef>
              <c:f>Sheet1!$E$2:$E$3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Sheet1!$A$4:$A$11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Sheet1!$E$4:$E$11</c:f>
              <c:numCache>
                <c:formatCode>#,##0_);\(#,##0\)</c:formatCode>
                <c:ptCount val="8"/>
                <c:pt idx="0" formatCode="General">
                  <c:v>0</c:v>
                </c:pt>
                <c:pt idx="1">
                  <c:v>100</c:v>
                </c:pt>
                <c:pt idx="2" formatCode="General">
                  <c:v>36</c:v>
                </c:pt>
                <c:pt idx="3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26-3848-A961-55B6DA39B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30560927"/>
        <c:axId val="304544400"/>
      </c:barChart>
      <c:catAx>
        <c:axId val="830560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4400"/>
        <c:crosses val="autoZero"/>
        <c:auto val="1"/>
        <c:lblAlgn val="ctr"/>
        <c:lblOffset val="100"/>
        <c:noMultiLvlLbl val="0"/>
      </c:catAx>
      <c:valAx>
        <c:axId val="30454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560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'1', '2', 'Available' by 'Department'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  A</c:v>
                </c:pt>
                <c:pt idx="1">
                  <c:v>   B</c:v>
                </c:pt>
                <c:pt idx="2">
                  <c:v>   C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3"/>
                <c:pt idx="0">
                  <c:v>1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1-FD42-9AA1-08116D1C2EA4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  A</c:v>
                </c:pt>
                <c:pt idx="1">
                  <c:v>   B</c:v>
                </c:pt>
                <c:pt idx="2">
                  <c:v>   C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0.35</c:v>
                </c:pt>
                <c:pt idx="1">
                  <c:v>0.2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91-FD42-9AA1-08116D1C2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27"/>
        <c:axId val="759077840"/>
        <c:axId val="1470145119"/>
      </c:barChart>
      <c:lineChart>
        <c:grouping val="standard"/>
        <c:varyColors val="0"/>
        <c:ser>
          <c:idx val="2"/>
          <c:order val="2"/>
          <c:tx>
            <c:strRef>
              <c:f>Sheet1!$E$4</c:f>
              <c:strCache>
                <c:ptCount val="1"/>
                <c:pt idx="0">
                  <c:v>Available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Sheet1!$A$5:$A$7</c:f>
              <c:strCache>
                <c:ptCount val="3"/>
                <c:pt idx="0">
                  <c:v>  A</c:v>
                </c:pt>
                <c:pt idx="1">
                  <c:v>   B</c:v>
                </c:pt>
                <c:pt idx="2">
                  <c:v>   C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3"/>
                <c:pt idx="0" formatCode="#,##0_);\(#,##0\)">
                  <c:v>100</c:v>
                </c:pt>
                <c:pt idx="1">
                  <c:v>36</c:v>
                </c:pt>
                <c:pt idx="2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91-FD42-9AA1-08116D1C2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1051423"/>
        <c:axId val="1471048463"/>
      </c:lineChart>
      <c:catAx>
        <c:axId val="75907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145119"/>
        <c:crosses val="autoZero"/>
        <c:auto val="1"/>
        <c:lblAlgn val="ctr"/>
        <c:lblOffset val="100"/>
        <c:noMultiLvlLbl val="0"/>
      </c:catAx>
      <c:valAx>
        <c:axId val="147014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77840"/>
        <c:crosses val="autoZero"/>
        <c:crossBetween val="between"/>
      </c:valAx>
      <c:valAx>
        <c:axId val="147104846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Available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051423"/>
        <c:crosses val="max"/>
        <c:crossBetween val="between"/>
      </c:valAx>
      <c:catAx>
        <c:axId val="1471051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104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[assignment2.xlsx]Sheet2!PivotTable1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'Department': </a:t>
            </a:r>
            <a:r>
              <a:rPr lang="en-US">
                <a:solidFill>
                  <a:srgbClr val="DD5A13"/>
                </a:solidFill>
              </a:rPr>
              <a:t>A</a:t>
            </a:r>
            <a:r>
              <a:rPr lang="en-US"/>
              <a:t> accounts for the majority of '1'.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D2D2"/>
            </a:solidFill>
          </c:spPr>
          <c:dPt>
            <c:idx val="0"/>
            <c:bubble3D val="0"/>
            <c:spPr>
              <a:solidFill>
                <a:srgbClr val="ED73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44-8D4E-93E7-E23F6F630AAD}"/>
              </c:ext>
            </c:extLst>
          </c:dPt>
          <c:dPt>
            <c:idx val="1"/>
            <c:bubble3D val="0"/>
            <c:spPr>
              <a:solidFill>
                <a:srgbClr val="D2D2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44-8D4E-93E7-E23F6F630AAD}"/>
              </c:ext>
            </c:extLst>
          </c:dPt>
          <c:dPt>
            <c:idx val="2"/>
            <c:bubble3D val="0"/>
            <c:spPr>
              <a:solidFill>
                <a:srgbClr val="D2D2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44-8D4E-93E7-E23F6F630AAD}"/>
              </c:ext>
            </c:extLst>
          </c:dPt>
          <c:cat>
            <c:strRef>
              <c:f>Sheet2!$A$3:$A$6</c:f>
              <c:strCache>
                <c:ptCount val="3"/>
                <c:pt idx="0">
                  <c:v>  A</c:v>
                </c:pt>
                <c:pt idx="1">
                  <c:v>   B</c:v>
                </c:pt>
                <c:pt idx="2">
                  <c:v>   C</c:v>
                </c:pt>
              </c:strCache>
            </c:strRef>
          </c:cat>
          <c:val>
            <c:numRef>
              <c:f>Sheet2!$B$3:$B$6</c:f>
              <c:numCache>
                <c:formatCode>General</c:formatCode>
                <c:ptCount val="3"/>
                <c:pt idx="0">
                  <c:v>1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44-8D4E-93E7-E23F6F630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OPTIMIZING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Sheet1!$A$4:$A$12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0.3</c:v>
                </c:pt>
                <c:pt idx="3">
                  <c:v>0.2</c:v>
                </c:pt>
                <c:pt idx="6" formatCode="0_)">
                  <c:v>77.89473684210526</c:v>
                </c:pt>
                <c:pt idx="7" formatCode="&quot;$&quot;#,##0_);\(&quot;$&quot;#,##0\)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71-2244-94AF-CC287AAA13F8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Sheet1!$A$4:$A$12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Sheet1!$C$4:$C$12</c:f>
              <c:numCache>
                <c:formatCode>General</c:formatCode>
                <c:ptCount val="9"/>
                <c:pt idx="0">
                  <c:v>2</c:v>
                </c:pt>
                <c:pt idx="1">
                  <c:v>0.35</c:v>
                </c:pt>
                <c:pt idx="2">
                  <c:v>0.2</c:v>
                </c:pt>
                <c:pt idx="3">
                  <c:v>0.5</c:v>
                </c:pt>
                <c:pt idx="6" formatCode="0_)">
                  <c:v>63.157894736842117</c:v>
                </c:pt>
                <c:pt idx="7" formatCode="&quot;$&quot;#,##0_);\(&quot;$&quot;#,##0\)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71-2244-94AF-CC287AAA13F8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Sheet1!$A$4:$A$12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Sheet1!$D$4:$D$12</c:f>
              <c:numCache>
                <c:formatCode>#,##0_);\(#,##0\)</c:formatCode>
                <c:ptCount val="9"/>
                <c:pt idx="0" formatCode="General">
                  <c:v>0</c:v>
                </c:pt>
                <c:pt idx="1">
                  <c:v>100</c:v>
                </c:pt>
                <c:pt idx="2" formatCode="General">
                  <c:v>36</c:v>
                </c:pt>
                <c:pt idx="3" formatCode="General">
                  <c:v>47.15789473684211</c:v>
                </c:pt>
                <c:pt idx="6" formatCode="General">
                  <c:v>0</c:v>
                </c:pt>
                <c:pt idx="7" formatCode="&quot;$&quot;#,##0_);\(&quot;$&quot;#,##0\)">
                  <c:v>3284.2105263157896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71-2244-94AF-CC287AAA13F8}"/>
            </c:ext>
          </c:extLst>
        </c:ser>
        <c:ser>
          <c:idx val="3"/>
          <c:order val="3"/>
          <c:tx>
            <c:strRef>
              <c:f>Sheet1!$E$2:$E$3</c:f>
              <c:strCache>
                <c:ptCount val="2"/>
                <c:pt idx="1">
                  <c:v>Product(hours/units)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Sheet1!$A$4:$A$12</c:f>
              <c:strCache>
                <c:ptCount val="8"/>
                <c:pt idx="0">
                  <c:v>Department</c:v>
                </c:pt>
                <c:pt idx="1">
                  <c:v>  A</c:v>
                </c:pt>
                <c:pt idx="2">
                  <c:v>   B</c:v>
                </c:pt>
                <c:pt idx="3">
                  <c:v>   C</c:v>
                </c:pt>
                <c:pt idx="6">
                  <c:v>profit contribution</c:v>
                </c:pt>
                <c:pt idx="7">
                  <c:v>Unit Profits</c:v>
                </c:pt>
              </c:strCache>
            </c:strRef>
          </c:cat>
          <c:val>
            <c:numRef>
              <c:f>Sheet1!$E$4:$E$12</c:f>
              <c:numCache>
                <c:formatCode>#,##0_);\(#,##0\)</c:formatCode>
                <c:ptCount val="9"/>
                <c:pt idx="0" formatCode="General">
                  <c:v>0</c:v>
                </c:pt>
                <c:pt idx="1">
                  <c:v>100</c:v>
                </c:pt>
                <c:pt idx="2" formatCode="General">
                  <c:v>36</c:v>
                </c:pt>
                <c:pt idx="3" formatCode="General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71-2244-94AF-CC287AAA1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969071"/>
        <c:axId val="201126384"/>
        <c:axId val="1358539119"/>
      </c:line3DChart>
      <c:catAx>
        <c:axId val="830969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26384"/>
        <c:crosses val="autoZero"/>
        <c:auto val="1"/>
        <c:lblAlgn val="ctr"/>
        <c:lblOffset val="100"/>
        <c:noMultiLvlLbl val="0"/>
      </c:catAx>
      <c:valAx>
        <c:axId val="20112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969071"/>
        <c:crosses val="autoZero"/>
        <c:crossBetween val="between"/>
      </c:valAx>
      <c:serAx>
        <c:axId val="13585391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2638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constraint status</a:t>
            </a:r>
          </a:p>
        </c:rich>
      </c:tx>
      <c:layout>
        <c:manualLayout>
          <c:xMode val="edge"/>
          <c:yMode val="edge"/>
          <c:x val="0.15559011373578302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'Answer Report 1'!$B$13</c:f>
              <c:strCache>
                <c:ptCount val="1"/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1'!$B$14:$B$30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6-B34D-AA07-7C0A7BC35BF8}"/>
            </c:ext>
          </c:extLst>
        </c:ser>
        <c:ser>
          <c:idx val="1"/>
          <c:order val="1"/>
          <c:tx>
            <c:strRef>
              <c:f>'Answer Report 1'!$C$13</c:f>
              <c:strCache>
                <c:ptCount val="1"/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1'!$C$14:$C$30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E6-B34D-AA07-7C0A7BC35BF8}"/>
            </c:ext>
          </c:extLst>
        </c:ser>
        <c:ser>
          <c:idx val="2"/>
          <c:order val="2"/>
          <c:tx>
            <c:strRef>
              <c:f>'Answer Report 1'!$D$13</c:f>
              <c:strCache>
                <c:ptCount val="1"/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1'!$D$14:$D$30</c:f>
              <c:numCache>
                <c:formatCode>General</c:formatCode>
                <c:ptCount val="17"/>
                <c:pt idx="1">
                  <c:v>0</c:v>
                </c:pt>
                <c:pt idx="2" formatCode="&quot;$&quot;#,##0_);\(&quot;$&quot;#,##0\)">
                  <c:v>0</c:v>
                </c:pt>
                <c:pt idx="6">
                  <c:v>0</c:v>
                </c:pt>
                <c:pt idx="7" formatCode="0_)">
                  <c:v>0</c:v>
                </c:pt>
                <c:pt idx="8" formatCode="0_)">
                  <c:v>0</c:v>
                </c:pt>
                <c:pt idx="12">
                  <c:v>0</c:v>
                </c:pt>
                <c:pt idx="13" formatCode="#,##0_);\(#,##0\)">
                  <c:v>100</c:v>
                </c:pt>
                <c:pt idx="14">
                  <c:v>36</c:v>
                </c:pt>
                <c:pt idx="15">
                  <c:v>47.15789473684211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E6-B34D-AA07-7C0A7BC35BF8}"/>
            </c:ext>
          </c:extLst>
        </c:ser>
        <c:ser>
          <c:idx val="3"/>
          <c:order val="3"/>
          <c:tx>
            <c:strRef>
              <c:f>'Answer Report 1'!$E$13</c:f>
              <c:strCache>
                <c:ptCount val="1"/>
              </c:strCache>
            </c:strRef>
          </c:tx>
          <c:spPr>
            <a:pattFill prst="ltUp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1'!$E$14:$E$30</c:f>
              <c:numCache>
                <c:formatCode>General</c:formatCode>
                <c:ptCount val="17"/>
                <c:pt idx="1">
                  <c:v>0</c:v>
                </c:pt>
                <c:pt idx="2" formatCode="&quot;$&quot;#,##0_);\(&quot;$&quot;#,##0\)">
                  <c:v>3284.2105000000001</c:v>
                </c:pt>
                <c:pt idx="6">
                  <c:v>0</c:v>
                </c:pt>
                <c:pt idx="7" formatCode="0_)">
                  <c:v>77.89473684210526</c:v>
                </c:pt>
                <c:pt idx="8" formatCode="0_)">
                  <c:v>63.157894736842117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E6-B34D-AA07-7C0A7BC35BF8}"/>
            </c:ext>
          </c:extLst>
        </c:ser>
        <c:ser>
          <c:idx val="4"/>
          <c:order val="4"/>
          <c:tx>
            <c:strRef>
              <c:f>'Answer Report 1'!$F$13</c:f>
              <c:strCache>
                <c:ptCount val="1"/>
              </c:strCache>
            </c:strRef>
          </c:tx>
          <c:spPr>
            <a:pattFill prst="ltUp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1'!$F$14:$F$30</c:f>
              <c:numCache>
                <c:formatCode>General</c:formatCode>
                <c:ptCount val="17"/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E6-B34D-AA07-7C0A7BC35BF8}"/>
            </c:ext>
          </c:extLst>
        </c:ser>
        <c:ser>
          <c:idx val="5"/>
          <c:order val="5"/>
          <c:tx>
            <c:strRef>
              <c:f>'Answer Report 1'!$G$13</c:f>
              <c:strCache>
                <c:ptCount val="1"/>
              </c:strCache>
            </c:strRef>
          </c:tx>
          <c:spPr>
            <a:pattFill prst="ltUp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1'!$G$14:$G$30</c:f>
              <c:numCache>
                <c:formatCode>General</c:formatCode>
                <c:ptCount val="17"/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2.8421052631578902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E6-B34D-AA07-7C0A7BC35BF8}"/>
            </c:ext>
          </c:extLst>
        </c:ser>
        <c:ser>
          <c:idx val="6"/>
          <c:order val="6"/>
          <c:tx>
            <c:strRef>
              <c:f>'Answer Report 1'!$H$13</c:f>
              <c:strCache>
                <c:ptCount val="1"/>
              </c:strCache>
            </c:strRef>
          </c:tx>
          <c:spPr>
            <a:pattFill prst="ltUp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cat>
            <c:strRef>
              <c:f>'Answer Report 1'!$A$14:$A$30</c:f>
              <c:strCache>
                <c:ptCount val="12"/>
                <c:pt idx="0">
                  <c:v>Objective Cell (Max)</c:v>
                </c:pt>
                <c:pt idx="5">
                  <c:v>Variable Cells</c:v>
                </c:pt>
                <c:pt idx="11">
                  <c:v>Constraints</c:v>
                </c:pt>
              </c:strCache>
            </c:strRef>
          </c:cat>
          <c:val>
            <c:numRef>
              <c:f>'Answer Report 1'!$H$14:$H$30</c:f>
              <c:numCache>
                <c:formatCode>General</c:formatCode>
                <c:ptCount val="17"/>
              </c:numCache>
            </c:numRef>
          </c:val>
          <c:extLst>
            <c:ext xmlns:c16="http://schemas.microsoft.com/office/drawing/2014/chart" uri="{C3380CC4-5D6E-409C-BE32-E72D297353CC}">
              <c16:uniqueId val="{00000006-81E6-B34D-AA07-7C0A7BC35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297824"/>
        <c:axId val="148118032"/>
      </c:areaChart>
      <c:catAx>
        <c:axId val="839297824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18032"/>
        <c:crosses val="autoZero"/>
        <c:auto val="1"/>
        <c:lblAlgn val="ctr"/>
        <c:lblOffset val="100"/>
        <c:noMultiLvlLbl val="0"/>
      </c:catAx>
      <c:valAx>
        <c:axId val="14811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297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Sheet1!$A$4:$A$12</cx:f>
        <cx:lvl ptCount="9">
          <cx:pt idx="0">Department</cx:pt>
          <cx:pt idx="1">  A</cx:pt>
          <cx:pt idx="2">   B</cx:pt>
          <cx:pt idx="3">   C</cx:pt>
          <cx:pt idx="4"/>
          <cx:pt idx="5"/>
          <cx:pt idx="6">profit contribution</cx:pt>
          <cx:pt idx="7">Unit Profits</cx:pt>
          <cx:pt idx="8"/>
        </cx:lvl>
      </cx:strDim>
      <cx:numDim type="val">
        <cx:f>Sheet1!$B$4:$B$12</cx:f>
        <cx:lvl ptCount="9" formatCode="General">
          <cx:pt idx="0">1</cx:pt>
          <cx:pt idx="1">1</cx:pt>
          <cx:pt idx="2">0.29999999999999999</cx:pt>
          <cx:pt idx="3">0.20000000000000001</cx:pt>
          <cx:pt idx="6">77.89473684210526</cx:pt>
          <cx:pt idx="7">30</cx:pt>
        </cx:lvl>
      </cx:numDim>
    </cx:data>
    <cx:data id="1">
      <cx:strDim type="cat">
        <cx:f>Sheet1!$A$4:$A$12</cx:f>
        <cx:lvl ptCount="9">
          <cx:pt idx="0">Department</cx:pt>
          <cx:pt idx="1">  A</cx:pt>
          <cx:pt idx="2">   B</cx:pt>
          <cx:pt idx="3">   C</cx:pt>
          <cx:pt idx="4"/>
          <cx:pt idx="5"/>
          <cx:pt idx="6">profit contribution</cx:pt>
          <cx:pt idx="7">Unit Profits</cx:pt>
          <cx:pt idx="8"/>
        </cx:lvl>
      </cx:strDim>
      <cx:numDim type="val">
        <cx:f>Sheet1!$C$4:$C$12</cx:f>
        <cx:lvl ptCount="9" formatCode="General">
          <cx:pt idx="0">2</cx:pt>
          <cx:pt idx="1">0.34999999999999998</cx:pt>
          <cx:pt idx="2">0.20000000000000001</cx:pt>
          <cx:pt idx="3">0.5</cx:pt>
          <cx:pt idx="6">63.157894736842117</cx:pt>
          <cx:pt idx="7">15</cx:pt>
        </cx:lvl>
      </cx:numDim>
    </cx:data>
    <cx:data id="2">
      <cx:strDim type="cat">
        <cx:f>Sheet1!$A$4:$A$12</cx:f>
        <cx:lvl ptCount="9">
          <cx:pt idx="0">Department</cx:pt>
          <cx:pt idx="1">  A</cx:pt>
          <cx:pt idx="2">   B</cx:pt>
          <cx:pt idx="3">   C</cx:pt>
          <cx:pt idx="4"/>
          <cx:pt idx="5"/>
          <cx:pt idx="6">profit contribution</cx:pt>
          <cx:pt idx="7">Unit Profits</cx:pt>
          <cx:pt idx="8"/>
        </cx:lvl>
      </cx:strDim>
      <cx:numDim type="val">
        <cx:f>Sheet1!$D$4:$D$12</cx:f>
        <cx:lvl ptCount="9" formatCode="General">
          <cx:pt idx="0">0</cx:pt>
          <cx:pt idx="1">100</cx:pt>
          <cx:pt idx="2">36</cx:pt>
          <cx:pt idx="3">47.15789473684211</cx:pt>
          <cx:pt idx="6">0</cx:pt>
          <cx:pt idx="7">3284.2105263157896</cx:pt>
        </cx:lvl>
      </cx:numDim>
    </cx:data>
    <cx:data id="3">
      <cx:strDim type="cat">
        <cx:f>Sheet1!$A$4:$A$12</cx:f>
        <cx:lvl ptCount="9">
          <cx:pt idx="0">Department</cx:pt>
          <cx:pt idx="1">  A</cx:pt>
          <cx:pt idx="2">   B</cx:pt>
          <cx:pt idx="3">   C</cx:pt>
          <cx:pt idx="4"/>
          <cx:pt idx="5"/>
          <cx:pt idx="6">profit contribution</cx:pt>
          <cx:pt idx="7">Unit Profits</cx:pt>
          <cx:pt idx="8"/>
        </cx:lvl>
      </cx:strDim>
      <cx:numDim type="val">
        <cx:f>Sheet1!$E$4:$E$12</cx:f>
        <cx:lvl ptCount="9" formatCode="General">
          <cx:pt idx="0">0</cx:pt>
          <cx:pt idx="1">100</cx:pt>
          <cx:pt idx="2">36</cx:pt>
          <cx:pt idx="3">50</cx:pt>
        </cx:lvl>
      </cx:numDim>
    </cx:data>
  </cx:chartData>
  <cx:chart>
    <cx:title pos="t" align="ctr" overlay="0">
      <cx:tx>
        <cx:txData>
          <cx:v>OPTIMIZING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Aptos Narrow" panose="02110004020202020204"/>
            </a:rPr>
            <a:t>OPTIMIZING</a:t>
          </a:r>
        </a:p>
      </cx:txPr>
    </cx:title>
    <cx:plotArea>
      <cx:plotAreaRegion>
        <cx:series layoutId="clusteredColumn" uniqueId="{1F7F4117-17B2-7744-AF67-0B40F709109D}" formatIdx="0">
          <cx:tx>
            <cx:txData>
              <cx:f>Sheet1!$B$2:$B$3</cx:f>
              <cx:v>Product(hours/units)</cx:v>
            </cx:txData>
          </cx:tx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B671F9C9-8035-3D41-B337-C5ADE2813289}" formatIdx="1">
          <cx:axisId val="2"/>
        </cx:series>
        <cx:series layoutId="clusteredColumn" hidden="1" uniqueId="{B8DA4F3F-29EB-E648-BA6D-0A390964C002}" formatIdx="2">
          <cx:tx>
            <cx:txData>
              <cx:f>Sheet1!$C$2:$C$3</cx:f>
              <cx:v/>
            </cx:txData>
          </cx:tx>
          <cx:dataLabels pos="inEnd">
            <cx:visibility seriesName="0" categoryName="0" value="1"/>
          </cx:dataLabels>
          <cx:dataId val="1"/>
          <cx:layoutPr>
            <cx:aggregation/>
          </cx:layoutPr>
          <cx:axisId val="1"/>
        </cx:series>
        <cx:series layoutId="paretoLine" ownerIdx="2" uniqueId="{789AF12B-9819-4E48-8563-B0B84111CAB5}" formatIdx="3">
          <cx:axisId val="2"/>
        </cx:series>
        <cx:series layoutId="clusteredColumn" hidden="1" uniqueId="{50A6DF39-1865-234E-9605-EAB151761EDE}" formatIdx="4">
          <cx:tx>
            <cx:txData>
              <cx:v/>
            </cx:txData>
          </cx:tx>
          <cx:dataLabels pos="inEnd">
            <cx:visibility seriesName="0" categoryName="0" value="1"/>
          </cx:dataLabels>
          <cx:dataId val="2"/>
          <cx:layoutPr>
            <cx:aggregation/>
          </cx:layoutPr>
          <cx:axisId val="1"/>
        </cx:series>
        <cx:series layoutId="paretoLine" ownerIdx="4" uniqueId="{423C540C-EDE2-3E48-85CE-39D2C65B48F5}" formatIdx="5">
          <cx:axisId val="2"/>
        </cx:series>
        <cx:series layoutId="clusteredColumn" hidden="1" uniqueId="{D073EE05-39FD-C14C-BECC-8CE3A13E9C48}" formatIdx="6">
          <cx:tx>
            <cx:txData>
              <cx:v/>
            </cx:txData>
          </cx:tx>
          <cx:dataLabels pos="inEnd">
            <cx:visibility seriesName="0" categoryName="0" value="1"/>
          </cx:dataLabels>
          <cx:dataId val="3"/>
          <cx:layoutPr>
            <cx:aggregation/>
          </cx:layoutPr>
          <cx:axisId val="1"/>
        </cx:series>
        <cx:series layoutId="paretoLine" ownerIdx="6" uniqueId="{3CA6EBC9-D676-D64F-801E-47DF61DFD5EB}" formatIdx="7"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0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527C25A4-BB9B-F20C-7F05-54992D45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14" r="-1" b="6440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E9893-8C92-C4B5-8931-45C308B3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  <a:highlight>
                  <a:srgbClr val="000080"/>
                </a:highlight>
              </a:rPr>
              <a:t>Optimizing Production With Linear Programming: A Case Study From Hartman Company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18C9-E32E-D5C5-7BE0-95645495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📈 Visual Insights</a:t>
            </a:r>
          </a:p>
          <a:p>
            <a:r>
              <a:rPr lang="en-US" b="1" dirty="0"/>
              <a:t>Profit comparison charts</a:t>
            </a:r>
            <a:endParaRPr lang="en-US" dirty="0"/>
          </a:p>
          <a:p>
            <a:r>
              <a:rPr lang="en-US" b="1" dirty="0"/>
              <a:t>Labor usage vs availability</a:t>
            </a:r>
            <a:endParaRPr lang="en-US" dirty="0"/>
          </a:p>
          <a:p>
            <a:r>
              <a:rPr lang="en-US" b="1" dirty="0"/>
              <a:t>Profit vs overtime hours</a:t>
            </a:r>
            <a:endParaRPr lang="en-US" dirty="0"/>
          </a:p>
          <a:p>
            <a:r>
              <a:rPr lang="en-US" b="1" dirty="0"/>
              <a:t>Shadow price and profitability tables</a:t>
            </a:r>
            <a:endParaRPr lang="en-US" dirty="0"/>
          </a:p>
          <a:p>
            <a:r>
              <a:rPr lang="en-US" b="1" dirty="0"/>
              <a:t>Slack and constraint binding 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38A0C-C978-5C77-75C0-EA1C410F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/>
              <a:t>Optimizing Production with Linear Programming:</a:t>
            </a:r>
            <a:br>
              <a:rPr lang="en-US" sz="3400"/>
            </a:br>
            <a:endParaRPr lang="en-US" sz="34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9AE8-5C18-3D93-4437-2EF0CD99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/>
              <a:t>At Hartman Company, we recently tackled a classic operations research challenge: </a:t>
            </a:r>
            <a:r>
              <a:rPr lang="en-US" b="1"/>
              <a:t>how to maximize profit while managing labor constraints across three departments</a:t>
            </a:r>
            <a:r>
              <a:rPr lang="en-US"/>
              <a:t>.</a:t>
            </a:r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F9028AB-52C6-C7A2-0882-BADA55EDC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1432635"/>
            <a:ext cx="7032580" cy="39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2267C-6446-6F3F-39E9-283DA292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Linear Programming Model (No Overtime)</a:t>
            </a:r>
            <a:br>
              <a:rPr lang="en-US" sz="1400"/>
            </a:br>
            <a:r>
              <a:rPr lang="en-US" sz="1400"/>
              <a:t>Objective Function</a:t>
            </a:r>
            <a:r>
              <a:rPr lang="en-US" sz="1400" b="0"/>
              <a:t>:</a:t>
            </a:r>
            <a:br>
              <a:rPr lang="en-US" sz="1400" b="0"/>
            </a:br>
            <a:r>
              <a:rPr lang="en-US" sz="1400" b="0"/>
              <a:t>Maximize</a:t>
            </a:r>
            <a:br>
              <a:rPr lang="en-US" sz="1400" b="0"/>
            </a:br>
            <a:r>
              <a:rPr lang="en-US" sz="1400" b="0"/>
              <a:t>Z=30X1+15X2</a:t>
            </a:r>
            <a:r>
              <a:rPr lang="en-US" sz="1400" b="0" i="1"/>
              <a:t>Z</a:t>
            </a:r>
            <a:r>
              <a:rPr lang="en-US" sz="1400" b="0"/>
              <a:t>=30</a:t>
            </a:r>
            <a:r>
              <a:rPr lang="en-US" sz="1400" b="0" i="1"/>
              <a:t>X</a:t>
            </a:r>
            <a:r>
              <a:rPr lang="en-US" sz="1400" b="0"/>
              <a:t>1​+15</a:t>
            </a:r>
            <a:r>
              <a:rPr lang="en-US" sz="1400" b="0" i="1"/>
              <a:t>X</a:t>
            </a:r>
            <a:r>
              <a:rPr lang="en-US" sz="1400" b="0"/>
              <a:t>2​</a:t>
            </a:r>
            <a:br>
              <a:rPr lang="en-US" sz="1400" b="0"/>
            </a:br>
            <a:r>
              <a:rPr lang="en-US" sz="1400" b="0"/>
              <a:t>Subject to labor constraints:</a:t>
            </a:r>
            <a:br>
              <a:rPr lang="en-US" sz="1400" b="0"/>
            </a:br>
            <a:r>
              <a:rPr lang="en-US" sz="1400" b="0"/>
              <a:t>Department A: 1X1+0.35X2≤1001</a:t>
            </a:r>
            <a:r>
              <a:rPr lang="en-US" sz="1400" b="0" i="1"/>
              <a:t>X</a:t>
            </a:r>
            <a:r>
              <a:rPr lang="en-US" sz="1400" b="0"/>
              <a:t>1​+0.35</a:t>
            </a:r>
            <a:r>
              <a:rPr lang="en-US" sz="1400" b="0" i="1"/>
              <a:t>X</a:t>
            </a:r>
            <a:r>
              <a:rPr lang="en-US" sz="1400" b="0"/>
              <a:t>2​≤100</a:t>
            </a:r>
            <a:br>
              <a:rPr lang="en-US" sz="1400" b="0"/>
            </a:br>
            <a:r>
              <a:rPr lang="en-US" sz="1400" b="0"/>
              <a:t>Department B: 0.3X1+0.2X2≤360.3</a:t>
            </a:r>
            <a:r>
              <a:rPr lang="en-US" sz="1400" b="0" i="1"/>
              <a:t>X</a:t>
            </a:r>
            <a:r>
              <a:rPr lang="en-US" sz="1400" b="0"/>
              <a:t>1​+0.2</a:t>
            </a:r>
            <a:r>
              <a:rPr lang="en-US" sz="1400" b="0" i="1"/>
              <a:t>X</a:t>
            </a:r>
            <a:r>
              <a:rPr lang="en-US" sz="1400" b="0"/>
              <a:t>2​≤36</a:t>
            </a:r>
            <a:br>
              <a:rPr lang="en-US" sz="1400" b="0"/>
            </a:br>
            <a:r>
              <a:rPr lang="en-US" sz="1400" b="0"/>
              <a:t>Department C: 0.2X1+0.5X2≤500.2</a:t>
            </a:r>
            <a:r>
              <a:rPr lang="en-US" sz="1400" b="0" i="1"/>
              <a:t>X</a:t>
            </a:r>
            <a:r>
              <a:rPr lang="en-US" sz="1400" b="0"/>
              <a:t>1​+0.5</a:t>
            </a:r>
            <a:r>
              <a:rPr lang="en-US" sz="1400" b="0" i="1"/>
              <a:t>X</a:t>
            </a:r>
            <a:r>
              <a:rPr lang="en-US" sz="1400" b="0"/>
              <a:t>2​≤50</a:t>
            </a:r>
            <a:br>
              <a:rPr lang="en-US" sz="1400" b="0"/>
            </a:br>
            <a:r>
              <a:rPr lang="en-US" sz="1400" b="0"/>
              <a:t>X1,X2≥0</a:t>
            </a:r>
            <a:r>
              <a:rPr lang="en-US" sz="1400" b="0" i="1"/>
              <a:t>X</a:t>
            </a:r>
            <a:r>
              <a:rPr lang="en-US" sz="1400" b="0"/>
              <a:t>1​,</a:t>
            </a:r>
            <a:r>
              <a:rPr lang="en-US" sz="1400" b="0" i="1"/>
              <a:t>X</a:t>
            </a:r>
            <a:r>
              <a:rPr lang="en-US" sz="1400" b="0"/>
              <a:t>2​≥0</a:t>
            </a:r>
            <a:br>
              <a:rPr lang="en-US" sz="1400" b="0"/>
            </a:br>
            <a:r>
              <a:rPr lang="en-US" sz="1400"/>
              <a:t>Solution</a:t>
            </a:r>
            <a:r>
              <a:rPr lang="en-US" sz="1400" b="0"/>
              <a:t>:</a:t>
            </a:r>
            <a:br>
              <a:rPr lang="en-US" sz="1400" b="0"/>
            </a:br>
            <a:r>
              <a:rPr lang="en-US" sz="1400" b="0"/>
              <a:t>Product 1: 78 units</a:t>
            </a:r>
            <a:br>
              <a:rPr lang="en-US" sz="1400" b="0"/>
            </a:br>
            <a:r>
              <a:rPr lang="en-US" sz="1400" b="0"/>
              <a:t>Product 2: 63 units</a:t>
            </a:r>
            <a:br>
              <a:rPr lang="en-US" sz="1400" b="0"/>
            </a:br>
            <a:r>
              <a:rPr lang="en-US" sz="1400"/>
              <a:t>Total Profit</a:t>
            </a:r>
            <a:r>
              <a:rPr lang="en-US" sz="1400" b="0"/>
              <a:t>: $3,284</a:t>
            </a:r>
            <a:br>
              <a:rPr lang="en-US" sz="1400" b="0"/>
            </a:b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9B94BC1-5573-E097-1FA4-E6F40870F6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4584707"/>
                  </p:ext>
                </p:extLst>
              </p:nvPr>
            </p:nvGraphicFramePr>
            <p:xfrm>
              <a:off x="2392647" y="3429000"/>
              <a:ext cx="8670597" cy="32079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79B94BC1-5573-E097-1FA4-E6F40870F6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647" y="3429000"/>
                <a:ext cx="8670597" cy="32079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DA4FEE-72C0-8B81-5796-4595DEB1A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159065"/>
              </p:ext>
            </p:extLst>
          </p:nvPr>
        </p:nvGraphicFramePr>
        <p:xfrm>
          <a:off x="6041278" y="354885"/>
          <a:ext cx="4975204" cy="2907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121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Chart type: Clustered Column, Line. '1', '2', 'Available' by 'Department'&#10;&#10;Description automatically generated">
            <a:extLst>
              <a:ext uri="{FF2B5EF4-FFF2-40B4-BE49-F238E27FC236}">
                <a16:creationId xmlns:a16="http://schemas.microsoft.com/office/drawing/2014/main" id="{81F409D3-69BE-7120-F2FD-06D99E409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002858"/>
              </p:ext>
            </p:extLst>
          </p:nvPr>
        </p:nvGraphicFramePr>
        <p:xfrm>
          <a:off x="5802615" y="2024414"/>
          <a:ext cx="6030571" cy="383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5CD13C-9592-E363-4E59-08C37C3C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06958"/>
              </p:ext>
            </p:extLst>
          </p:nvPr>
        </p:nvGraphicFramePr>
        <p:xfrm>
          <a:off x="555584" y="988052"/>
          <a:ext cx="1886673" cy="14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971">
                  <a:extLst>
                    <a:ext uri="{9D8B030D-6E8A-4147-A177-3AD203B41FA5}">
                      <a16:colId xmlns:a16="http://schemas.microsoft.com/office/drawing/2014/main" val="1743587247"/>
                    </a:ext>
                  </a:extLst>
                </a:gridCol>
                <a:gridCol w="705702">
                  <a:extLst>
                    <a:ext uri="{9D8B030D-6E8A-4147-A177-3AD203B41FA5}">
                      <a16:colId xmlns:a16="http://schemas.microsoft.com/office/drawing/2014/main" val="1469420112"/>
                    </a:ext>
                  </a:extLst>
                </a:gridCol>
              </a:tblGrid>
              <a:tr h="2462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2865244"/>
                  </a:ext>
                </a:extLst>
              </a:tr>
              <a:tr h="2462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Department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Sum of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3645572"/>
                  </a:ext>
                </a:extLst>
              </a:tr>
              <a:tr h="2462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527364"/>
                  </a:ext>
                </a:extLst>
              </a:tr>
              <a:tr h="2462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 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2265146"/>
                  </a:ext>
                </a:extLst>
              </a:tr>
              <a:tr h="2462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 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660753"/>
                  </a:ext>
                </a:extLst>
              </a:tr>
              <a:tr h="2462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5957346"/>
                  </a:ext>
                </a:extLst>
              </a:tr>
            </a:tbl>
          </a:graphicData>
        </a:graphic>
      </p:graphicFrame>
      <p:graphicFrame>
        <p:nvGraphicFramePr>
          <p:cNvPr id="7" name="Chart 6" descr="Chart type: Doughnut. 'Department': A accounts for the majority of '1'.&#10;&#10;Description automatically generated">
            <a:extLst>
              <a:ext uri="{FF2B5EF4-FFF2-40B4-BE49-F238E27FC236}">
                <a16:creationId xmlns:a16="http://schemas.microsoft.com/office/drawing/2014/main" id="{A1D19736-674A-A8C4-F7F5-417435F389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55189"/>
              </p:ext>
            </p:extLst>
          </p:nvPr>
        </p:nvGraphicFramePr>
        <p:xfrm>
          <a:off x="555584" y="2656390"/>
          <a:ext cx="4559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793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318CC-C97C-A32D-2458-E54D15D9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0"/>
              <a:t>🔍 </a:t>
            </a:r>
            <a:r>
              <a:rPr lang="en-US" sz="1900"/>
              <a:t>The Problem:</a:t>
            </a:r>
            <a:r>
              <a:rPr lang="en-US" sz="1900" b="0"/>
              <a:t> We needed to determine the optimal production quantities for two products, considering:</a:t>
            </a:r>
            <a:br>
              <a:rPr lang="en-US" sz="1900" b="0"/>
            </a:br>
            <a:r>
              <a:rPr lang="en-US" sz="1900" b="0"/>
              <a:t>Labor availability in Departments A, B, and C</a:t>
            </a:r>
            <a:br>
              <a:rPr lang="en-US" sz="1900" b="0"/>
            </a:br>
            <a:r>
              <a:rPr lang="en-US" sz="1900" b="0"/>
              <a:t>Profit contributions of $30 and $15 per unit</a:t>
            </a:r>
            <a:br>
              <a:rPr lang="en-US" sz="1900" b="0"/>
            </a:br>
            <a:r>
              <a:rPr lang="en-US" sz="1900" b="0"/>
              <a:t>Fixed labor hours and potential for paid overtime</a:t>
            </a:r>
            <a:br>
              <a:rPr lang="en-US" sz="1900" b="0"/>
            </a:br>
            <a:endParaRPr lang="en-US" sz="1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C3A9AD-F344-07FB-90D4-EE80F8035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18420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42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9760B-69CF-4C11-62E6-2DBE32CB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19419" cy="3031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Sensitivity Analysis (No Overtime)</a:t>
            </a:r>
            <a:br>
              <a:rPr lang="en-US" sz="3100" dirty="0"/>
            </a:br>
            <a:br>
              <a:rPr lang="en-US" sz="1700" dirty="0"/>
            </a:br>
            <a:r>
              <a:rPr lang="en-US" sz="1700" dirty="0"/>
              <a:t>💡 The Solution: Using linear programming and Solver, we developed and analyzed multiple scenarios:</a:t>
            </a:r>
            <a:br>
              <a:rPr lang="en-US" sz="1700" dirty="0"/>
            </a:br>
            <a:r>
              <a:rPr lang="en-US" sz="1700" dirty="0"/>
              <a:t>overtime recommendations based on the Sensitivity Report:</a:t>
            </a:r>
            <a:br>
              <a:rPr lang="en-US" sz="1700" dirty="0"/>
            </a:br>
            <a:r>
              <a:rPr lang="en-US" sz="1700" dirty="0"/>
              <a:t>from the constraint table, we analyze the shadow prices to determine which departments would benefit from overtime and how much we should pay per extra labor hour:</a:t>
            </a:r>
            <a:br>
              <a:rPr lang="en-US" sz="1700" dirty="0"/>
            </a:br>
            <a:r>
              <a:rPr lang="en-US" sz="1700" dirty="0"/>
              <a:t>department A: shadow price: $15.79, adding one more hour of labor increases profit by 15.79.</a:t>
            </a:r>
            <a:br>
              <a:rPr lang="en-US" sz="1700" dirty="0"/>
            </a:br>
            <a:r>
              <a:rPr lang="en-US" sz="1700" dirty="0"/>
              <a:t>department B: shadow price: $47.37, adding one more hour of labor increases profit by 47.37.</a:t>
            </a:r>
            <a:br>
              <a:rPr lang="en-US" sz="1700" dirty="0"/>
            </a:br>
            <a:r>
              <a:rPr lang="en-US" sz="1700" dirty="0"/>
              <a:t>department C: shadow price: $0, no increase.</a:t>
            </a:r>
            <a:br>
              <a:rPr lang="en-US" sz="1700" dirty="0"/>
            </a:br>
            <a:r>
              <a:rPr lang="en-US" sz="1700" dirty="0"/>
              <a:t>I recommend department B: highest shadow price: $47.37, can pay up to 47.37 per hour for overtime.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5CC04F-787A-49FA-9065-69EDF439F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C11D44F-299A-95C0-465F-CF4E021E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14" y="508088"/>
            <a:ext cx="4990594" cy="280720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57B0B15-0DA4-DEF9-0996-B82C58E6C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09" y="3988682"/>
            <a:ext cx="5019418" cy="18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4A36-FC4A-6AC2-76A3-77200D7E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Extended Model with Overtime</a:t>
            </a:r>
            <a:br>
              <a:rPr lang="en-US" sz="2500"/>
            </a:br>
            <a:r>
              <a:rPr lang="en-US" sz="2500" b="0"/>
              <a:t>Overtime is allowed with the following limits and costs:</a:t>
            </a:r>
            <a:br>
              <a:rPr lang="en-US" sz="2500" b="0"/>
            </a:br>
            <a:endParaRPr lang="en-US" sz="25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CA85-C1D4-F338-4754-8C0E200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7" y="3191069"/>
            <a:ext cx="3721609" cy="33216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b="1" dirty="0"/>
              <a:t>New Objective Function</a:t>
            </a:r>
            <a:r>
              <a:rPr lang="en-US" sz="1100" dirty="0"/>
              <a:t>:</a:t>
            </a:r>
            <a:br>
              <a:rPr lang="en-US" sz="1100" dirty="0"/>
            </a:br>
            <a:r>
              <a:rPr lang="en-US" sz="1100" dirty="0"/>
              <a:t>Maximize</a:t>
            </a:r>
            <a:br>
              <a:rPr lang="en-US" sz="1100" dirty="0"/>
            </a:br>
            <a:r>
              <a:rPr lang="en-US" sz="1100" dirty="0"/>
              <a:t>Z=30X1+15X2−18oA−22.5oB−12oC</a:t>
            </a:r>
            <a:r>
              <a:rPr lang="en-US" sz="1100" i="1" dirty="0"/>
              <a:t>Z</a:t>
            </a:r>
            <a:r>
              <a:rPr lang="en-US" sz="1100" dirty="0"/>
              <a:t>=30</a:t>
            </a:r>
            <a:r>
              <a:rPr lang="en-US" sz="1100" i="1" dirty="0"/>
              <a:t>X</a:t>
            </a:r>
            <a:r>
              <a:rPr lang="en-US" sz="1100" dirty="0"/>
              <a:t>1​+15</a:t>
            </a:r>
            <a:r>
              <a:rPr lang="en-US" sz="1100" i="1" dirty="0"/>
              <a:t>X</a:t>
            </a:r>
            <a:r>
              <a:rPr lang="en-US" sz="1100" dirty="0"/>
              <a:t>2​−18</a:t>
            </a:r>
            <a:r>
              <a:rPr lang="en-US" sz="1100" i="1" dirty="0"/>
              <a:t>oA</a:t>
            </a:r>
            <a:r>
              <a:rPr lang="en-US" sz="1100" dirty="0"/>
              <a:t>​−22.5</a:t>
            </a:r>
            <a:r>
              <a:rPr lang="en-US" sz="1100" i="1" dirty="0"/>
              <a:t>oB</a:t>
            </a:r>
            <a:r>
              <a:rPr lang="en-US" sz="1100" dirty="0"/>
              <a:t>​−12</a:t>
            </a:r>
            <a:r>
              <a:rPr lang="en-US" sz="1100" i="1" dirty="0"/>
              <a:t>oC</a:t>
            </a:r>
            <a:r>
              <a:rPr lang="en-US" sz="1100" dirty="0"/>
              <a:t>​</a:t>
            </a:r>
          </a:p>
          <a:p>
            <a:pPr>
              <a:lnSpc>
                <a:spcPct val="100000"/>
              </a:lnSpc>
            </a:pPr>
            <a:r>
              <a:rPr lang="en-US" sz="1100" b="1" dirty="0"/>
              <a:t>Solution</a:t>
            </a:r>
            <a:r>
              <a:rPr lang="en-US" sz="11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Product 1: 81 units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Product 2: 84 units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Gross Profit: $3,677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Overtime Cost: $276</a:t>
            </a:r>
          </a:p>
          <a:p>
            <a:pPr>
              <a:lnSpc>
                <a:spcPct val="100000"/>
              </a:lnSpc>
            </a:pPr>
            <a:r>
              <a:rPr lang="en-US" sz="1100" b="1" dirty="0"/>
              <a:t>Net Profit</a:t>
            </a:r>
            <a:r>
              <a:rPr lang="en-US" sz="1100" dirty="0"/>
              <a:t>: $3,400.5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73CE5F0-17E3-E6F3-939A-CBC43195A0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5" y="1639796"/>
            <a:ext cx="6804627" cy="37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8FF2-9A34-3A77-55C0-9A0ED6A7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19419" cy="3031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Updated Sensitivity Analysis (With Overtime)</a:t>
            </a:r>
            <a:br>
              <a:rPr lang="en-US" sz="2000" dirty="0"/>
            </a:br>
            <a:r>
              <a:rPr lang="en-US" sz="2000" dirty="0"/>
              <a:t>🔍 Insight: Overtime in Department A is highly profitable. Department C is marginally profitable. Department B should avoid overtime.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CC04F-787A-49FA-9065-69EDF439F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report&#10;&#10;Description automatically generated">
            <a:extLst>
              <a:ext uri="{FF2B5EF4-FFF2-40B4-BE49-F238E27FC236}">
                <a16:creationId xmlns:a16="http://schemas.microsoft.com/office/drawing/2014/main" id="{48C2979A-BA45-A494-CB73-CE947D9C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02" y="650563"/>
            <a:ext cx="5019418" cy="2522257"/>
          </a:xfrm>
          <a:prstGeom prst="rect">
            <a:avLst/>
          </a:prstGeom>
        </p:spPr>
      </p:pic>
      <p:pic>
        <p:nvPicPr>
          <p:cNvPr id="5" name="Picture 4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8F4A743-A503-799D-1F41-F75BC49AE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09" y="4151813"/>
            <a:ext cx="5019418" cy="15685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355B28-698F-0BB8-D541-17B5E80B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73585"/>
              </p:ext>
            </p:extLst>
          </p:nvPr>
        </p:nvGraphicFramePr>
        <p:xfrm>
          <a:off x="520701" y="3632041"/>
          <a:ext cx="5817036" cy="2207895"/>
        </p:xfrm>
        <a:graphic>
          <a:graphicData uri="http://schemas.openxmlformats.org/drawingml/2006/table">
            <a:tbl>
              <a:tblPr/>
              <a:tblGrid>
                <a:gridCol w="1454259">
                  <a:extLst>
                    <a:ext uri="{9D8B030D-6E8A-4147-A177-3AD203B41FA5}">
                      <a16:colId xmlns:a16="http://schemas.microsoft.com/office/drawing/2014/main" val="1615532130"/>
                    </a:ext>
                  </a:extLst>
                </a:gridCol>
                <a:gridCol w="1454259">
                  <a:extLst>
                    <a:ext uri="{9D8B030D-6E8A-4147-A177-3AD203B41FA5}">
                      <a16:colId xmlns:a16="http://schemas.microsoft.com/office/drawing/2014/main" val="3744667652"/>
                    </a:ext>
                  </a:extLst>
                </a:gridCol>
                <a:gridCol w="1454259">
                  <a:extLst>
                    <a:ext uri="{9D8B030D-6E8A-4147-A177-3AD203B41FA5}">
                      <a16:colId xmlns:a16="http://schemas.microsoft.com/office/drawing/2014/main" val="1957314848"/>
                    </a:ext>
                  </a:extLst>
                </a:gridCol>
                <a:gridCol w="1454259">
                  <a:extLst>
                    <a:ext uri="{9D8B030D-6E8A-4147-A177-3AD203B41FA5}">
                      <a16:colId xmlns:a16="http://schemas.microsoft.com/office/drawing/2014/main" val="3388407539"/>
                    </a:ext>
                  </a:extLst>
                </a:gridCol>
              </a:tblGrid>
              <a:tr h="3402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>
                          <a:effectLst/>
                        </a:rPr>
                        <a:t>Department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>
                          <a:effectLst/>
                        </a:rPr>
                        <a:t>Shadow Price ($/hr)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>
                          <a:effectLst/>
                        </a:rPr>
                        <a:t>Overtime Cost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>
                          <a:effectLst/>
                        </a:rPr>
                        <a:t>Profitable?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88653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27.91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18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✅ Yes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140843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22.5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❌ No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67546"/>
                  </a:ext>
                </a:extLst>
              </a:tr>
              <a:tr h="33244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10.47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dirty="0">
                          <a:effectLst/>
                        </a:rPr>
                        <a:t>✅ Yes (marginal)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4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BDE2-6DEF-737E-999F-4519DE8E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85838"/>
            <a:ext cx="5939790" cy="5529261"/>
          </a:xfrm>
        </p:spPr>
        <p:txBody>
          <a:bodyPr>
            <a:normAutofit/>
          </a:bodyPr>
          <a:lstStyle/>
          <a:p>
            <a:r>
              <a:rPr lang="en-US" dirty="0"/>
              <a:t>overtime recommendations based on the Sensitivity Report:</a:t>
            </a:r>
          </a:p>
          <a:p>
            <a:r>
              <a:rPr lang="en-US" b="1" dirty="0"/>
              <a:t>Shadow Prices &amp; Recommendations for Overtime:</a:t>
            </a:r>
            <a:endParaRPr lang="en-US" dirty="0"/>
          </a:p>
          <a:p>
            <a:r>
              <a:rPr lang="en-US" dirty="0"/>
              <a:t>department A: shadow price: $27.91, adding one more hour of increases profit by 27.91.</a:t>
            </a:r>
          </a:p>
          <a:p>
            <a:r>
              <a:rPr lang="en-US" dirty="0"/>
              <a:t>department B: shadow price: 0, </a:t>
            </a:r>
          </a:p>
          <a:p>
            <a:r>
              <a:rPr lang="en-US" dirty="0"/>
              <a:t>department C: shadow price: $10.47, adding one more hour of increases profit by 10.47.</a:t>
            </a:r>
          </a:p>
          <a:p>
            <a:r>
              <a:rPr lang="en-US" dirty="0"/>
              <a:t>Pay for overtime in Dept A up to $27.91 per hour (cost is $18, so it's profitable).</a:t>
            </a:r>
          </a:p>
          <a:p>
            <a:r>
              <a:rPr lang="en-US" b="1" dirty="0"/>
              <a:t>Without Overtime:</a:t>
            </a:r>
            <a:r>
              <a:rPr lang="en-US" dirty="0"/>
              <a:t> $3,677</a:t>
            </a:r>
          </a:p>
          <a:p>
            <a:r>
              <a:rPr lang="en-US" b="1" dirty="0"/>
              <a:t>With Overtime (A = 10 hours, C = 8 hours):</a:t>
            </a:r>
            <a:r>
              <a:rPr lang="en-US" dirty="0"/>
              <a:t> $3,400.5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F754B6-728B-59C9-8E8C-654D526EB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759535"/>
              </p:ext>
            </p:extLst>
          </p:nvPr>
        </p:nvGraphicFramePr>
        <p:xfrm>
          <a:off x="6996112" y="1500187"/>
          <a:ext cx="4848226" cy="344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92483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627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 Narrow</vt:lpstr>
      <vt:lpstr>Arial</vt:lpstr>
      <vt:lpstr>Bierstadt</vt:lpstr>
      <vt:lpstr>GestaltVTI</vt:lpstr>
      <vt:lpstr>Optimizing Production With Linear Programming: A Case Study From Hartman Company </vt:lpstr>
      <vt:lpstr>Optimizing Production with Linear Programming: </vt:lpstr>
      <vt:lpstr>Linear Programming Model (No Overtime) Objective Function: Maximize Z=30X1+15X2Z=30X1​+15X2​ Subject to labor constraints: Department A: 1X1+0.35X2≤1001X1​+0.35X2​≤100 Department B: 0.3X1+0.2X2≤360.3X1​+0.2X2​≤36 Department C: 0.2X1+0.5X2≤500.2X1​+0.5X2​≤50 X1,X2≥0X1​,X2​≥0 Solution: Product 1: 78 units Product 2: 63 units Total Profit: $3,284 </vt:lpstr>
      <vt:lpstr>PowerPoint Presentation</vt:lpstr>
      <vt:lpstr>🔍 The Problem: We needed to determine the optimal production quantities for two products, considering: Labor availability in Departments A, B, and C Profit contributions of $30 and $15 per unit Fixed labor hours and potential for paid overtime </vt:lpstr>
      <vt:lpstr>Sensitivity Analysis (No Overtime)  💡 The Solution: Using linear programming and Solver, we developed and analyzed multiple scenarios: overtime recommendations based on the Sensitivity Report: from the constraint table, we analyze the shadow prices to determine which departments would benefit from overtime and how much we should pay per extra labor hour: department A: shadow price: $15.79, adding one more hour of labor increases profit by 15.79. department B: shadow price: $47.37, adding one more hour of labor increases profit by 47.37. department C: shadow price: $0, no increase. I recommend department B: highest shadow price: $47.37, can pay up to 47.37 per hour for overtime. </vt:lpstr>
      <vt:lpstr>Extended Model with Overtime Overtime is allowed with the following limits and costs: </vt:lpstr>
      <vt:lpstr>Updated Sensitivity Analysis (With Overtime) 🔍 Insight: Overtime in Department A is highly profitable. Department C is marginally profitable. Department B should avoid overtime.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Sayedolhosseini, Sayedyounes</dc:creator>
  <cp:lastModifiedBy>Sayedolhosseini, Sayedyounes</cp:lastModifiedBy>
  <cp:revision>1</cp:revision>
  <dcterms:created xsi:type="dcterms:W3CDTF">2025-07-26T15:58:48Z</dcterms:created>
  <dcterms:modified xsi:type="dcterms:W3CDTF">2025-07-26T17:05:31Z</dcterms:modified>
</cp:coreProperties>
</file>