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72" r:id="rId9"/>
    <p:sldId id="263" r:id="rId10"/>
    <p:sldId id="27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FAD697F6-D162-8587-6BD7-D8CD46E551CC}" name="Sayeed Ahmed" initials="" userId="S::ahmed.say@northeastern.edu::6ee35fa9-e591-40fb-bb5d-b46510d8d07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p:restoredTop sz="94719"/>
  </p:normalViewPr>
  <p:slideViewPr>
    <p:cSldViewPr snapToGrid="0">
      <p:cViewPr varScale="1">
        <p:scale>
          <a:sx n="148" d="100"/>
          <a:sy n="148" d="100"/>
        </p:scale>
        <p:origin x="11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8/14/24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589051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8/14/24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2989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8/14/24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0552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8/14/24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3038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8/14/24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9647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8/14/24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2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8/14/24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8258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8/14/24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1672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8/14/24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7238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8/14/24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7737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8/14/24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73871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8/14/24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66696840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C729A30-F429-4967-81E8-45F6757C8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FC137C-7F97-41FA-86A1-2E01C3837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967903" cy="6857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12">
            <a:extLst>
              <a:ext uri="{FF2B5EF4-FFF2-40B4-BE49-F238E27FC236}">
                <a16:creationId xmlns:a16="http://schemas.microsoft.com/office/drawing/2014/main" id="{9FBFB9D3-7D34-4948-B4D0-73E7B6E52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4949" y="-54949"/>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9A23DC5-5057-613D-54F8-756B372EDD68}"/>
              </a:ext>
            </a:extLst>
          </p:cNvPr>
          <p:cNvSpPr>
            <a:spLocks noGrp="1"/>
          </p:cNvSpPr>
          <p:nvPr>
            <p:ph type="ctrTitle"/>
          </p:nvPr>
        </p:nvSpPr>
        <p:spPr>
          <a:xfrm>
            <a:off x="1084728" y="2754999"/>
            <a:ext cx="4348578" cy="2005262"/>
          </a:xfrm>
        </p:spPr>
        <p:txBody>
          <a:bodyPr>
            <a:normAutofit/>
          </a:bodyPr>
          <a:lstStyle/>
          <a:p>
            <a:pPr>
              <a:lnSpc>
                <a:spcPct val="100000"/>
              </a:lnSpc>
            </a:pPr>
            <a:r>
              <a:rPr lang="en-US" sz="2700" dirty="0"/>
              <a:t>Generating Skin Rash Images Using Textual Commands with a Diffusion Model</a:t>
            </a:r>
          </a:p>
        </p:txBody>
      </p:sp>
      <p:sp>
        <p:nvSpPr>
          <p:cNvPr id="3" name="Subtitle 2">
            <a:extLst>
              <a:ext uri="{FF2B5EF4-FFF2-40B4-BE49-F238E27FC236}">
                <a16:creationId xmlns:a16="http://schemas.microsoft.com/office/drawing/2014/main" id="{3D4DF92D-B5CA-5E2D-F0B4-75E6DD050611}"/>
              </a:ext>
            </a:extLst>
          </p:cNvPr>
          <p:cNvSpPr>
            <a:spLocks noGrp="1"/>
          </p:cNvSpPr>
          <p:nvPr>
            <p:ph type="subTitle" idx="1"/>
          </p:nvPr>
        </p:nvSpPr>
        <p:spPr>
          <a:xfrm>
            <a:off x="1084728" y="4902489"/>
            <a:ext cx="4348578" cy="985075"/>
          </a:xfrm>
        </p:spPr>
        <p:txBody>
          <a:bodyPr>
            <a:normAutofit/>
          </a:bodyPr>
          <a:lstStyle/>
          <a:p>
            <a:r>
              <a:rPr lang="en-US" dirty="0"/>
              <a:t>Sayeed Ahmed</a:t>
            </a:r>
          </a:p>
          <a:p>
            <a:r>
              <a:rPr lang="en-US" dirty="0"/>
              <a:t>002191535</a:t>
            </a:r>
          </a:p>
        </p:txBody>
      </p:sp>
      <p:pic>
        <p:nvPicPr>
          <p:cNvPr id="34" name="Picture 33">
            <a:extLst>
              <a:ext uri="{FF2B5EF4-FFF2-40B4-BE49-F238E27FC236}">
                <a16:creationId xmlns:a16="http://schemas.microsoft.com/office/drawing/2014/main" id="{5B244FAC-3E73-C9D2-18AB-BEBCB10A408A}"/>
              </a:ext>
            </a:extLst>
          </p:cNvPr>
          <p:cNvPicPr>
            <a:picLocks noChangeAspect="1"/>
          </p:cNvPicPr>
          <p:nvPr/>
        </p:nvPicPr>
        <p:blipFill>
          <a:blip r:embed="rId2"/>
          <a:srcRect l="27676" r="26700" b="2"/>
          <a:stretch/>
        </p:blipFill>
        <p:spPr>
          <a:xfrm>
            <a:off x="6967903" y="-14"/>
            <a:ext cx="5236733" cy="6858000"/>
          </a:xfrm>
          <a:prstGeom prst="rect">
            <a:avLst/>
          </a:prstGeom>
        </p:spPr>
      </p:pic>
    </p:spTree>
    <p:extLst>
      <p:ext uri="{BB962C8B-B14F-4D97-AF65-F5344CB8AC3E}">
        <p14:creationId xmlns:p14="http://schemas.microsoft.com/office/powerpoint/2010/main" val="135372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48F0-A197-5E7C-701A-DA6F31D7D3FC}"/>
              </a:ext>
            </a:extLst>
          </p:cNvPr>
          <p:cNvSpPr>
            <a:spLocks noGrp="1"/>
          </p:cNvSpPr>
          <p:nvPr>
            <p:ph type="title"/>
          </p:nvPr>
        </p:nvSpPr>
        <p:spPr/>
        <p:txBody>
          <a:bodyPr/>
          <a:lstStyle/>
          <a:p>
            <a:r>
              <a:rPr lang="en-US" dirty="0"/>
              <a:t>Example Output</a:t>
            </a:r>
          </a:p>
        </p:txBody>
      </p:sp>
      <p:sp>
        <p:nvSpPr>
          <p:cNvPr id="3" name="Content Placeholder 2">
            <a:extLst>
              <a:ext uri="{FF2B5EF4-FFF2-40B4-BE49-F238E27FC236}">
                <a16:creationId xmlns:a16="http://schemas.microsoft.com/office/drawing/2014/main" id="{585E0FA8-09C6-0342-8431-5193254241DB}"/>
              </a:ext>
            </a:extLst>
          </p:cNvPr>
          <p:cNvSpPr>
            <a:spLocks noGrp="1"/>
          </p:cNvSpPr>
          <p:nvPr>
            <p:ph idx="1"/>
          </p:nvPr>
        </p:nvSpPr>
        <p:spPr>
          <a:xfrm>
            <a:off x="6821424" y="2427316"/>
            <a:ext cx="4206041" cy="3513514"/>
          </a:xfrm>
        </p:spPr>
        <p:txBody>
          <a:bodyPr/>
          <a:lstStyle/>
          <a:p>
            <a:r>
              <a:rPr lang="en-US" dirty="0"/>
              <a:t>Prompt:</a:t>
            </a:r>
          </a:p>
          <a:p>
            <a:r>
              <a:rPr lang="en-US" b="0" dirty="0">
                <a:solidFill>
                  <a:srgbClr val="CE9178"/>
                </a:solidFill>
                <a:effectLst/>
                <a:latin typeface="Courier New" panose="02070309020205020404" pitchFamily="49" charset="0"/>
              </a:rPr>
              <a:t>a close up photo of herpes simplex skin condition on arms on white skin</a:t>
            </a:r>
            <a:endParaRPr lang="en-US" b="0" dirty="0">
              <a:solidFill>
                <a:srgbClr val="D4D4D4"/>
              </a:solidFill>
              <a:effectLst/>
              <a:latin typeface="Courier New" panose="02070309020205020404" pitchFamily="49" charset="0"/>
            </a:endParaRPr>
          </a:p>
          <a:p>
            <a:pPr marL="0" indent="0">
              <a:buNone/>
            </a:pPr>
            <a:endParaRPr lang="en-US" dirty="0"/>
          </a:p>
        </p:txBody>
      </p:sp>
      <p:pic>
        <p:nvPicPr>
          <p:cNvPr id="3074" name="Picture 2">
            <a:extLst>
              <a:ext uri="{FF2B5EF4-FFF2-40B4-BE49-F238E27FC236}">
                <a16:creationId xmlns:a16="http://schemas.microsoft.com/office/drawing/2014/main" id="{3B1FF524-771B-CA97-DA2E-78951A5B7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535" y="2593848"/>
            <a:ext cx="3427984" cy="3427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20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54BE-EE0B-5166-5B2E-576BAFE60C4B}"/>
              </a:ext>
            </a:extLst>
          </p:cNvPr>
          <p:cNvSpPr>
            <a:spLocks noGrp="1"/>
          </p:cNvSpPr>
          <p:nvPr>
            <p:ph type="title"/>
          </p:nvPr>
        </p:nvSpPr>
        <p:spPr>
          <a:xfrm>
            <a:off x="658368" y="235802"/>
            <a:ext cx="10369097" cy="559726"/>
          </a:xfrm>
        </p:spPr>
        <p:txBody>
          <a:bodyPr>
            <a:normAutofit fontScale="90000"/>
          </a:bodyPr>
          <a:lstStyle/>
          <a:p>
            <a:r>
              <a:rPr lang="en-US" dirty="0"/>
              <a:t>Model Finetuning – Final Model</a:t>
            </a:r>
          </a:p>
        </p:txBody>
      </p:sp>
      <p:sp>
        <p:nvSpPr>
          <p:cNvPr id="3" name="Content Placeholder 2">
            <a:extLst>
              <a:ext uri="{FF2B5EF4-FFF2-40B4-BE49-F238E27FC236}">
                <a16:creationId xmlns:a16="http://schemas.microsoft.com/office/drawing/2014/main" id="{0E3FC193-8040-AA52-6697-9D705C932CB6}"/>
              </a:ext>
            </a:extLst>
          </p:cNvPr>
          <p:cNvSpPr>
            <a:spLocks noGrp="1"/>
          </p:cNvSpPr>
          <p:nvPr>
            <p:ph idx="1"/>
          </p:nvPr>
        </p:nvSpPr>
        <p:spPr>
          <a:xfrm>
            <a:off x="658368" y="868680"/>
            <a:ext cx="10369097" cy="5072150"/>
          </a:xfrm>
        </p:spPr>
        <p:txBody>
          <a:bodyPr>
            <a:normAutofit fontScale="85000" lnSpcReduction="20000"/>
          </a:bodyPr>
          <a:lstStyle/>
          <a:p>
            <a:r>
              <a:rPr lang="en-US" b="1" dirty="0"/>
              <a:t>Change Compared to Previous Method:</a:t>
            </a:r>
            <a:endParaRPr lang="en-US" dirty="0"/>
          </a:p>
          <a:p>
            <a:pPr lvl="1">
              <a:buFont typeface="Arial" panose="020B0604020202020204" pitchFamily="34" charset="0"/>
              <a:buChar char="•"/>
            </a:pPr>
            <a:r>
              <a:rPr lang="en-US" dirty="0"/>
              <a:t> </a:t>
            </a:r>
            <a:r>
              <a:rPr lang="en-US" b="1" dirty="0"/>
              <a:t>Focus Shift:</a:t>
            </a:r>
            <a:r>
              <a:rPr lang="en-US" dirty="0"/>
              <a:t> </a:t>
            </a:r>
            <a:r>
              <a:rPr lang="en-US" b="0" dirty="0"/>
              <a:t>The focus shifted from finetuning the entire CLIP model to specifically finetuning the text encoder component of the Stable Diffusion pipeline.</a:t>
            </a:r>
          </a:p>
          <a:p>
            <a:pPr lvl="1">
              <a:buFont typeface="Arial" panose="020B0604020202020204" pitchFamily="34" charset="0"/>
              <a:buChar char="•"/>
            </a:pPr>
            <a:r>
              <a:rPr lang="en-US" dirty="0"/>
              <a:t> </a:t>
            </a:r>
            <a:r>
              <a:rPr lang="en-US" b="1" dirty="0"/>
              <a:t>Batch Size:</a:t>
            </a:r>
            <a:r>
              <a:rPr lang="en-US" dirty="0"/>
              <a:t> </a:t>
            </a:r>
            <a:r>
              <a:rPr lang="en-US" b="0" dirty="0"/>
              <a:t>Reduced batch size from 32 to 8 to better manage memory and optimize training with mixed precision.</a:t>
            </a:r>
          </a:p>
          <a:p>
            <a:pPr lvl="1">
              <a:buFont typeface="Arial" panose="020B0604020202020204" pitchFamily="34" charset="0"/>
              <a:buChar char="•"/>
            </a:pPr>
            <a:r>
              <a:rPr lang="en-US" b="1" dirty="0"/>
              <a:t> Training Duration:</a:t>
            </a:r>
            <a:r>
              <a:rPr lang="en-US" dirty="0"/>
              <a:t> </a:t>
            </a:r>
            <a:r>
              <a:rPr lang="en-US" b="0" dirty="0"/>
              <a:t>Increased training epochs from 3 to 10 to allow the model more time to converge.</a:t>
            </a:r>
          </a:p>
          <a:p>
            <a:pPr lvl="1">
              <a:buFont typeface="Arial" panose="020B0604020202020204" pitchFamily="34" charset="0"/>
              <a:buChar char="•"/>
            </a:pPr>
            <a:r>
              <a:rPr lang="en-US" dirty="0"/>
              <a:t> </a:t>
            </a:r>
            <a:r>
              <a:rPr lang="en-US" b="1" dirty="0"/>
              <a:t>Gradient Accumulation:</a:t>
            </a:r>
            <a:r>
              <a:rPr lang="en-US" dirty="0"/>
              <a:t> </a:t>
            </a:r>
            <a:r>
              <a:rPr lang="en-US" b="0" dirty="0"/>
              <a:t>Utilized gradient accumulation and clipping to stabilize training and prevent exploding gradients, which was more aggressively tuned compared to the previous method.</a:t>
            </a:r>
          </a:p>
          <a:p>
            <a:r>
              <a:rPr lang="en-US" b="1" dirty="0"/>
              <a:t>Issue Encountered:</a:t>
            </a:r>
          </a:p>
          <a:p>
            <a:pPr marL="560070" lvl="1" indent="-285750">
              <a:buFont typeface="Arial" panose="020B0604020202020204" pitchFamily="34" charset="0"/>
              <a:buChar char="•"/>
            </a:pPr>
            <a:r>
              <a:rPr lang="en-US" b="0" dirty="0"/>
              <a:t>The finetuned text encoder was successfully trained and integrated into the Stable Diffusion pipeline. However, during the testing phase, it was observed that the generated images did not meet the expected quality. The loss function applied during the training may have affected the quality of the image generation.</a:t>
            </a:r>
          </a:p>
          <a:p>
            <a:r>
              <a:rPr lang="en-US" b="1" dirty="0"/>
              <a:t>Resolution Attempt:</a:t>
            </a:r>
          </a:p>
          <a:p>
            <a:pPr marL="560070" lvl="1" indent="-285750">
              <a:buFont typeface="Arial" panose="020B0604020202020204" pitchFamily="34" charset="0"/>
              <a:buChar char="•"/>
            </a:pPr>
            <a:r>
              <a:rPr lang="en-US" b="0" dirty="0"/>
              <a:t>Explored different configurations, including adjustments to the gradient accumulation strategy and validation processes. Checkpoints were saved after every epoch to allow rollback to the best performing model.</a:t>
            </a:r>
          </a:p>
          <a:p>
            <a:r>
              <a:rPr lang="en-US" b="1" dirty="0"/>
              <a:t>Outcome:</a:t>
            </a:r>
          </a:p>
          <a:p>
            <a:pPr marL="560070" lvl="1" indent="-285750">
              <a:buFont typeface="Arial" panose="020B0604020202020204" pitchFamily="34" charset="0"/>
              <a:buChar char="•"/>
            </a:pPr>
            <a:r>
              <a:rPr lang="en-US" b="0" dirty="0"/>
              <a:t>The integration was successful, and the model performed better than before. However, there is still room for improvement in the quality of the generated images, possibly by finetuning other components of the Stable Diffusion pipeline or experimenting with different loss functions during training.</a:t>
            </a:r>
          </a:p>
          <a:p>
            <a:endParaRPr lang="en-US" dirty="0"/>
          </a:p>
        </p:txBody>
      </p:sp>
    </p:spTree>
    <p:extLst>
      <p:ext uri="{BB962C8B-B14F-4D97-AF65-F5344CB8AC3E}">
        <p14:creationId xmlns:p14="http://schemas.microsoft.com/office/powerpoint/2010/main" val="2354408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D9C0-414B-26FA-8C62-115CF8AA3D99}"/>
              </a:ext>
            </a:extLst>
          </p:cNvPr>
          <p:cNvSpPr>
            <a:spLocks noGrp="1"/>
          </p:cNvSpPr>
          <p:nvPr>
            <p:ph type="title"/>
          </p:nvPr>
        </p:nvSpPr>
        <p:spPr>
          <a:xfrm>
            <a:off x="704088" y="256860"/>
            <a:ext cx="10323377" cy="660310"/>
          </a:xfrm>
        </p:spPr>
        <p:txBody>
          <a:bodyPr/>
          <a:lstStyle/>
          <a:p>
            <a:r>
              <a:rPr lang="en-US" dirty="0"/>
              <a:t>Model Finetuning – Final Model</a:t>
            </a:r>
          </a:p>
        </p:txBody>
      </p:sp>
      <p:sp>
        <p:nvSpPr>
          <p:cNvPr id="3" name="Content Placeholder 2">
            <a:extLst>
              <a:ext uri="{FF2B5EF4-FFF2-40B4-BE49-F238E27FC236}">
                <a16:creationId xmlns:a16="http://schemas.microsoft.com/office/drawing/2014/main" id="{068ABCB4-483E-E953-8116-F36891F09A04}"/>
              </a:ext>
            </a:extLst>
          </p:cNvPr>
          <p:cNvSpPr>
            <a:spLocks noGrp="1"/>
          </p:cNvSpPr>
          <p:nvPr>
            <p:ph idx="1"/>
          </p:nvPr>
        </p:nvSpPr>
        <p:spPr>
          <a:xfrm>
            <a:off x="704088" y="1051560"/>
            <a:ext cx="10323377" cy="4889270"/>
          </a:xfrm>
        </p:spPr>
        <p:txBody>
          <a:bodyPr>
            <a:normAutofit/>
          </a:bodyPr>
          <a:lstStyle/>
          <a:p>
            <a:r>
              <a:rPr lang="en-US" b="1" dirty="0"/>
              <a:t>Approach: </a:t>
            </a:r>
            <a:r>
              <a:rPr lang="en-US" dirty="0"/>
              <a:t>The goal was to finetune the </a:t>
            </a:r>
            <a:r>
              <a:rPr lang="en-US" dirty="0" err="1"/>
              <a:t>UNet</a:t>
            </a:r>
            <a:r>
              <a:rPr lang="en-US" dirty="0"/>
              <a:t> component of the Stable Diffusion model using a custom dataset of skin condition images paired with descriptive text. The finetuned model would then be used to generate images based on specific textual prompts.</a:t>
            </a:r>
          </a:p>
          <a:p>
            <a:r>
              <a:rPr lang="en-US" b="1" dirty="0"/>
              <a:t>Training Setup:</a:t>
            </a:r>
          </a:p>
          <a:p>
            <a:pPr marL="560070" lvl="1" indent="-285750">
              <a:buFont typeface="Arial" panose="020B0604020202020204" pitchFamily="34" charset="0"/>
              <a:buChar char="•"/>
            </a:pPr>
            <a:r>
              <a:rPr lang="en-US" b="1" dirty="0"/>
              <a:t>Model: </a:t>
            </a:r>
            <a:r>
              <a:rPr lang="en-US" b="0" dirty="0" err="1"/>
              <a:t>CompVis</a:t>
            </a:r>
            <a:r>
              <a:rPr lang="en-US" b="0" dirty="0"/>
              <a:t>/stablediffusionv14 (</a:t>
            </a:r>
            <a:r>
              <a:rPr lang="en-US" b="0" dirty="0" err="1"/>
              <a:t>UNet</a:t>
            </a:r>
            <a:r>
              <a:rPr lang="en-US" b="0" dirty="0"/>
              <a:t> component)</a:t>
            </a:r>
          </a:p>
          <a:p>
            <a:pPr marL="560070" lvl="1" indent="-285750">
              <a:buFont typeface="Arial" panose="020B0604020202020204" pitchFamily="34" charset="0"/>
              <a:buChar char="•"/>
            </a:pPr>
            <a:r>
              <a:rPr lang="en-US" b="1" dirty="0"/>
              <a:t>Tokenizer: </a:t>
            </a:r>
            <a:r>
              <a:rPr lang="en-US" b="0" dirty="0" err="1"/>
              <a:t>CLIPTokenizer</a:t>
            </a:r>
            <a:endParaRPr lang="en-US" b="0" dirty="0"/>
          </a:p>
          <a:p>
            <a:pPr marL="560070" lvl="1" indent="-285750">
              <a:buFont typeface="Arial" panose="020B0604020202020204" pitchFamily="34" charset="0"/>
              <a:buChar char="•"/>
            </a:pPr>
            <a:r>
              <a:rPr lang="en-US" b="1" dirty="0"/>
              <a:t>Optimizer: </a:t>
            </a:r>
            <a:r>
              <a:rPr lang="en-US" b="0" dirty="0" err="1"/>
              <a:t>AdamW</a:t>
            </a:r>
            <a:endParaRPr lang="en-US" b="0" dirty="0"/>
          </a:p>
          <a:p>
            <a:pPr marL="560070" lvl="1" indent="-285750">
              <a:buFont typeface="Arial" panose="020B0604020202020204" pitchFamily="34" charset="0"/>
              <a:buChar char="•"/>
            </a:pPr>
            <a:r>
              <a:rPr lang="en-US" b="1" dirty="0"/>
              <a:t>Learning rate: </a:t>
            </a:r>
            <a:r>
              <a:rPr lang="en-US" b="0" dirty="0"/>
              <a:t>1e5</a:t>
            </a:r>
          </a:p>
          <a:p>
            <a:pPr marL="560070" lvl="1" indent="-285750">
              <a:buFont typeface="Arial" panose="020B0604020202020204" pitchFamily="34" charset="0"/>
              <a:buChar char="•"/>
            </a:pPr>
            <a:r>
              <a:rPr lang="en-US" b="1" dirty="0"/>
              <a:t>Loss function: </a:t>
            </a:r>
            <a:r>
              <a:rPr lang="en-US" b="0" dirty="0"/>
              <a:t>Mean Squared Error (MSE) </a:t>
            </a:r>
          </a:p>
          <a:p>
            <a:pPr marL="560070" lvl="1" indent="-285750">
              <a:buFont typeface="Arial" panose="020B0604020202020204" pitchFamily="34" charset="0"/>
              <a:buChar char="•"/>
            </a:pPr>
            <a:r>
              <a:rPr lang="en-US" b="1" dirty="0"/>
              <a:t>Batch Size: </a:t>
            </a:r>
            <a:r>
              <a:rPr lang="en-US" b="0" dirty="0"/>
              <a:t>1 (with gradient accumulation steps set to 4)</a:t>
            </a:r>
          </a:p>
          <a:p>
            <a:pPr marL="560070" lvl="1" indent="-285750">
              <a:buFont typeface="Arial" panose="020B0604020202020204" pitchFamily="34" charset="0"/>
              <a:buChar char="•"/>
            </a:pPr>
            <a:r>
              <a:rPr lang="en-US" b="1" dirty="0"/>
              <a:t>Training Duration: </a:t>
            </a:r>
            <a:r>
              <a:rPr lang="en-US" b="0" dirty="0"/>
              <a:t>2 epochs</a:t>
            </a:r>
          </a:p>
          <a:p>
            <a:pPr marL="560070" lvl="1" indent="-285750">
              <a:buFont typeface="Arial" panose="020B0604020202020204" pitchFamily="34" charset="0"/>
              <a:buChar char="•"/>
            </a:pPr>
            <a:r>
              <a:rPr lang="en-US" b="1" dirty="0"/>
              <a:t>Mixed Precision: </a:t>
            </a:r>
            <a:r>
              <a:rPr lang="en-US" b="0" dirty="0"/>
              <a:t>Enabled (`fp16`) to optimize training speed and memory usage</a:t>
            </a:r>
          </a:p>
        </p:txBody>
      </p:sp>
    </p:spTree>
    <p:extLst>
      <p:ext uri="{BB962C8B-B14F-4D97-AF65-F5344CB8AC3E}">
        <p14:creationId xmlns:p14="http://schemas.microsoft.com/office/powerpoint/2010/main" val="279411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E833-3BDD-52EE-5C74-C4B13B1281A0}"/>
              </a:ext>
            </a:extLst>
          </p:cNvPr>
          <p:cNvSpPr>
            <a:spLocks noGrp="1"/>
          </p:cNvSpPr>
          <p:nvPr>
            <p:ph type="title"/>
          </p:nvPr>
        </p:nvSpPr>
        <p:spPr>
          <a:xfrm>
            <a:off x="1120948" y="348300"/>
            <a:ext cx="9950103" cy="568870"/>
          </a:xfrm>
        </p:spPr>
        <p:txBody>
          <a:bodyPr>
            <a:normAutofit fontScale="90000"/>
          </a:bodyPr>
          <a:lstStyle/>
          <a:p>
            <a:r>
              <a:rPr lang="en-US" dirty="0"/>
              <a:t>Model Finetuning</a:t>
            </a:r>
          </a:p>
        </p:txBody>
      </p:sp>
      <p:sp>
        <p:nvSpPr>
          <p:cNvPr id="3" name="Content Placeholder 2">
            <a:extLst>
              <a:ext uri="{FF2B5EF4-FFF2-40B4-BE49-F238E27FC236}">
                <a16:creationId xmlns:a16="http://schemas.microsoft.com/office/drawing/2014/main" id="{60FCDCCD-A280-8EF4-DD83-9075AF721878}"/>
              </a:ext>
            </a:extLst>
          </p:cNvPr>
          <p:cNvSpPr>
            <a:spLocks noGrp="1"/>
          </p:cNvSpPr>
          <p:nvPr>
            <p:ph idx="1"/>
          </p:nvPr>
        </p:nvSpPr>
        <p:spPr>
          <a:xfrm>
            <a:off x="1077362" y="917170"/>
            <a:ext cx="9950103" cy="5245886"/>
          </a:xfrm>
        </p:spPr>
        <p:txBody>
          <a:bodyPr>
            <a:normAutofit fontScale="92500" lnSpcReduction="20000"/>
          </a:bodyPr>
          <a:lstStyle/>
          <a:p>
            <a:pPr marL="0" indent="0">
              <a:buNone/>
            </a:pPr>
            <a:r>
              <a:rPr lang="en-US" sz="2100" b="1" dirty="0"/>
              <a:t>Process:</a:t>
            </a:r>
          </a:p>
          <a:p>
            <a:r>
              <a:rPr lang="en-US" b="1" dirty="0"/>
              <a:t>Model Preparation: </a:t>
            </a:r>
            <a:r>
              <a:rPr lang="en-US" dirty="0"/>
              <a:t>The training process involved freezing the text encoder and VAE, and only training the </a:t>
            </a:r>
            <a:r>
              <a:rPr lang="en-US" dirty="0" err="1"/>
              <a:t>UNet</a:t>
            </a:r>
            <a:r>
              <a:rPr lang="en-US" dirty="0"/>
              <a:t> model. The models were prepared for training using the `Accelerator` library.</a:t>
            </a:r>
          </a:p>
          <a:p>
            <a:r>
              <a:rPr lang="en-US" b="1" dirty="0"/>
              <a:t>Training Loop: </a:t>
            </a:r>
          </a:p>
          <a:p>
            <a:pPr marL="560070" lvl="1" indent="-285750">
              <a:buFont typeface="Arial" panose="020B0604020202020204" pitchFamily="34" charset="0"/>
              <a:buChar char="•"/>
            </a:pPr>
            <a:r>
              <a:rPr lang="en-US" b="0" dirty="0"/>
              <a:t>Images were converted to latent space using the VAE, and random noise was added to these </a:t>
            </a:r>
            <a:r>
              <a:rPr lang="en-US" b="0" dirty="0" err="1"/>
              <a:t>latents</a:t>
            </a:r>
            <a:r>
              <a:rPr lang="en-US" b="0" dirty="0"/>
              <a:t>. The </a:t>
            </a:r>
            <a:r>
              <a:rPr lang="en-US" b="0" dirty="0" err="1"/>
              <a:t>UNet</a:t>
            </a:r>
            <a:r>
              <a:rPr lang="en-US" b="0" dirty="0"/>
              <a:t> model was then conditioned on the text embeddings provided by the text encoder and trained to predict the noise residual.</a:t>
            </a:r>
          </a:p>
          <a:p>
            <a:pPr marL="560070" lvl="1" indent="-285750">
              <a:buFont typeface="Arial" panose="020B0604020202020204" pitchFamily="34" charset="0"/>
              <a:buChar char="•"/>
            </a:pPr>
            <a:r>
              <a:rPr lang="en-US" b="0" dirty="0"/>
              <a:t>Gradient accumulation was used to simulate a larger batch size, and gradients were clipped to ensure stable training.</a:t>
            </a:r>
          </a:p>
          <a:p>
            <a:pPr marL="0" indent="0">
              <a:buNone/>
            </a:pPr>
            <a:r>
              <a:rPr lang="en-US" b="1" dirty="0"/>
              <a:t>Outcome:</a:t>
            </a:r>
          </a:p>
          <a:p>
            <a:r>
              <a:rPr lang="en-US" b="1" dirty="0"/>
              <a:t>Model Integration: </a:t>
            </a:r>
            <a:r>
              <a:rPr lang="en-US" dirty="0"/>
              <a:t>After training, the finetuned </a:t>
            </a:r>
            <a:r>
              <a:rPr lang="en-US" dirty="0" err="1"/>
              <a:t>UNet</a:t>
            </a:r>
            <a:r>
              <a:rPr lang="en-US" dirty="0"/>
              <a:t> model was integrated into the original Stable Diffusion pipeline, replacing the default </a:t>
            </a:r>
            <a:r>
              <a:rPr lang="en-US" dirty="0" err="1"/>
              <a:t>UNet</a:t>
            </a:r>
            <a:r>
              <a:rPr lang="en-US" dirty="0"/>
              <a:t> component.</a:t>
            </a:r>
          </a:p>
          <a:p>
            <a:r>
              <a:rPr lang="en-US" b="1" dirty="0"/>
              <a:t>Image Generation: </a:t>
            </a:r>
            <a:r>
              <a:rPr lang="en-US" dirty="0"/>
              <a:t>The finetuned model was successfully used to generate images based on specific prompts</a:t>
            </a:r>
          </a:p>
          <a:p>
            <a:r>
              <a:rPr lang="en-US" b="1" dirty="0"/>
              <a:t>Model Deployment: </a:t>
            </a:r>
            <a:r>
              <a:rPr lang="en-US" dirty="0"/>
              <a:t>The final finetuned model was pushed to Hugging Face, making it accessible for future use and sharing.</a:t>
            </a:r>
          </a:p>
        </p:txBody>
      </p:sp>
    </p:spTree>
    <p:extLst>
      <p:ext uri="{BB962C8B-B14F-4D97-AF65-F5344CB8AC3E}">
        <p14:creationId xmlns:p14="http://schemas.microsoft.com/office/powerpoint/2010/main" val="3297914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56A5-7C54-D019-3A10-0B788BCC045B}"/>
              </a:ext>
            </a:extLst>
          </p:cNvPr>
          <p:cNvSpPr>
            <a:spLocks noGrp="1"/>
          </p:cNvSpPr>
          <p:nvPr>
            <p:ph type="title"/>
          </p:nvPr>
        </p:nvSpPr>
        <p:spPr>
          <a:xfrm>
            <a:off x="480658" y="720434"/>
            <a:ext cx="10546808" cy="742606"/>
          </a:xfrm>
        </p:spPr>
        <p:txBody>
          <a:bodyPr/>
          <a:lstStyle/>
          <a:p>
            <a:r>
              <a:rPr lang="en-US" dirty="0"/>
              <a:t>Outputs</a:t>
            </a:r>
          </a:p>
        </p:txBody>
      </p:sp>
      <p:pic>
        <p:nvPicPr>
          <p:cNvPr id="1026" name="Picture 2">
            <a:extLst>
              <a:ext uri="{FF2B5EF4-FFF2-40B4-BE49-F238E27FC236}">
                <a16:creationId xmlns:a16="http://schemas.microsoft.com/office/drawing/2014/main" id="{7E9C9B26-D75A-C6CB-E50A-63E1E965A3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0658" y="1672431"/>
            <a:ext cx="3513137" cy="35131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8A8F37-E462-8139-E5FA-5876B32602EB}"/>
              </a:ext>
            </a:extLst>
          </p:cNvPr>
          <p:cNvSpPr txBox="1"/>
          <p:nvPr/>
        </p:nvSpPr>
        <p:spPr>
          <a:xfrm>
            <a:off x="480658" y="5367528"/>
            <a:ext cx="3513137" cy="584775"/>
          </a:xfrm>
          <a:prstGeom prst="rect">
            <a:avLst/>
          </a:prstGeom>
          <a:noFill/>
        </p:spPr>
        <p:txBody>
          <a:bodyPr wrap="square" rtlCol="0">
            <a:spAutoFit/>
          </a:bodyPr>
          <a:lstStyle/>
          <a:p>
            <a:r>
              <a:rPr lang="en-US" sz="1600" dirty="0"/>
              <a:t>Generate a photo of herpes on arms on brown skin</a:t>
            </a:r>
          </a:p>
        </p:txBody>
      </p:sp>
      <p:pic>
        <p:nvPicPr>
          <p:cNvPr id="1028" name="Picture 4">
            <a:extLst>
              <a:ext uri="{FF2B5EF4-FFF2-40B4-BE49-F238E27FC236}">
                <a16:creationId xmlns:a16="http://schemas.microsoft.com/office/drawing/2014/main" id="{89996305-9D68-EE9A-1DB7-1DA8FB904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062" y="1658715"/>
            <a:ext cx="3513137" cy="35131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C72D01-89D4-908B-96F3-BCB5BB5BB81D}"/>
              </a:ext>
            </a:extLst>
          </p:cNvPr>
          <p:cNvSpPr txBox="1"/>
          <p:nvPr/>
        </p:nvSpPr>
        <p:spPr>
          <a:xfrm>
            <a:off x="5754062" y="5367527"/>
            <a:ext cx="3795406" cy="1323439"/>
          </a:xfrm>
          <a:prstGeom prst="rect">
            <a:avLst/>
          </a:prstGeom>
          <a:noFill/>
        </p:spPr>
        <p:txBody>
          <a:bodyPr wrap="square" rtlCol="0">
            <a:spAutoFit/>
          </a:bodyPr>
          <a:lstStyle/>
          <a:p>
            <a:r>
              <a:rPr lang="en-US" sz="1600" dirty="0"/>
              <a:t>Create a highly detailed and realistic image showing the neck of a person with white skin. The neck should display a typical eczema infection, characterized by a clearly visible rash.</a:t>
            </a:r>
          </a:p>
        </p:txBody>
      </p:sp>
    </p:spTree>
    <p:extLst>
      <p:ext uri="{BB962C8B-B14F-4D97-AF65-F5344CB8AC3E}">
        <p14:creationId xmlns:p14="http://schemas.microsoft.com/office/powerpoint/2010/main" val="305263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1C6C7-2BD9-3808-C86C-E73DB2B4C07E}"/>
              </a:ext>
            </a:extLst>
          </p:cNvPr>
          <p:cNvSpPr>
            <a:spLocks noGrp="1"/>
          </p:cNvSpPr>
          <p:nvPr>
            <p:ph type="title"/>
          </p:nvPr>
        </p:nvSpPr>
        <p:spPr>
          <a:xfrm>
            <a:off x="1077362" y="720435"/>
            <a:ext cx="4855352" cy="789711"/>
          </a:xfrm>
        </p:spPr>
        <p:txBody>
          <a:bodyPr>
            <a:normAutofit/>
          </a:bodyPr>
          <a:lstStyle/>
          <a:p>
            <a:r>
              <a:rPr lang="en-US" dirty="0"/>
              <a:t>Chat Application</a:t>
            </a:r>
          </a:p>
        </p:txBody>
      </p:sp>
      <p:sp>
        <p:nvSpPr>
          <p:cNvPr id="3" name="Content Placeholder 2">
            <a:extLst>
              <a:ext uri="{FF2B5EF4-FFF2-40B4-BE49-F238E27FC236}">
                <a16:creationId xmlns:a16="http://schemas.microsoft.com/office/drawing/2014/main" id="{87ED3C9D-8AF8-CE10-E3F6-573144FFE204}"/>
              </a:ext>
            </a:extLst>
          </p:cNvPr>
          <p:cNvSpPr>
            <a:spLocks noGrp="1"/>
          </p:cNvSpPr>
          <p:nvPr>
            <p:ph idx="1"/>
          </p:nvPr>
        </p:nvSpPr>
        <p:spPr>
          <a:xfrm>
            <a:off x="1077362" y="1581912"/>
            <a:ext cx="5224982" cy="4462272"/>
          </a:xfrm>
        </p:spPr>
        <p:txBody>
          <a:bodyPr>
            <a:normAutofit/>
          </a:bodyPr>
          <a:lstStyle/>
          <a:p>
            <a:pPr>
              <a:lnSpc>
                <a:spcPct val="110000"/>
              </a:lnSpc>
            </a:pPr>
            <a:r>
              <a:rPr lang="en-US" sz="1300" b="1" dirty="0"/>
              <a:t>Application Setup:</a:t>
            </a:r>
            <a:endParaRPr lang="en-US" sz="1300" dirty="0"/>
          </a:p>
          <a:p>
            <a:pPr lvl="1">
              <a:lnSpc>
                <a:spcPct val="110000"/>
              </a:lnSpc>
              <a:buFont typeface="Arial" panose="020B0604020202020204" pitchFamily="34" charset="0"/>
              <a:buChar char="•"/>
            </a:pPr>
            <a:r>
              <a:rPr lang="en-US" sz="1300" b="1" dirty="0"/>
              <a:t>Backend:</a:t>
            </a:r>
            <a:endParaRPr lang="en-US" sz="1300" dirty="0"/>
          </a:p>
          <a:p>
            <a:pPr marL="742950" lvl="1" indent="-285750">
              <a:lnSpc>
                <a:spcPct val="110000"/>
              </a:lnSpc>
              <a:buFont typeface="Arial" panose="020B0604020202020204" pitchFamily="34" charset="0"/>
              <a:buChar char="•"/>
            </a:pPr>
            <a:r>
              <a:rPr lang="en-US" sz="1300" b="1" dirty="0"/>
              <a:t>Framework:</a:t>
            </a:r>
            <a:r>
              <a:rPr lang="en-US" sz="1300" dirty="0"/>
              <a:t> </a:t>
            </a:r>
            <a:r>
              <a:rPr lang="en-US" sz="1300" dirty="0" err="1"/>
              <a:t>FastAPI</a:t>
            </a:r>
            <a:r>
              <a:rPr lang="en-US" sz="1300" b="1" dirty="0" err="1"/>
              <a:t>Deployment</a:t>
            </a:r>
            <a:r>
              <a:rPr lang="en-US" sz="1300" dirty="0"/>
              <a:t> hosted via </a:t>
            </a:r>
            <a:r>
              <a:rPr lang="en-US" sz="1300" dirty="0" err="1"/>
              <a:t>ngrok</a:t>
            </a:r>
            <a:r>
              <a:rPr lang="en-US" sz="1300" dirty="0"/>
              <a:t> for public access</a:t>
            </a:r>
          </a:p>
          <a:p>
            <a:pPr marL="742950" lvl="1" indent="-285750">
              <a:lnSpc>
                <a:spcPct val="110000"/>
              </a:lnSpc>
              <a:buFont typeface="Arial" panose="020B0604020202020204" pitchFamily="34" charset="0"/>
              <a:buChar char="•"/>
            </a:pPr>
            <a:r>
              <a:rPr lang="en-US" sz="1300" b="1" dirty="0"/>
              <a:t>API Endpoints:</a:t>
            </a:r>
            <a:endParaRPr lang="en-US" sz="1300" dirty="0"/>
          </a:p>
          <a:p>
            <a:pPr marL="1143000" lvl="2" indent="-228600">
              <a:lnSpc>
                <a:spcPct val="110000"/>
              </a:lnSpc>
              <a:buFont typeface="Arial" panose="020B0604020202020204" pitchFamily="34" charset="0"/>
              <a:buChar char="•"/>
            </a:pPr>
            <a:r>
              <a:rPr lang="en-US" sz="1300" dirty="0"/>
              <a:t>/</a:t>
            </a:r>
            <a:r>
              <a:rPr lang="en-US" sz="1300" dirty="0" err="1"/>
              <a:t>generate_image</a:t>
            </a:r>
            <a:r>
              <a:rPr lang="en-US" sz="1300" dirty="0"/>
              <a:t>: Accepts JSON payload with color, </a:t>
            </a:r>
            <a:r>
              <a:rPr lang="en-US" sz="1300" dirty="0" err="1"/>
              <a:t>rash_type</a:t>
            </a:r>
            <a:r>
              <a:rPr lang="en-US" sz="1300" dirty="0"/>
              <a:t>, and </a:t>
            </a:r>
            <a:r>
              <a:rPr lang="en-US" sz="1300" dirty="0" err="1"/>
              <a:t>body_part</a:t>
            </a:r>
            <a:r>
              <a:rPr lang="en-US" sz="1300" dirty="0"/>
              <a:t>, generates an image, and returns it in base64 format.</a:t>
            </a:r>
          </a:p>
          <a:p>
            <a:pPr lvl="1">
              <a:lnSpc>
                <a:spcPct val="110000"/>
              </a:lnSpc>
              <a:buFont typeface="Arial" panose="020B0604020202020204" pitchFamily="34" charset="0"/>
              <a:buChar char="•"/>
            </a:pPr>
            <a:r>
              <a:rPr lang="en-US" sz="1300" b="1" dirty="0"/>
              <a:t>Frontend:</a:t>
            </a:r>
            <a:endParaRPr lang="en-US" sz="1300" dirty="0"/>
          </a:p>
          <a:p>
            <a:pPr marL="742950" lvl="1" indent="-285750">
              <a:lnSpc>
                <a:spcPct val="110000"/>
              </a:lnSpc>
              <a:buFont typeface="Arial" panose="020B0604020202020204" pitchFamily="34" charset="0"/>
              <a:buChar char="•"/>
            </a:pPr>
            <a:r>
              <a:rPr lang="en-US" sz="1300" b="1" dirty="0"/>
              <a:t>Framework:</a:t>
            </a:r>
            <a:r>
              <a:rPr lang="en-US" sz="1300" dirty="0"/>
              <a:t> </a:t>
            </a:r>
            <a:r>
              <a:rPr lang="en-US" sz="1300" dirty="0" err="1"/>
              <a:t>Streamlit</a:t>
            </a:r>
            <a:endParaRPr lang="en-US" sz="1300" dirty="0"/>
          </a:p>
          <a:p>
            <a:pPr marL="742950" lvl="1" indent="-285750">
              <a:lnSpc>
                <a:spcPct val="110000"/>
              </a:lnSpc>
              <a:buFont typeface="Arial" panose="020B0604020202020204" pitchFamily="34" charset="0"/>
              <a:buChar char="•"/>
            </a:pPr>
            <a:r>
              <a:rPr lang="en-US" sz="1300" b="1" dirty="0"/>
              <a:t>Features:</a:t>
            </a:r>
            <a:endParaRPr lang="en-US" sz="1300" dirty="0"/>
          </a:p>
          <a:p>
            <a:pPr marL="1143000" lvl="2" indent="-228600">
              <a:lnSpc>
                <a:spcPct val="110000"/>
              </a:lnSpc>
              <a:buFont typeface="Arial" panose="020B0604020202020204" pitchFamily="34" charset="0"/>
              <a:buChar char="•"/>
            </a:pPr>
            <a:r>
              <a:rPr lang="en-US" sz="1300" b="1" dirty="0"/>
              <a:t>User Inputs:</a:t>
            </a:r>
            <a:r>
              <a:rPr lang="en-US" sz="1300" dirty="0"/>
              <a:t> Fields for Skin Color, Rash Type, and Body Part.</a:t>
            </a:r>
          </a:p>
          <a:p>
            <a:pPr marL="1143000" lvl="2" indent="-228600">
              <a:lnSpc>
                <a:spcPct val="110000"/>
              </a:lnSpc>
              <a:buFont typeface="Arial" panose="020B0604020202020204" pitchFamily="34" charset="0"/>
              <a:buChar char="•"/>
            </a:pPr>
            <a:r>
              <a:rPr lang="en-US" sz="1300" b="1" dirty="0"/>
              <a:t>Image Display:</a:t>
            </a:r>
            <a:r>
              <a:rPr lang="en-US" sz="1300" dirty="0"/>
              <a:t> Generated images are displayed directly in the UI.</a:t>
            </a:r>
          </a:p>
        </p:txBody>
      </p:sp>
      <p:sp>
        <p:nvSpPr>
          <p:cNvPr id="11" name="Freeform: Shape 10">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Multi-coloured dialogue boxes">
            <a:extLst>
              <a:ext uri="{FF2B5EF4-FFF2-40B4-BE49-F238E27FC236}">
                <a16:creationId xmlns:a16="http://schemas.microsoft.com/office/drawing/2014/main" id="{B9977BF9-A9FA-6BCA-B70D-DF8190CDE888}"/>
              </a:ext>
            </a:extLst>
          </p:cNvPr>
          <p:cNvPicPr>
            <a:picLocks noChangeAspect="1"/>
          </p:cNvPicPr>
          <p:nvPr/>
        </p:nvPicPr>
        <p:blipFill>
          <a:blip r:embed="rId2"/>
          <a:srcRect l="18448" r="22550" b="-1"/>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97606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9FA67-A064-3DC5-4392-3791E21C4108}"/>
              </a:ext>
            </a:extLst>
          </p:cNvPr>
          <p:cNvSpPr>
            <a:spLocks noGrp="1"/>
          </p:cNvSpPr>
          <p:nvPr>
            <p:ph type="title"/>
          </p:nvPr>
        </p:nvSpPr>
        <p:spPr>
          <a:xfrm>
            <a:off x="1077362" y="720435"/>
            <a:ext cx="4855352" cy="1507375"/>
          </a:xfrm>
        </p:spPr>
        <p:txBody>
          <a:bodyPr>
            <a:normAutofit/>
          </a:bodyPr>
          <a:lstStyle/>
          <a:p>
            <a:r>
              <a:rPr lang="en-US" dirty="0"/>
              <a:t>Future Enhancements</a:t>
            </a:r>
          </a:p>
        </p:txBody>
      </p:sp>
      <p:sp>
        <p:nvSpPr>
          <p:cNvPr id="3" name="Content Placeholder 2">
            <a:extLst>
              <a:ext uri="{FF2B5EF4-FFF2-40B4-BE49-F238E27FC236}">
                <a16:creationId xmlns:a16="http://schemas.microsoft.com/office/drawing/2014/main" id="{8EB6752A-A5A9-A968-E231-4EB00DC41A51}"/>
              </a:ext>
            </a:extLst>
          </p:cNvPr>
          <p:cNvSpPr>
            <a:spLocks noGrp="1"/>
          </p:cNvSpPr>
          <p:nvPr>
            <p:ph idx="1"/>
          </p:nvPr>
        </p:nvSpPr>
        <p:spPr>
          <a:xfrm>
            <a:off x="1077362" y="2427316"/>
            <a:ext cx="4855352" cy="3513514"/>
          </a:xfrm>
        </p:spPr>
        <p:txBody>
          <a:bodyPr>
            <a:normAutofit/>
          </a:bodyPr>
          <a:lstStyle/>
          <a:p>
            <a:pPr>
              <a:lnSpc>
                <a:spcPct val="110000"/>
              </a:lnSpc>
            </a:pPr>
            <a:r>
              <a:rPr lang="en-US" sz="1500"/>
              <a:t>Expand the dataset to include more diverse skin conditions and varying severity levels to improve model generalization.</a:t>
            </a:r>
          </a:p>
          <a:p>
            <a:pPr>
              <a:lnSpc>
                <a:spcPct val="110000"/>
              </a:lnSpc>
            </a:pPr>
            <a:r>
              <a:rPr lang="en-US" sz="1500"/>
              <a:t>Utilize data augmentation techniques such as image rotation, flipping, and color adjustment to artificially expand the dataset, increasing the model's ability to handle diverse cases.</a:t>
            </a:r>
          </a:p>
          <a:p>
            <a:pPr>
              <a:lnSpc>
                <a:spcPct val="110000"/>
              </a:lnSpc>
            </a:pPr>
            <a:r>
              <a:rPr lang="en-US" sz="1500"/>
              <a:t>Develop tools within the chat application for users to annotate or refine generated images, potentially feeding back into model retraining.</a:t>
            </a:r>
          </a:p>
          <a:p>
            <a:pPr>
              <a:lnSpc>
                <a:spcPct val="110000"/>
              </a:lnSpc>
            </a:pPr>
            <a:endParaRPr lang="en-US" sz="1500"/>
          </a:p>
        </p:txBody>
      </p:sp>
      <p:sp>
        <p:nvSpPr>
          <p:cNvPr id="11" name="Freeform: Shape 10">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lose up of man finger on stock market charts">
            <a:extLst>
              <a:ext uri="{FF2B5EF4-FFF2-40B4-BE49-F238E27FC236}">
                <a16:creationId xmlns:a16="http://schemas.microsoft.com/office/drawing/2014/main" id="{B74E2D5D-3321-64AA-374C-09E9822CE619}"/>
              </a:ext>
            </a:extLst>
          </p:cNvPr>
          <p:cNvPicPr>
            <a:picLocks noChangeAspect="1"/>
          </p:cNvPicPr>
          <p:nvPr/>
        </p:nvPicPr>
        <p:blipFill>
          <a:blip r:embed="rId2"/>
          <a:srcRect l="12539" r="36644" b="1"/>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430602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C21664-D0DE-E293-153E-C71DAC9816FB}"/>
              </a:ext>
            </a:extLst>
          </p:cNvPr>
          <p:cNvSpPr>
            <a:spLocks noGrp="1"/>
          </p:cNvSpPr>
          <p:nvPr>
            <p:ph type="title"/>
          </p:nvPr>
        </p:nvSpPr>
        <p:spPr>
          <a:xfrm>
            <a:off x="1231377" y="2727709"/>
            <a:ext cx="2628969" cy="3162300"/>
          </a:xfrm>
        </p:spPr>
        <p:txBody>
          <a:bodyPr vert="horz" lIns="91440" tIns="45720" rIns="91440" bIns="45720" rtlCol="0" anchor="t">
            <a:normAutofit/>
          </a:bodyPr>
          <a:lstStyle/>
          <a:p>
            <a:r>
              <a:rPr lang="en-US" sz="6000" dirty="0"/>
              <a:t>Demo</a:t>
            </a:r>
          </a:p>
        </p:txBody>
      </p:sp>
      <p:sp>
        <p:nvSpPr>
          <p:cNvPr id="13" name="Freeform: Shape 12">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Play">
            <a:extLst>
              <a:ext uri="{FF2B5EF4-FFF2-40B4-BE49-F238E27FC236}">
                <a16:creationId xmlns:a16="http://schemas.microsoft.com/office/drawing/2014/main" id="{6BB9060A-39CB-BB14-7664-70F2F62523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123" y="914199"/>
            <a:ext cx="4975810" cy="4975810"/>
          </a:xfrm>
          <a:prstGeom prst="rect">
            <a:avLst/>
          </a:prstGeom>
        </p:spPr>
      </p:pic>
    </p:spTree>
    <p:extLst>
      <p:ext uri="{BB962C8B-B14F-4D97-AF65-F5344CB8AC3E}">
        <p14:creationId xmlns:p14="http://schemas.microsoft.com/office/powerpoint/2010/main" val="3549816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FB90-2201-7E43-B79A-269197C538D4}"/>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421874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CBD98-2899-15C2-4779-6F9AE4E4E000}"/>
              </a:ext>
            </a:extLst>
          </p:cNvPr>
          <p:cNvSpPr>
            <a:spLocks noGrp="1"/>
          </p:cNvSpPr>
          <p:nvPr>
            <p:ph type="title"/>
          </p:nvPr>
        </p:nvSpPr>
        <p:spPr>
          <a:xfrm>
            <a:off x="1077362" y="720435"/>
            <a:ext cx="4855352" cy="1507375"/>
          </a:xfrm>
        </p:spPr>
        <p:txBody>
          <a:bodyPr>
            <a:normAutofit/>
          </a:bodyPr>
          <a:lstStyle/>
          <a:p>
            <a:r>
              <a:rPr lang="en-US" dirty="0"/>
              <a:t>Problem Description</a:t>
            </a:r>
          </a:p>
        </p:txBody>
      </p:sp>
      <p:sp>
        <p:nvSpPr>
          <p:cNvPr id="3" name="Content Placeholder 2">
            <a:extLst>
              <a:ext uri="{FF2B5EF4-FFF2-40B4-BE49-F238E27FC236}">
                <a16:creationId xmlns:a16="http://schemas.microsoft.com/office/drawing/2014/main" id="{5FC8AD30-362F-C978-4584-381CFDB2D49F}"/>
              </a:ext>
            </a:extLst>
          </p:cNvPr>
          <p:cNvSpPr>
            <a:spLocks noGrp="1"/>
          </p:cNvSpPr>
          <p:nvPr>
            <p:ph idx="1"/>
          </p:nvPr>
        </p:nvSpPr>
        <p:spPr>
          <a:xfrm>
            <a:off x="1077362" y="2427316"/>
            <a:ext cx="4855352" cy="3513514"/>
          </a:xfrm>
        </p:spPr>
        <p:txBody>
          <a:bodyPr>
            <a:normAutofit/>
          </a:bodyPr>
          <a:lstStyle/>
          <a:p>
            <a:pPr>
              <a:lnSpc>
                <a:spcPct val="110000"/>
              </a:lnSpc>
            </a:pPr>
            <a:r>
              <a:rPr lang="en-US" sz="1700" dirty="0"/>
              <a:t>The accurate depiction of skin rashes based on textual descriptions is a significant challenge in medical imaging. This project aims to develop a model that generates realistic images of skin rashes based on user input.</a:t>
            </a:r>
          </a:p>
          <a:p>
            <a:pPr>
              <a:lnSpc>
                <a:spcPct val="110000"/>
              </a:lnSpc>
            </a:pPr>
            <a:r>
              <a:rPr lang="en-US" sz="1700" dirty="0"/>
              <a:t>This approach can enhance medical training, assist in diagnostics, and provide a valuable tool for educational purposes, particularly in regions with limited access to dermatological expertise.</a:t>
            </a:r>
          </a:p>
        </p:txBody>
      </p:sp>
      <p:sp>
        <p:nvSpPr>
          <p:cNvPr id="18" name="Freeform: Shape 17">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esk with stethoscope and computer keyboard">
            <a:extLst>
              <a:ext uri="{FF2B5EF4-FFF2-40B4-BE49-F238E27FC236}">
                <a16:creationId xmlns:a16="http://schemas.microsoft.com/office/drawing/2014/main" id="{3A43FC5E-34FE-4630-E0CA-98553B856E69}"/>
              </a:ext>
            </a:extLst>
          </p:cNvPr>
          <p:cNvPicPr>
            <a:picLocks noChangeAspect="1"/>
          </p:cNvPicPr>
          <p:nvPr/>
        </p:nvPicPr>
        <p:blipFill>
          <a:blip r:embed="rId2"/>
          <a:srcRect l="49182" r="1" b="1"/>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168884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CD4A-34BC-95ED-98EC-5B5E7F2B39B0}"/>
              </a:ext>
            </a:extLst>
          </p:cNvPr>
          <p:cNvSpPr>
            <a:spLocks noGrp="1"/>
          </p:cNvSpPr>
          <p:nvPr>
            <p:ph type="title"/>
          </p:nvPr>
        </p:nvSpPr>
        <p:spPr/>
        <p:txBody>
          <a:bodyPr/>
          <a:lstStyle/>
          <a:p>
            <a:r>
              <a:rPr lang="en-US" dirty="0"/>
              <a:t>Technical Approach</a:t>
            </a:r>
          </a:p>
        </p:txBody>
      </p:sp>
      <p:sp>
        <p:nvSpPr>
          <p:cNvPr id="3" name="Content Placeholder 2">
            <a:extLst>
              <a:ext uri="{FF2B5EF4-FFF2-40B4-BE49-F238E27FC236}">
                <a16:creationId xmlns:a16="http://schemas.microsoft.com/office/drawing/2014/main" id="{E90068A5-0986-7FED-DD41-9DD516BDF657}"/>
              </a:ext>
            </a:extLst>
          </p:cNvPr>
          <p:cNvSpPr>
            <a:spLocks noGrp="1"/>
          </p:cNvSpPr>
          <p:nvPr>
            <p:ph idx="1"/>
          </p:nvPr>
        </p:nvSpPr>
        <p:spPr>
          <a:xfrm>
            <a:off x="1077362" y="2427316"/>
            <a:ext cx="9950103" cy="1507376"/>
          </a:xfrm>
        </p:spPr>
        <p:txBody>
          <a:bodyPr/>
          <a:lstStyle/>
          <a:p>
            <a:r>
              <a:rPr lang="en-US" dirty="0"/>
              <a:t>The project finetunes the various component within the Stable Diffusion pipeline. The approach includes custom dataset preparation, model training with GPU optimization, and integration with the Stable Diffusion framework to generate images of skin conditions based on textual descriptions.</a:t>
            </a:r>
          </a:p>
        </p:txBody>
      </p:sp>
      <p:sp>
        <p:nvSpPr>
          <p:cNvPr id="4" name="Rounded Rectangle 3">
            <a:extLst>
              <a:ext uri="{FF2B5EF4-FFF2-40B4-BE49-F238E27FC236}">
                <a16:creationId xmlns:a16="http://schemas.microsoft.com/office/drawing/2014/main" id="{D1CC79C2-E014-7D0A-8CBD-918566979DFD}"/>
              </a:ext>
            </a:extLst>
          </p:cNvPr>
          <p:cNvSpPr/>
          <p:nvPr/>
        </p:nvSpPr>
        <p:spPr>
          <a:xfrm>
            <a:off x="787451" y="4719914"/>
            <a:ext cx="1207697" cy="6124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Install Libraries</a:t>
            </a:r>
          </a:p>
        </p:txBody>
      </p:sp>
      <p:sp>
        <p:nvSpPr>
          <p:cNvPr id="5" name="Rounded Rectangle 4">
            <a:extLst>
              <a:ext uri="{FF2B5EF4-FFF2-40B4-BE49-F238E27FC236}">
                <a16:creationId xmlns:a16="http://schemas.microsoft.com/office/drawing/2014/main" id="{9C670EFF-3758-FFBD-B4D3-A382A2FF282C}"/>
              </a:ext>
            </a:extLst>
          </p:cNvPr>
          <p:cNvSpPr/>
          <p:nvPr/>
        </p:nvSpPr>
        <p:spPr>
          <a:xfrm>
            <a:off x="2508197" y="4703696"/>
            <a:ext cx="1207697" cy="6124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Prepare Dataset</a:t>
            </a:r>
          </a:p>
        </p:txBody>
      </p:sp>
      <p:sp>
        <p:nvSpPr>
          <p:cNvPr id="6" name="Rounded Rectangle 5">
            <a:extLst>
              <a:ext uri="{FF2B5EF4-FFF2-40B4-BE49-F238E27FC236}">
                <a16:creationId xmlns:a16="http://schemas.microsoft.com/office/drawing/2014/main" id="{E7917AA5-61F4-23AD-4C5B-2CBF6257949F}"/>
              </a:ext>
            </a:extLst>
          </p:cNvPr>
          <p:cNvSpPr/>
          <p:nvPr/>
        </p:nvSpPr>
        <p:spPr>
          <a:xfrm>
            <a:off x="4224962" y="4719914"/>
            <a:ext cx="1207697" cy="6124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Load Pretrained Models</a:t>
            </a:r>
          </a:p>
        </p:txBody>
      </p:sp>
      <p:sp>
        <p:nvSpPr>
          <p:cNvPr id="7" name="Rounded Rectangle 6">
            <a:extLst>
              <a:ext uri="{FF2B5EF4-FFF2-40B4-BE49-F238E27FC236}">
                <a16:creationId xmlns:a16="http://schemas.microsoft.com/office/drawing/2014/main" id="{E60CF462-07F6-DC95-9840-697886BAC64B}"/>
              </a:ext>
            </a:extLst>
          </p:cNvPr>
          <p:cNvSpPr/>
          <p:nvPr/>
        </p:nvSpPr>
        <p:spPr>
          <a:xfrm>
            <a:off x="5941727" y="4719914"/>
            <a:ext cx="1207698" cy="6124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Finetune the Diffusion model components</a:t>
            </a:r>
          </a:p>
        </p:txBody>
      </p:sp>
      <p:sp>
        <p:nvSpPr>
          <p:cNvPr id="8" name="Rounded Rectangle 7">
            <a:extLst>
              <a:ext uri="{FF2B5EF4-FFF2-40B4-BE49-F238E27FC236}">
                <a16:creationId xmlns:a16="http://schemas.microsoft.com/office/drawing/2014/main" id="{73E3AD26-62DA-EF34-D1A1-1FBC4A3E66A8}"/>
              </a:ext>
            </a:extLst>
          </p:cNvPr>
          <p:cNvSpPr/>
          <p:nvPr/>
        </p:nvSpPr>
        <p:spPr>
          <a:xfrm>
            <a:off x="7658492" y="4703696"/>
            <a:ext cx="1207697" cy="6124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Integrate and Save Model</a:t>
            </a:r>
          </a:p>
        </p:txBody>
      </p:sp>
      <p:sp>
        <p:nvSpPr>
          <p:cNvPr id="9" name="Rounded Rectangle 8">
            <a:extLst>
              <a:ext uri="{FF2B5EF4-FFF2-40B4-BE49-F238E27FC236}">
                <a16:creationId xmlns:a16="http://schemas.microsoft.com/office/drawing/2014/main" id="{4C051CD6-01F6-422B-3184-550910C1DE91}"/>
              </a:ext>
            </a:extLst>
          </p:cNvPr>
          <p:cNvSpPr/>
          <p:nvPr/>
        </p:nvSpPr>
        <p:spPr>
          <a:xfrm>
            <a:off x="9399138" y="4719914"/>
            <a:ext cx="1207697" cy="6124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Generate and display Image</a:t>
            </a:r>
          </a:p>
        </p:txBody>
      </p:sp>
      <p:sp>
        <p:nvSpPr>
          <p:cNvPr id="10" name="Right Arrow 9">
            <a:extLst>
              <a:ext uri="{FF2B5EF4-FFF2-40B4-BE49-F238E27FC236}">
                <a16:creationId xmlns:a16="http://schemas.microsoft.com/office/drawing/2014/main" id="{A1DEAF14-4FDB-19BA-A0AF-368861DB8F77}"/>
              </a:ext>
            </a:extLst>
          </p:cNvPr>
          <p:cNvSpPr/>
          <p:nvPr/>
        </p:nvSpPr>
        <p:spPr>
          <a:xfrm>
            <a:off x="1991168" y="4948428"/>
            <a:ext cx="517027" cy="1554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29638DAA-3EBE-2311-6292-2E51A17C8DB4}"/>
              </a:ext>
            </a:extLst>
          </p:cNvPr>
          <p:cNvSpPr/>
          <p:nvPr/>
        </p:nvSpPr>
        <p:spPr>
          <a:xfrm>
            <a:off x="3707933" y="4948428"/>
            <a:ext cx="517027" cy="1554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1D0FCA1B-7BBD-1EBE-48AC-66666E832363}"/>
              </a:ext>
            </a:extLst>
          </p:cNvPr>
          <p:cNvSpPr/>
          <p:nvPr/>
        </p:nvSpPr>
        <p:spPr>
          <a:xfrm>
            <a:off x="5424698" y="4948428"/>
            <a:ext cx="517027" cy="1554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BECE55A4-13BE-6A9A-5C66-A6CBA6CF641A}"/>
              </a:ext>
            </a:extLst>
          </p:cNvPr>
          <p:cNvSpPr/>
          <p:nvPr/>
        </p:nvSpPr>
        <p:spPr>
          <a:xfrm>
            <a:off x="7149425" y="4949952"/>
            <a:ext cx="517027" cy="1554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66603EBE-317B-F5D6-ED90-D4A61C175C0E}"/>
              </a:ext>
            </a:extLst>
          </p:cNvPr>
          <p:cNvSpPr/>
          <p:nvPr/>
        </p:nvSpPr>
        <p:spPr>
          <a:xfrm>
            <a:off x="8874150" y="4948428"/>
            <a:ext cx="517027" cy="1554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61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71980-7D9F-0F41-80E2-19389E1ECF24}"/>
              </a:ext>
            </a:extLst>
          </p:cNvPr>
          <p:cNvSpPr>
            <a:spLocks noGrp="1"/>
          </p:cNvSpPr>
          <p:nvPr>
            <p:ph type="title"/>
          </p:nvPr>
        </p:nvSpPr>
        <p:spPr>
          <a:xfrm>
            <a:off x="1077362" y="720435"/>
            <a:ext cx="4855352" cy="1507375"/>
          </a:xfrm>
        </p:spPr>
        <p:txBody>
          <a:bodyPr>
            <a:normAutofit/>
          </a:bodyPr>
          <a:lstStyle/>
          <a:p>
            <a:r>
              <a:rPr lang="en-US" dirty="0"/>
              <a:t>Environment Setup and Libraries</a:t>
            </a:r>
          </a:p>
        </p:txBody>
      </p:sp>
      <p:sp>
        <p:nvSpPr>
          <p:cNvPr id="3" name="Content Placeholder 2">
            <a:extLst>
              <a:ext uri="{FF2B5EF4-FFF2-40B4-BE49-F238E27FC236}">
                <a16:creationId xmlns:a16="http://schemas.microsoft.com/office/drawing/2014/main" id="{E911573F-0C1F-B839-5996-B5A7B858C6FA}"/>
              </a:ext>
            </a:extLst>
          </p:cNvPr>
          <p:cNvSpPr>
            <a:spLocks noGrp="1"/>
          </p:cNvSpPr>
          <p:nvPr>
            <p:ph idx="1"/>
          </p:nvPr>
        </p:nvSpPr>
        <p:spPr>
          <a:xfrm>
            <a:off x="1077362" y="2427316"/>
            <a:ext cx="5224982" cy="3513514"/>
          </a:xfrm>
        </p:spPr>
        <p:txBody>
          <a:bodyPr>
            <a:normAutofit/>
          </a:bodyPr>
          <a:lstStyle/>
          <a:p>
            <a:pPr>
              <a:lnSpc>
                <a:spcPct val="110000"/>
              </a:lnSpc>
            </a:pPr>
            <a:r>
              <a:rPr lang="en-US" sz="1300" b="1" dirty="0"/>
              <a:t>Environment: </a:t>
            </a:r>
          </a:p>
          <a:p>
            <a:pPr marL="445770" lvl="1" indent="-171450">
              <a:lnSpc>
                <a:spcPct val="110000"/>
              </a:lnSpc>
              <a:buFont typeface="Arial" panose="020B0604020202020204" pitchFamily="34" charset="0"/>
              <a:buChar char="•"/>
            </a:pPr>
            <a:r>
              <a:rPr lang="en-US" sz="1100" b="0" dirty="0"/>
              <a:t>Google </a:t>
            </a:r>
            <a:r>
              <a:rPr lang="en-US" sz="1100" b="0" dirty="0" err="1"/>
              <a:t>Colab</a:t>
            </a:r>
            <a:r>
              <a:rPr lang="en-US" sz="1100" b="0" dirty="0"/>
              <a:t>(L4 GPU &amp; T4 GPU)</a:t>
            </a:r>
          </a:p>
          <a:p>
            <a:pPr>
              <a:lnSpc>
                <a:spcPct val="110000"/>
              </a:lnSpc>
            </a:pPr>
            <a:r>
              <a:rPr lang="en-US" sz="1300" b="1" dirty="0"/>
              <a:t>Libraries Overview:</a:t>
            </a:r>
          </a:p>
          <a:p>
            <a:pPr marL="445770" lvl="1" indent="-171450">
              <a:lnSpc>
                <a:spcPct val="110000"/>
              </a:lnSpc>
              <a:buFont typeface="Arial" panose="020B0604020202020204" pitchFamily="34" charset="0"/>
              <a:buChar char="•"/>
            </a:pPr>
            <a:r>
              <a:rPr lang="en-US" sz="1100" dirty="0"/>
              <a:t>Core Libraries for Diffusion Model: </a:t>
            </a:r>
            <a:r>
              <a:rPr lang="en-US" sz="1100" b="0" dirty="0"/>
              <a:t>Torch, diffusers, transformers</a:t>
            </a:r>
          </a:p>
          <a:p>
            <a:pPr marL="445770" lvl="1" indent="-171450">
              <a:lnSpc>
                <a:spcPct val="110000"/>
              </a:lnSpc>
              <a:buFont typeface="Arial" panose="020B0604020202020204" pitchFamily="34" charset="0"/>
              <a:buChar char="•"/>
            </a:pPr>
            <a:r>
              <a:rPr lang="en-US" sz="1100" dirty="0"/>
              <a:t>Data Processing and Management: </a:t>
            </a:r>
            <a:r>
              <a:rPr lang="en-US" sz="1100" b="0" dirty="0"/>
              <a:t>PIL, pandas, </a:t>
            </a:r>
            <a:r>
              <a:rPr lang="en-US" sz="1100" b="0" dirty="0" err="1"/>
              <a:t>sklearn</a:t>
            </a:r>
            <a:endParaRPr lang="en-US" sz="1100" b="0" dirty="0"/>
          </a:p>
          <a:p>
            <a:pPr marL="445770" lvl="1" indent="-171450">
              <a:lnSpc>
                <a:spcPct val="110000"/>
              </a:lnSpc>
              <a:buFont typeface="Arial" panose="020B0604020202020204" pitchFamily="34" charset="0"/>
              <a:buChar char="•"/>
            </a:pPr>
            <a:r>
              <a:rPr lang="en-US" sz="1100" dirty="0"/>
              <a:t>Model Training Optimization: </a:t>
            </a:r>
            <a:r>
              <a:rPr lang="en-US" sz="1100" b="0" dirty="0"/>
              <a:t>accelerate</a:t>
            </a:r>
          </a:p>
          <a:p>
            <a:pPr marL="445770" lvl="1" indent="-171450">
              <a:lnSpc>
                <a:spcPct val="110000"/>
              </a:lnSpc>
              <a:buFont typeface="Arial" panose="020B0604020202020204" pitchFamily="34" charset="0"/>
              <a:buChar char="•"/>
            </a:pPr>
            <a:r>
              <a:rPr lang="en-US" sz="1100" dirty="0"/>
              <a:t>API Development and Deployment: </a:t>
            </a:r>
            <a:r>
              <a:rPr lang="en-US" sz="1100" b="0" dirty="0" err="1"/>
              <a:t>fastapi</a:t>
            </a:r>
            <a:r>
              <a:rPr lang="en-US" sz="1100" b="0" dirty="0"/>
              <a:t>, </a:t>
            </a:r>
            <a:r>
              <a:rPr lang="en-US" sz="1100" b="0" dirty="0" err="1"/>
              <a:t>uvicorn</a:t>
            </a:r>
            <a:r>
              <a:rPr lang="en-US" sz="1100" b="0" dirty="0"/>
              <a:t>, </a:t>
            </a:r>
            <a:r>
              <a:rPr lang="en-US" sz="1100" b="0" dirty="0" err="1"/>
              <a:t>pyngrok</a:t>
            </a:r>
            <a:endParaRPr lang="en-US" sz="1100" b="0" dirty="0"/>
          </a:p>
          <a:p>
            <a:pPr marL="445770" lvl="1" indent="-171450">
              <a:lnSpc>
                <a:spcPct val="110000"/>
              </a:lnSpc>
              <a:buFont typeface="Arial" panose="020B0604020202020204" pitchFamily="34" charset="0"/>
              <a:buChar char="•"/>
            </a:pPr>
            <a:r>
              <a:rPr lang="en-US" sz="1100" dirty="0"/>
              <a:t>Additional Utilities</a:t>
            </a:r>
            <a:r>
              <a:rPr lang="en-US" sz="1100" b="0" dirty="0"/>
              <a:t>: </a:t>
            </a:r>
            <a:r>
              <a:rPr lang="en-US" sz="1100" b="0" dirty="0" err="1"/>
              <a:t>os</a:t>
            </a:r>
            <a:r>
              <a:rPr lang="en-US" sz="1100" b="0" dirty="0"/>
              <a:t>, datetime, base64, </a:t>
            </a:r>
            <a:r>
              <a:rPr lang="en-US" sz="1100" b="0" dirty="0" err="1"/>
              <a:t>BytesIO</a:t>
            </a:r>
            <a:endParaRPr lang="en-US" sz="1100" b="0" dirty="0"/>
          </a:p>
        </p:txBody>
      </p:sp>
      <p:sp>
        <p:nvSpPr>
          <p:cNvPr id="18" name="Freeform: Shape 17">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PU with binary numbers and blueprint">
            <a:extLst>
              <a:ext uri="{FF2B5EF4-FFF2-40B4-BE49-F238E27FC236}">
                <a16:creationId xmlns:a16="http://schemas.microsoft.com/office/drawing/2014/main" id="{31FFB59F-9238-5970-9D0F-6A0F5CA2E4F2}"/>
              </a:ext>
            </a:extLst>
          </p:cNvPr>
          <p:cNvPicPr>
            <a:picLocks noChangeAspect="1"/>
          </p:cNvPicPr>
          <p:nvPr/>
        </p:nvPicPr>
        <p:blipFill>
          <a:blip r:embed="rId2"/>
          <a:srcRect l="31055" r="26122"/>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1771626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80EF-342B-67BF-C985-61CA4F9FF753}"/>
              </a:ext>
            </a:extLst>
          </p:cNvPr>
          <p:cNvSpPr>
            <a:spLocks noGrp="1"/>
          </p:cNvSpPr>
          <p:nvPr>
            <p:ph type="title"/>
          </p:nvPr>
        </p:nvSpPr>
        <p:spPr>
          <a:xfrm>
            <a:off x="1077361" y="163482"/>
            <a:ext cx="9950103" cy="513174"/>
          </a:xfrm>
        </p:spPr>
        <p:txBody>
          <a:bodyPr>
            <a:normAutofit fontScale="90000"/>
          </a:bodyPr>
          <a:lstStyle/>
          <a:p>
            <a:r>
              <a:rPr lang="en-US" dirty="0"/>
              <a:t>Data Preparation</a:t>
            </a:r>
          </a:p>
        </p:txBody>
      </p:sp>
      <p:sp>
        <p:nvSpPr>
          <p:cNvPr id="3" name="Content Placeholder 2">
            <a:extLst>
              <a:ext uri="{FF2B5EF4-FFF2-40B4-BE49-F238E27FC236}">
                <a16:creationId xmlns:a16="http://schemas.microsoft.com/office/drawing/2014/main" id="{5E23324D-D430-D9A4-F970-7449D26A5C57}"/>
              </a:ext>
            </a:extLst>
          </p:cNvPr>
          <p:cNvSpPr>
            <a:spLocks noGrp="1"/>
          </p:cNvSpPr>
          <p:nvPr>
            <p:ph idx="1"/>
          </p:nvPr>
        </p:nvSpPr>
        <p:spPr>
          <a:xfrm>
            <a:off x="1077362" y="749808"/>
            <a:ext cx="9950103" cy="5191022"/>
          </a:xfrm>
        </p:spPr>
        <p:txBody>
          <a:bodyPr>
            <a:normAutofit fontScale="77500" lnSpcReduction="20000"/>
          </a:bodyPr>
          <a:lstStyle/>
          <a:p>
            <a:r>
              <a:rPr lang="en-US" b="1" dirty="0"/>
              <a:t>Data Source: </a:t>
            </a:r>
          </a:p>
          <a:p>
            <a:pPr marL="560070" lvl="1" indent="-285750">
              <a:buFont typeface="Arial" panose="020B0604020202020204" pitchFamily="34" charset="0"/>
              <a:buChar char="•"/>
            </a:pPr>
            <a:r>
              <a:rPr lang="en-US" dirty="0"/>
              <a:t>SCIN (Skin Condition Image Network) Dataset by Google</a:t>
            </a:r>
          </a:p>
          <a:p>
            <a:pPr marL="560070" lvl="1" indent="-285750">
              <a:buFont typeface="Arial" panose="020B0604020202020204" pitchFamily="34" charset="0"/>
              <a:buChar char="•"/>
            </a:pPr>
            <a:r>
              <a:rPr lang="en-US" b="0" dirty="0"/>
              <a:t>The SCIN dataset comprises over 10,000 images contributed by more than 5,000 volunteers. Each contribution includes images of common dermatology conditions, along with </a:t>
            </a:r>
            <a:r>
              <a:rPr lang="en-US" b="0" dirty="0" err="1"/>
              <a:t>selfreported</a:t>
            </a:r>
            <a:r>
              <a:rPr lang="en-US" b="0" dirty="0"/>
              <a:t> demographic information, symptoms, and Fitzpatrick skin type (</a:t>
            </a:r>
            <a:r>
              <a:rPr lang="en-US" b="0" dirty="0" err="1"/>
              <a:t>sFST</a:t>
            </a:r>
            <a:r>
              <a:rPr lang="en-US" b="0" dirty="0"/>
              <a:t>).</a:t>
            </a:r>
          </a:p>
          <a:p>
            <a:pPr marL="560070" lvl="1" indent="-285750">
              <a:buFont typeface="Arial" panose="020B0604020202020204" pitchFamily="34" charset="0"/>
              <a:buChar char="•"/>
            </a:pPr>
            <a:r>
              <a:rPr lang="en-US" b="0" dirty="0"/>
              <a:t>In addition to </a:t>
            </a:r>
            <a:r>
              <a:rPr lang="en-US" b="0" dirty="0" err="1"/>
              <a:t>userprovided</a:t>
            </a:r>
            <a:r>
              <a:rPr lang="en-US" b="0" dirty="0"/>
              <a:t> data, each image is labeled by dermatologists with the condition and Fitzpatrick skin type (</a:t>
            </a:r>
            <a:r>
              <a:rPr lang="en-US" b="0" dirty="0" err="1"/>
              <a:t>eFST</a:t>
            </a:r>
            <a:r>
              <a:rPr lang="en-US" b="0" dirty="0"/>
              <a:t>).</a:t>
            </a:r>
          </a:p>
          <a:p>
            <a:r>
              <a:rPr lang="en-US" b="1" dirty="0"/>
              <a:t>Key Features and Fields:</a:t>
            </a:r>
          </a:p>
          <a:p>
            <a:pPr>
              <a:buFont typeface="Arial" panose="020B0604020202020204" pitchFamily="34" charset="0"/>
              <a:buChar char="•"/>
            </a:pPr>
            <a:r>
              <a:rPr lang="en-US" b="1" dirty="0" err="1"/>
              <a:t>scin_cases.csv</a:t>
            </a:r>
            <a:r>
              <a:rPr lang="en-US" b="1" dirty="0"/>
              <a:t>:</a:t>
            </a:r>
          </a:p>
          <a:p>
            <a:pPr marL="742950" lvl="1" indent="-285750">
              <a:buFont typeface="Arial" panose="020B0604020202020204" pitchFamily="34" charset="0"/>
              <a:buChar char="•"/>
            </a:pPr>
            <a:r>
              <a:rPr lang="en-US" b="0" dirty="0" err="1"/>
              <a:t>case_id</a:t>
            </a:r>
            <a:r>
              <a:rPr lang="en-US" b="0" dirty="0"/>
              <a:t>: Unique identifier for each case, ensuring consistency across dataset releases.</a:t>
            </a:r>
          </a:p>
          <a:p>
            <a:pPr marL="742950" lvl="1" indent="-285750">
              <a:buFont typeface="Arial" panose="020B0604020202020204" pitchFamily="34" charset="0"/>
              <a:buChar char="•"/>
            </a:pPr>
            <a:r>
              <a:rPr lang="en-US" b="0" dirty="0" err="1"/>
              <a:t>age_group</a:t>
            </a:r>
            <a:r>
              <a:rPr lang="en-US" b="0" dirty="0"/>
              <a:t>: Categorized age ranges, such as AGE_18_TO_29, AGE_30_TO_39, etc.</a:t>
            </a:r>
          </a:p>
          <a:p>
            <a:pPr marL="742950" lvl="1" indent="-285750">
              <a:buFont typeface="Arial" panose="020B0604020202020204" pitchFamily="34" charset="0"/>
              <a:buChar char="•"/>
            </a:pPr>
            <a:r>
              <a:rPr lang="en-US" b="0" dirty="0" err="1"/>
              <a:t>sex_at_birth</a:t>
            </a:r>
            <a:r>
              <a:rPr lang="en-US" b="0" dirty="0"/>
              <a:t>: </a:t>
            </a:r>
            <a:r>
              <a:rPr lang="en-US" b="0" dirty="0" err="1"/>
              <a:t>Userreported</a:t>
            </a:r>
            <a:r>
              <a:rPr lang="en-US" b="0" dirty="0"/>
              <a:t> sex, including FEMALE, MALE, and OTHER_OR_UNSPECIFIED.</a:t>
            </a:r>
          </a:p>
          <a:p>
            <a:pPr marL="742950" lvl="1" indent="-285750">
              <a:buFont typeface="Arial" panose="020B0604020202020204" pitchFamily="34" charset="0"/>
              <a:buChar char="•"/>
            </a:pPr>
            <a:r>
              <a:rPr lang="en-US" b="0" dirty="0" err="1"/>
              <a:t>fitzpatrick_skin_type</a:t>
            </a:r>
            <a:r>
              <a:rPr lang="en-US" b="0" dirty="0"/>
              <a:t>: </a:t>
            </a:r>
            <a:r>
              <a:rPr lang="en-US" b="0" dirty="0" err="1"/>
              <a:t>Userreported</a:t>
            </a:r>
            <a:r>
              <a:rPr lang="en-US" b="0" dirty="0"/>
              <a:t> skin type based on sun exposure responses, ranging from FST1 (lightest) to FST6 (darkest).</a:t>
            </a:r>
          </a:p>
          <a:p>
            <a:pPr marL="742950" lvl="1" indent="-285750">
              <a:buFont typeface="Arial" panose="020B0604020202020204" pitchFamily="34" charset="0"/>
              <a:buChar char="•"/>
            </a:pPr>
            <a:r>
              <a:rPr lang="en-US" b="0" dirty="0" err="1"/>
              <a:t>body_parts</a:t>
            </a:r>
            <a:r>
              <a:rPr lang="en-US" b="0" dirty="0"/>
              <a:t>_: Boolean fields indicating the body parts affected by the skin condition (e.g., HEAD_OR_NECK, ARM, LEG).</a:t>
            </a:r>
          </a:p>
          <a:p>
            <a:pPr marL="742950" lvl="1" indent="-285750">
              <a:buFont typeface="Arial" panose="020B0604020202020204" pitchFamily="34" charset="0"/>
              <a:buChar char="•"/>
            </a:pPr>
            <a:r>
              <a:rPr lang="en-US" b="0" dirty="0" err="1"/>
              <a:t>condition_duration</a:t>
            </a:r>
            <a:r>
              <a:rPr lang="en-US" b="0" dirty="0"/>
              <a:t>: Reported duration of the skin condition, ranging from ONE_DAY to SINCE_CHILDHOOD.</a:t>
            </a:r>
          </a:p>
          <a:p>
            <a:pPr>
              <a:buFont typeface="Arial" panose="020B0604020202020204" pitchFamily="34" charset="0"/>
              <a:buChar char="•"/>
            </a:pPr>
            <a:r>
              <a:rPr lang="en-US" b="1" dirty="0" err="1"/>
              <a:t>scin_labels.csv</a:t>
            </a:r>
            <a:r>
              <a:rPr lang="en-US" b="1" dirty="0"/>
              <a:t>:</a:t>
            </a:r>
          </a:p>
          <a:p>
            <a:pPr marL="742950" lvl="1" indent="-285750">
              <a:buFont typeface="Arial" panose="020B0604020202020204" pitchFamily="34" charset="0"/>
              <a:buChar char="•"/>
            </a:pPr>
            <a:r>
              <a:rPr lang="en-US" b="0" dirty="0" err="1"/>
              <a:t>dermatologist_skin_condition_label_name</a:t>
            </a:r>
            <a:r>
              <a:rPr lang="en-US" b="0" dirty="0"/>
              <a:t>: List of skin conditions diagnosed by dermatologists, with confidence scores.</a:t>
            </a:r>
          </a:p>
          <a:p>
            <a:pPr marL="742950" lvl="1" indent="-285750">
              <a:buFont typeface="Arial" panose="020B0604020202020204" pitchFamily="34" charset="0"/>
              <a:buChar char="•"/>
            </a:pPr>
            <a:r>
              <a:rPr lang="en-US" b="0" dirty="0" err="1"/>
              <a:t>weighted_skin_condition_label</a:t>
            </a:r>
            <a:r>
              <a:rPr lang="en-US" b="0" dirty="0"/>
              <a:t>: A normalized score representing the most likely skin condition based on dermatologist input.</a:t>
            </a:r>
          </a:p>
          <a:p>
            <a:pPr marL="742950" lvl="1" indent="-285750">
              <a:buFont typeface="Arial" panose="020B0604020202020204" pitchFamily="34" charset="0"/>
              <a:buChar char="•"/>
            </a:pPr>
            <a:r>
              <a:rPr lang="en-US" b="0" dirty="0" err="1"/>
              <a:t>monk_skin_tone_label_us</a:t>
            </a:r>
            <a:r>
              <a:rPr lang="en-US" b="0" dirty="0"/>
              <a:t>/</a:t>
            </a:r>
            <a:r>
              <a:rPr lang="en-US" b="0" dirty="0" err="1"/>
              <a:t>india</a:t>
            </a:r>
            <a:r>
              <a:rPr lang="en-US" b="0" dirty="0"/>
              <a:t>: Skin tone classification based on the Monk Skin Tone Scale, labeled by trained laypersons in the US and India.</a:t>
            </a:r>
          </a:p>
        </p:txBody>
      </p:sp>
    </p:spTree>
    <p:extLst>
      <p:ext uri="{BB962C8B-B14F-4D97-AF65-F5344CB8AC3E}">
        <p14:creationId xmlns:p14="http://schemas.microsoft.com/office/powerpoint/2010/main" val="277690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A1BA-E223-54D1-F844-17CB20DD60B8}"/>
              </a:ext>
            </a:extLst>
          </p:cNvPr>
          <p:cNvSpPr>
            <a:spLocks noGrp="1"/>
          </p:cNvSpPr>
          <p:nvPr>
            <p:ph type="title"/>
          </p:nvPr>
        </p:nvSpPr>
        <p:spPr>
          <a:xfrm>
            <a:off x="1077362" y="266004"/>
            <a:ext cx="9950103" cy="651166"/>
          </a:xfrm>
        </p:spPr>
        <p:txBody>
          <a:bodyPr/>
          <a:lstStyle/>
          <a:p>
            <a:r>
              <a:rPr lang="en-US"/>
              <a:t>Data Preparation</a:t>
            </a:r>
            <a:endParaRPr lang="en-US" dirty="0"/>
          </a:p>
        </p:txBody>
      </p:sp>
      <p:sp>
        <p:nvSpPr>
          <p:cNvPr id="3" name="Content Placeholder 2">
            <a:extLst>
              <a:ext uri="{FF2B5EF4-FFF2-40B4-BE49-F238E27FC236}">
                <a16:creationId xmlns:a16="http://schemas.microsoft.com/office/drawing/2014/main" id="{CFB00201-9082-63BA-8005-3D60F5792FD2}"/>
              </a:ext>
            </a:extLst>
          </p:cNvPr>
          <p:cNvSpPr>
            <a:spLocks noGrp="1"/>
          </p:cNvSpPr>
          <p:nvPr>
            <p:ph idx="1"/>
          </p:nvPr>
        </p:nvSpPr>
        <p:spPr>
          <a:xfrm>
            <a:off x="1077362" y="987552"/>
            <a:ext cx="9950103" cy="4992624"/>
          </a:xfrm>
        </p:spPr>
        <p:txBody>
          <a:bodyPr>
            <a:normAutofit fontScale="85000" lnSpcReduction="20000"/>
          </a:bodyPr>
          <a:lstStyle/>
          <a:p>
            <a:r>
              <a:rPr lang="en-US" b="1" dirty="0"/>
              <a:t>Data Processing: </a:t>
            </a:r>
            <a:r>
              <a:rPr lang="en-US" sz="1600" dirty="0"/>
              <a:t>To create a structured dataset that includes all necessary information for tagging and generating descriptive text.</a:t>
            </a:r>
          </a:p>
          <a:p>
            <a:pPr marL="560070" lvl="1" indent="-285750">
              <a:buFont typeface="Arial" panose="020B0604020202020204" pitchFamily="34" charset="0"/>
              <a:buChar char="•"/>
            </a:pPr>
            <a:r>
              <a:rPr lang="en-US" b="0" dirty="0"/>
              <a:t>The data processing starts by merging the </a:t>
            </a:r>
            <a:r>
              <a:rPr lang="en-US" b="0" dirty="0" err="1"/>
              <a:t>cases.csv</a:t>
            </a:r>
            <a:r>
              <a:rPr lang="en-US" b="0" dirty="0"/>
              <a:t> and </a:t>
            </a:r>
            <a:r>
              <a:rPr lang="en-US" b="0" dirty="0" err="1"/>
              <a:t>labels.csv</a:t>
            </a:r>
            <a:r>
              <a:rPr lang="en-US" b="0" dirty="0"/>
              <a:t> files using the </a:t>
            </a:r>
            <a:r>
              <a:rPr lang="en-US" b="0" dirty="0" err="1"/>
              <a:t>case_id</a:t>
            </a:r>
            <a:r>
              <a:rPr lang="en-US" b="0" dirty="0"/>
              <a:t> field. This creates a unified dataset that combines user reported information and dermatologist provided labels.</a:t>
            </a:r>
          </a:p>
          <a:p>
            <a:pPr marL="560070" lvl="1" indent="-285750">
              <a:buFont typeface="Arial" panose="020B0604020202020204" pitchFamily="34" charset="0"/>
              <a:buChar char="•"/>
            </a:pPr>
            <a:r>
              <a:rPr lang="en-US" b="0" dirty="0"/>
              <a:t>Key Fields Extracted: Condition, Body Part, </a:t>
            </a:r>
            <a:r>
              <a:rPr lang="en-US" b="0" dirty="0" err="1"/>
              <a:t>image_shot_type</a:t>
            </a:r>
            <a:r>
              <a:rPr lang="en-US" b="0" dirty="0"/>
              <a:t>, </a:t>
            </a:r>
            <a:r>
              <a:rPr lang="en-US" b="0" dirty="0" err="1"/>
              <a:t>combined_race</a:t>
            </a:r>
            <a:r>
              <a:rPr lang="en-US" b="0" dirty="0"/>
              <a:t>, </a:t>
            </a:r>
            <a:r>
              <a:rPr lang="en-US" b="0" dirty="0" err="1"/>
              <a:t>skin_type_category</a:t>
            </a:r>
            <a:r>
              <a:rPr lang="en-US" b="0" dirty="0"/>
              <a:t>, Image Path.</a:t>
            </a:r>
          </a:p>
          <a:p>
            <a:r>
              <a:rPr lang="en-US" b="1" dirty="0"/>
              <a:t>Tagging Images with Metadata: </a:t>
            </a:r>
            <a:r>
              <a:rPr lang="en-US" sz="1600" dirty="0"/>
              <a:t>A custom script is employed to manually tag each image with relevant metadata, including the affected body part and condition.</a:t>
            </a:r>
          </a:p>
          <a:p>
            <a:pPr lvl="1">
              <a:buFont typeface="Arial" panose="020B0604020202020204" pitchFamily="34" charset="0"/>
              <a:buChar char="•"/>
            </a:pPr>
            <a:r>
              <a:rPr lang="en-US" b="1" dirty="0"/>
              <a:t> Process:</a:t>
            </a:r>
          </a:p>
          <a:p>
            <a:pPr lvl="2"/>
            <a:r>
              <a:rPr lang="en-US" b="1" dirty="0"/>
              <a:t>Conditions:</a:t>
            </a:r>
            <a:r>
              <a:rPr lang="en-US" dirty="0"/>
              <a:t> Automatically identified based on directory structure.</a:t>
            </a:r>
          </a:p>
          <a:p>
            <a:pPr lvl="2"/>
            <a:r>
              <a:rPr lang="en-US" b="1" dirty="0"/>
              <a:t>User Interaction:</a:t>
            </a:r>
            <a:r>
              <a:rPr lang="en-US" dirty="0"/>
              <a:t> The user selects the appropriate body part from predefined options for each image.</a:t>
            </a:r>
          </a:p>
          <a:p>
            <a:r>
              <a:rPr lang="en-US" b="1" dirty="0"/>
              <a:t>Generating Descriptive Text for Each Image: </a:t>
            </a:r>
            <a:r>
              <a:rPr lang="en-US" sz="1600" dirty="0"/>
              <a:t>A custom function generates descriptive text for each image, incorporating the metadata fields such as Condition, Body Part, </a:t>
            </a:r>
            <a:r>
              <a:rPr lang="en-US" sz="1600" dirty="0" err="1"/>
              <a:t>image_shot_type</a:t>
            </a:r>
            <a:r>
              <a:rPr lang="en-US" sz="1600" dirty="0"/>
              <a:t>, and </a:t>
            </a:r>
            <a:r>
              <a:rPr lang="en-US" sz="1600" dirty="0" err="1"/>
              <a:t>skin_type_category</a:t>
            </a:r>
            <a:r>
              <a:rPr lang="en-US" sz="1600" dirty="0"/>
              <a:t>.</a:t>
            </a:r>
          </a:p>
          <a:p>
            <a:pPr lvl="1">
              <a:buFont typeface="Arial" panose="020B0604020202020204" pitchFamily="34" charset="0"/>
              <a:buChar char="•"/>
            </a:pPr>
            <a:r>
              <a:rPr lang="en-US" b="1" dirty="0"/>
              <a:t> Final Metadata CSV: </a:t>
            </a:r>
            <a:r>
              <a:rPr lang="en-US" b="0" dirty="0"/>
              <a:t>The generated text descriptions and processed image paths are saved in </a:t>
            </a:r>
            <a:r>
              <a:rPr lang="en-US" b="0" dirty="0" err="1"/>
              <a:t>metadata.csv</a:t>
            </a:r>
            <a:r>
              <a:rPr lang="en-US" b="0" dirty="0"/>
              <a:t>. The final dataset included 427 images with a balanced images for 9 conditions - Acne, Allergic Contact Dermatitis, Eczema, Folliculitis, Herpes Simplex, Herpes Zoster, Psoriasis, Tinea, Urticaria)</a:t>
            </a:r>
          </a:p>
          <a:p>
            <a:pPr lvl="1">
              <a:buFont typeface="Arial" panose="020B0604020202020204" pitchFamily="34" charset="0"/>
              <a:buChar char="•"/>
            </a:pPr>
            <a:r>
              <a:rPr lang="en-US" b="1" dirty="0"/>
              <a:t> Example Output:</a:t>
            </a:r>
            <a:endParaRPr lang="en-US" dirty="0"/>
          </a:p>
          <a:p>
            <a:pPr marL="742950" lvl="1" indent="-285750">
              <a:buFont typeface="Arial" panose="020B0604020202020204" pitchFamily="34" charset="0"/>
              <a:buChar char="•"/>
            </a:pPr>
            <a:r>
              <a:rPr lang="en-US" b="0" dirty="0" err="1"/>
              <a:t>training_imgs</a:t>
            </a:r>
            <a:r>
              <a:rPr lang="en-US" b="0" dirty="0"/>
              <a:t>/4548551644236086193.png, a close up photo of herpes simplex skin condition on arms on white skin"</a:t>
            </a:r>
          </a:p>
          <a:p>
            <a:endParaRPr lang="en-US" sz="1600" dirty="0"/>
          </a:p>
        </p:txBody>
      </p:sp>
    </p:spTree>
    <p:extLst>
      <p:ext uri="{BB962C8B-B14F-4D97-AF65-F5344CB8AC3E}">
        <p14:creationId xmlns:p14="http://schemas.microsoft.com/office/powerpoint/2010/main" val="328075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C39C-1F5F-7AB1-4DB8-FD07B0DA4541}"/>
              </a:ext>
            </a:extLst>
          </p:cNvPr>
          <p:cNvSpPr>
            <a:spLocks noGrp="1"/>
          </p:cNvSpPr>
          <p:nvPr>
            <p:ph type="title"/>
          </p:nvPr>
        </p:nvSpPr>
        <p:spPr>
          <a:xfrm>
            <a:off x="557784" y="394020"/>
            <a:ext cx="10469681" cy="523150"/>
          </a:xfrm>
        </p:spPr>
        <p:txBody>
          <a:bodyPr>
            <a:normAutofit fontScale="90000"/>
          </a:bodyPr>
          <a:lstStyle/>
          <a:p>
            <a:r>
              <a:rPr lang="en-US" dirty="0"/>
              <a:t>Model Finetuning – Initial Approach</a:t>
            </a:r>
          </a:p>
        </p:txBody>
      </p:sp>
      <p:sp>
        <p:nvSpPr>
          <p:cNvPr id="3" name="Content Placeholder 2">
            <a:extLst>
              <a:ext uri="{FF2B5EF4-FFF2-40B4-BE49-F238E27FC236}">
                <a16:creationId xmlns:a16="http://schemas.microsoft.com/office/drawing/2014/main" id="{FCCFF032-8461-6730-6CBA-F88D598188E2}"/>
              </a:ext>
            </a:extLst>
          </p:cNvPr>
          <p:cNvSpPr>
            <a:spLocks noGrp="1"/>
          </p:cNvSpPr>
          <p:nvPr>
            <p:ph idx="1"/>
          </p:nvPr>
        </p:nvSpPr>
        <p:spPr>
          <a:xfrm>
            <a:off x="557784" y="917170"/>
            <a:ext cx="10469681" cy="5346470"/>
          </a:xfrm>
        </p:spPr>
        <p:txBody>
          <a:bodyPr>
            <a:normAutofit fontScale="77500" lnSpcReduction="20000"/>
          </a:bodyPr>
          <a:lstStyle/>
          <a:p>
            <a:r>
              <a:rPr lang="en-US" b="1" dirty="0"/>
              <a:t>Initial Approach: </a:t>
            </a:r>
            <a:r>
              <a:rPr lang="en-US" dirty="0"/>
              <a:t>The goal was to finetune the CLIP model using the custom dataset of skin condition images paired with descriptive text. This finetuned model would then be integrated with a Stable Diffusion pipeline to generate images based on textual prompts.</a:t>
            </a:r>
          </a:p>
          <a:p>
            <a:r>
              <a:rPr lang="en-US" b="1" dirty="0"/>
              <a:t>Training Setup: </a:t>
            </a:r>
          </a:p>
          <a:p>
            <a:pPr marL="560070" lvl="1" indent="-285750">
              <a:buFont typeface="Arial" panose="020B0604020202020204" pitchFamily="34" charset="0"/>
              <a:buChar char="•"/>
            </a:pPr>
            <a:r>
              <a:rPr lang="en-US" dirty="0"/>
              <a:t>Model</a:t>
            </a:r>
            <a:r>
              <a:rPr lang="en-US" b="0" dirty="0"/>
              <a:t>: </a:t>
            </a:r>
            <a:r>
              <a:rPr lang="en-US" b="0" dirty="0" err="1"/>
              <a:t>openai</a:t>
            </a:r>
            <a:r>
              <a:rPr lang="en-US" b="0" dirty="0"/>
              <a:t>/clipvitbasepatch32</a:t>
            </a:r>
          </a:p>
          <a:p>
            <a:pPr marL="560070" lvl="1" indent="-285750">
              <a:buFont typeface="Arial" panose="020B0604020202020204" pitchFamily="34" charset="0"/>
              <a:buChar char="•"/>
            </a:pPr>
            <a:r>
              <a:rPr lang="en-US" dirty="0"/>
              <a:t>Optimizer</a:t>
            </a:r>
            <a:r>
              <a:rPr lang="en-US" b="0" dirty="0"/>
              <a:t>: </a:t>
            </a:r>
            <a:r>
              <a:rPr lang="en-US" b="0" dirty="0" err="1"/>
              <a:t>AdamW</a:t>
            </a:r>
            <a:endParaRPr lang="en-US" dirty="0"/>
          </a:p>
          <a:p>
            <a:pPr marL="560070" lvl="1" indent="-285750">
              <a:buFont typeface="Arial" panose="020B0604020202020204" pitchFamily="34" charset="0"/>
              <a:buChar char="•"/>
            </a:pPr>
            <a:r>
              <a:rPr lang="en-US" dirty="0"/>
              <a:t>Learning</a:t>
            </a:r>
            <a:r>
              <a:rPr lang="en-US" b="0" dirty="0"/>
              <a:t> </a:t>
            </a:r>
            <a:r>
              <a:rPr lang="en-US" dirty="0"/>
              <a:t>rate</a:t>
            </a:r>
            <a:r>
              <a:rPr lang="en-US" b="0" dirty="0"/>
              <a:t>: 5e5</a:t>
            </a:r>
          </a:p>
          <a:p>
            <a:pPr marL="560070" lvl="1" indent="-285750">
              <a:buFont typeface="Arial" panose="020B0604020202020204" pitchFamily="34" charset="0"/>
              <a:buChar char="•"/>
            </a:pPr>
            <a:r>
              <a:rPr lang="en-US" dirty="0"/>
              <a:t>Loss function</a:t>
            </a:r>
            <a:r>
              <a:rPr lang="en-US" b="0" dirty="0"/>
              <a:t>: Contrastive loss function</a:t>
            </a:r>
          </a:p>
          <a:p>
            <a:pPr marL="560070" lvl="1" indent="-285750">
              <a:buFont typeface="Arial" panose="020B0604020202020204" pitchFamily="34" charset="0"/>
              <a:buChar char="•"/>
            </a:pPr>
            <a:r>
              <a:rPr lang="en-US" dirty="0"/>
              <a:t>Batch Size</a:t>
            </a:r>
            <a:r>
              <a:rPr lang="en-US" b="0" dirty="0"/>
              <a:t>: 32</a:t>
            </a:r>
          </a:p>
          <a:p>
            <a:pPr marL="560070" lvl="1" indent="-285750">
              <a:buFont typeface="Arial" panose="020B0604020202020204" pitchFamily="34" charset="0"/>
              <a:buChar char="•"/>
            </a:pPr>
            <a:r>
              <a:rPr lang="en-US" dirty="0"/>
              <a:t>Training Duration</a:t>
            </a:r>
            <a:r>
              <a:rPr lang="en-US" b="0" dirty="0"/>
              <a:t>: 3 epochs</a:t>
            </a:r>
          </a:p>
          <a:p>
            <a:r>
              <a:rPr lang="en-US" b="1" dirty="0"/>
              <a:t>Issue Encountered: </a:t>
            </a:r>
          </a:p>
          <a:p>
            <a:pPr marL="560070" lvl="1" indent="-285750">
              <a:buFont typeface="Arial" panose="020B0604020202020204" pitchFamily="34" charset="0"/>
              <a:buChar char="•"/>
            </a:pPr>
            <a:r>
              <a:rPr lang="en-US" b="0" dirty="0"/>
              <a:t>After successfully finetuning the CLIP model, I attempted to integrate it with the Stable Diffusion pipeline. However, an issue arose due to a mismatch between the hidden state dimensions of the finetuned CLIP model and the </a:t>
            </a:r>
            <a:r>
              <a:rPr lang="en-US" b="0" dirty="0" err="1"/>
              <a:t>UNet</a:t>
            </a:r>
            <a:r>
              <a:rPr lang="en-US" b="0" dirty="0"/>
              <a:t> component of the Stable Diffusion model. The </a:t>
            </a:r>
            <a:r>
              <a:rPr lang="en-US" b="0" dirty="0" err="1"/>
              <a:t>UNet</a:t>
            </a:r>
            <a:r>
              <a:rPr lang="en-US" b="0" dirty="0"/>
              <a:t> was configured to expect embeddings of a specific size, which did not align with the output size of the finetuned CLIP model.</a:t>
            </a:r>
          </a:p>
          <a:p>
            <a:r>
              <a:rPr lang="en-US" b="1" dirty="0"/>
              <a:t>Resolution Attempt:</a:t>
            </a:r>
          </a:p>
          <a:p>
            <a:pPr marL="560070" lvl="1" indent="-285750">
              <a:buFont typeface="Arial" panose="020B0604020202020204" pitchFamily="34" charset="0"/>
              <a:buChar char="•"/>
            </a:pPr>
            <a:r>
              <a:rPr lang="en-US" b="0" dirty="0"/>
              <a:t>Adjusted the </a:t>
            </a:r>
            <a:r>
              <a:rPr lang="en-US" b="0" dirty="0" err="1"/>
              <a:t>cross_attention_dim</a:t>
            </a:r>
            <a:r>
              <a:rPr lang="en-US" b="0" dirty="0"/>
              <a:t> of the </a:t>
            </a:r>
            <a:r>
              <a:rPr lang="en-US" b="0" dirty="0" err="1"/>
              <a:t>UNet</a:t>
            </a:r>
            <a:r>
              <a:rPr lang="en-US" b="0" dirty="0"/>
              <a:t> to match the hidden size of the text encoder.</a:t>
            </a:r>
          </a:p>
          <a:p>
            <a:pPr marL="560070" lvl="1" indent="-285750">
              <a:buFont typeface="Arial" panose="020B0604020202020204" pitchFamily="34" charset="0"/>
              <a:buChar char="•"/>
            </a:pPr>
            <a:r>
              <a:rPr lang="en-US" b="0" dirty="0"/>
              <a:t>Iterated over the attention blocks of the </a:t>
            </a:r>
            <a:r>
              <a:rPr lang="en-US" b="0" dirty="0" err="1"/>
              <a:t>UNet</a:t>
            </a:r>
            <a:r>
              <a:rPr lang="en-US" b="0" dirty="0"/>
              <a:t> to adjust the linear layer dimensions accordingly.</a:t>
            </a:r>
          </a:p>
          <a:p>
            <a:r>
              <a:rPr lang="en-US" b="1" dirty="0"/>
              <a:t>Outcome:</a:t>
            </a:r>
          </a:p>
          <a:p>
            <a:pPr marL="560070" lvl="1" indent="-285750">
              <a:buFont typeface="Arial" panose="020B0604020202020204" pitchFamily="34" charset="0"/>
              <a:buChar char="•"/>
            </a:pPr>
            <a:r>
              <a:rPr lang="en-US" b="0" dirty="0"/>
              <a:t>Despite these adjustments, the integration faced challenges, indicating the need for an alternative approach to ensure compatibility between the finetuned CLIP model and the Stable Diffusion pipeline.</a:t>
            </a:r>
          </a:p>
          <a:p>
            <a:pPr lvl="1"/>
            <a:endParaRPr lang="en-US" b="0" dirty="0"/>
          </a:p>
          <a:p>
            <a:pPr lvl="1"/>
            <a:endParaRPr lang="en-US" b="0" dirty="0"/>
          </a:p>
          <a:p>
            <a:pPr marL="560070" lvl="1" indent="-285750">
              <a:buFont typeface="Arial" panose="020B0604020202020204" pitchFamily="34" charset="0"/>
              <a:buChar char="•"/>
            </a:pPr>
            <a:endParaRPr lang="en-US" b="0" dirty="0"/>
          </a:p>
          <a:p>
            <a:pPr marL="560070" lvl="1" indent="-285750">
              <a:buFont typeface="Arial" panose="020B0604020202020204" pitchFamily="34" charset="0"/>
              <a:buChar char="•"/>
            </a:pPr>
            <a:endParaRPr lang="en-US" b="0" dirty="0"/>
          </a:p>
        </p:txBody>
      </p:sp>
    </p:spTree>
    <p:extLst>
      <p:ext uri="{BB962C8B-B14F-4D97-AF65-F5344CB8AC3E}">
        <p14:creationId xmlns:p14="http://schemas.microsoft.com/office/powerpoint/2010/main" val="414696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44BC-AC1C-7FD0-8ABF-BF13B3C0521C}"/>
              </a:ext>
            </a:extLst>
          </p:cNvPr>
          <p:cNvSpPr>
            <a:spLocks noGrp="1"/>
          </p:cNvSpPr>
          <p:nvPr>
            <p:ph type="title"/>
          </p:nvPr>
        </p:nvSpPr>
        <p:spPr/>
        <p:txBody>
          <a:bodyPr/>
          <a:lstStyle/>
          <a:p>
            <a:r>
              <a:rPr lang="en-US" dirty="0"/>
              <a:t>Example output</a:t>
            </a:r>
          </a:p>
        </p:txBody>
      </p:sp>
      <p:sp>
        <p:nvSpPr>
          <p:cNvPr id="4" name="TextBox 3">
            <a:extLst>
              <a:ext uri="{FF2B5EF4-FFF2-40B4-BE49-F238E27FC236}">
                <a16:creationId xmlns:a16="http://schemas.microsoft.com/office/drawing/2014/main" id="{3ACE955E-58E5-DB1C-B153-14A146CDDD91}"/>
              </a:ext>
            </a:extLst>
          </p:cNvPr>
          <p:cNvSpPr txBox="1"/>
          <p:nvPr/>
        </p:nvSpPr>
        <p:spPr>
          <a:xfrm>
            <a:off x="6272784" y="2487168"/>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F4F079EE-E75A-0B3A-6BF5-21606D57F834}"/>
              </a:ext>
            </a:extLst>
          </p:cNvPr>
          <p:cNvSpPr txBox="1"/>
          <p:nvPr/>
        </p:nvSpPr>
        <p:spPr>
          <a:xfrm>
            <a:off x="6365149" y="2487168"/>
            <a:ext cx="4028536" cy="3970318"/>
          </a:xfrm>
          <a:prstGeom prst="rect">
            <a:avLst/>
          </a:prstGeom>
          <a:noFill/>
        </p:spPr>
        <p:txBody>
          <a:bodyPr wrap="square" rtlCol="0">
            <a:spAutoFit/>
          </a:bodyPr>
          <a:lstStyle/>
          <a:p>
            <a:r>
              <a:rPr lang="en-US" dirty="0"/>
              <a:t>Output:</a:t>
            </a:r>
            <a:br>
              <a:rPr lang="en-US" dirty="0"/>
            </a:br>
            <a:r>
              <a:rPr lang="en-US" dirty="0"/>
              <a:t>Image: /content/drive/</a:t>
            </a:r>
            <a:r>
              <a:rPr lang="en-US" dirty="0" err="1"/>
              <a:t>MyDrive</a:t>
            </a:r>
            <a:r>
              <a:rPr lang="en-US" dirty="0"/>
              <a:t>/</a:t>
            </a:r>
            <a:r>
              <a:rPr lang="en-US" dirty="0" err="1"/>
              <a:t>CLIP_training_data</a:t>
            </a:r>
            <a:r>
              <a:rPr lang="en-US" dirty="0"/>
              <a:t>/</a:t>
            </a:r>
            <a:r>
              <a:rPr lang="en-US" dirty="0" err="1"/>
              <a:t>training_imgs</a:t>
            </a:r>
            <a:r>
              <a:rPr lang="en-US" dirty="0"/>
              <a:t>/-9170015725324326381.png </a:t>
            </a:r>
          </a:p>
          <a:p>
            <a:r>
              <a:rPr lang="en-US" dirty="0"/>
              <a:t>Actual Prompt: a at an angle photo of eczema skin condition on arms on white skin </a:t>
            </a:r>
          </a:p>
          <a:p>
            <a:r>
              <a:rPr lang="en-US" dirty="0"/>
              <a:t>Predicted Label: a at an angle photo of eczema skin condition on arms on white skin </a:t>
            </a:r>
          </a:p>
          <a:p>
            <a:r>
              <a:rPr lang="en-US" dirty="0"/>
              <a:t>Prediction Confidence: 35.33% </a:t>
            </a:r>
          </a:p>
          <a:p>
            <a:r>
              <a:rPr lang="en-US" dirty="0"/>
              <a:t>True Label Confidence: 35.33%</a:t>
            </a:r>
            <a:br>
              <a:rPr lang="en-US" dirty="0"/>
            </a:br>
            <a:endParaRPr lang="en-US" dirty="0"/>
          </a:p>
        </p:txBody>
      </p:sp>
      <p:pic>
        <p:nvPicPr>
          <p:cNvPr id="2052" name="Picture 4">
            <a:extLst>
              <a:ext uri="{FF2B5EF4-FFF2-40B4-BE49-F238E27FC236}">
                <a16:creationId xmlns:a16="http://schemas.microsoft.com/office/drawing/2014/main" id="{02287BBC-3E68-107C-526D-BC54BC3EC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535" y="2542725"/>
            <a:ext cx="3489384" cy="3282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2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F9F8-FF62-4B14-A66B-D40BFDDF3532}"/>
              </a:ext>
            </a:extLst>
          </p:cNvPr>
          <p:cNvSpPr>
            <a:spLocks noGrp="1"/>
          </p:cNvSpPr>
          <p:nvPr>
            <p:ph type="title"/>
          </p:nvPr>
        </p:nvSpPr>
        <p:spPr>
          <a:xfrm>
            <a:off x="530352" y="302580"/>
            <a:ext cx="10497113" cy="614590"/>
          </a:xfrm>
        </p:spPr>
        <p:txBody>
          <a:bodyPr/>
          <a:lstStyle/>
          <a:p>
            <a:r>
              <a:rPr lang="en-US" dirty="0"/>
              <a:t>Model Finetuning – Next Approach</a:t>
            </a:r>
          </a:p>
        </p:txBody>
      </p:sp>
      <p:sp>
        <p:nvSpPr>
          <p:cNvPr id="3" name="Content Placeholder 2">
            <a:extLst>
              <a:ext uri="{FF2B5EF4-FFF2-40B4-BE49-F238E27FC236}">
                <a16:creationId xmlns:a16="http://schemas.microsoft.com/office/drawing/2014/main" id="{AD696CDA-BD1A-1E9F-140D-CE3EABCF4FC2}"/>
              </a:ext>
            </a:extLst>
          </p:cNvPr>
          <p:cNvSpPr>
            <a:spLocks noGrp="1"/>
          </p:cNvSpPr>
          <p:nvPr>
            <p:ph idx="1"/>
          </p:nvPr>
        </p:nvSpPr>
        <p:spPr>
          <a:xfrm>
            <a:off x="530352" y="1005840"/>
            <a:ext cx="10497113" cy="4934990"/>
          </a:xfrm>
        </p:spPr>
        <p:txBody>
          <a:bodyPr>
            <a:normAutofit/>
          </a:bodyPr>
          <a:lstStyle/>
          <a:p>
            <a:r>
              <a:rPr lang="en-US" b="1" dirty="0"/>
              <a:t>Next Approach: </a:t>
            </a:r>
            <a:r>
              <a:rPr lang="en-US" dirty="0"/>
              <a:t>The focus shifted from finetuning the entire CLIP model to specifically finetuning the text encoder component of the Stable Diffusion pipeline.</a:t>
            </a:r>
          </a:p>
          <a:p>
            <a:r>
              <a:rPr lang="en-US" b="1" dirty="0"/>
              <a:t>Training Setup:</a:t>
            </a:r>
            <a:endParaRPr lang="en-US" dirty="0"/>
          </a:p>
          <a:p>
            <a:pPr lvl="1">
              <a:buFont typeface="Arial" panose="020B0604020202020204" pitchFamily="34" charset="0"/>
              <a:buChar char="•"/>
            </a:pPr>
            <a:r>
              <a:rPr lang="en-US" b="1" dirty="0"/>
              <a:t>Model:</a:t>
            </a:r>
            <a:r>
              <a:rPr lang="en-US" dirty="0"/>
              <a:t> </a:t>
            </a:r>
            <a:r>
              <a:rPr lang="en-US" b="0" dirty="0" err="1"/>
              <a:t>CompVis</a:t>
            </a:r>
            <a:r>
              <a:rPr lang="en-US" b="0" dirty="0"/>
              <a:t>/stablediffusionv14 (text encoder component)</a:t>
            </a:r>
          </a:p>
          <a:p>
            <a:pPr lvl="1">
              <a:buFont typeface="Arial" panose="020B0604020202020204" pitchFamily="34" charset="0"/>
              <a:buChar char="•"/>
            </a:pPr>
            <a:r>
              <a:rPr lang="en-US" b="1" dirty="0"/>
              <a:t>Tokenizer:</a:t>
            </a:r>
            <a:r>
              <a:rPr lang="en-US" dirty="0"/>
              <a:t> </a:t>
            </a:r>
            <a:r>
              <a:rPr lang="en-US" b="0" dirty="0" err="1"/>
              <a:t>CLIPTokenizer</a:t>
            </a:r>
            <a:endParaRPr lang="en-US" b="0" dirty="0"/>
          </a:p>
          <a:p>
            <a:pPr lvl="1">
              <a:buFont typeface="Arial" panose="020B0604020202020204" pitchFamily="34" charset="0"/>
              <a:buChar char="•"/>
            </a:pPr>
            <a:r>
              <a:rPr lang="en-US" b="1" dirty="0"/>
              <a:t>Optimizer:</a:t>
            </a:r>
            <a:r>
              <a:rPr lang="en-US" dirty="0"/>
              <a:t> </a:t>
            </a:r>
            <a:r>
              <a:rPr lang="en-US" b="0" dirty="0" err="1"/>
              <a:t>AdamW</a:t>
            </a:r>
            <a:endParaRPr lang="en-US" b="0" dirty="0"/>
          </a:p>
          <a:p>
            <a:pPr lvl="1">
              <a:buFont typeface="Arial" panose="020B0604020202020204" pitchFamily="34" charset="0"/>
              <a:buChar char="•"/>
            </a:pPr>
            <a:r>
              <a:rPr lang="en-US" b="1" dirty="0"/>
              <a:t>Learning rate:</a:t>
            </a:r>
            <a:r>
              <a:rPr lang="en-US" dirty="0"/>
              <a:t> </a:t>
            </a:r>
            <a:r>
              <a:rPr lang="en-US" b="0" dirty="0"/>
              <a:t>1e5</a:t>
            </a:r>
          </a:p>
          <a:p>
            <a:pPr lvl="1">
              <a:buFont typeface="Arial" panose="020B0604020202020204" pitchFamily="34" charset="0"/>
              <a:buChar char="•"/>
            </a:pPr>
            <a:r>
              <a:rPr lang="en-US" b="1" dirty="0"/>
              <a:t>Loss function:</a:t>
            </a:r>
            <a:r>
              <a:rPr lang="en-US" dirty="0"/>
              <a:t> </a:t>
            </a:r>
            <a:r>
              <a:rPr lang="en-US" b="0" dirty="0"/>
              <a:t>Mean pooling of </a:t>
            </a:r>
            <a:r>
              <a:rPr lang="en-US" b="0" dirty="0" err="1"/>
              <a:t>pooler_output</a:t>
            </a:r>
            <a:endParaRPr lang="en-US" b="0" dirty="0"/>
          </a:p>
          <a:p>
            <a:pPr lvl="1">
              <a:buFont typeface="Arial" panose="020B0604020202020204" pitchFamily="34" charset="0"/>
              <a:buChar char="•"/>
            </a:pPr>
            <a:r>
              <a:rPr lang="en-US" b="1" dirty="0"/>
              <a:t>Batch Size:</a:t>
            </a:r>
            <a:r>
              <a:rPr lang="en-US" dirty="0"/>
              <a:t> </a:t>
            </a:r>
            <a:r>
              <a:rPr lang="en-US" b="0" dirty="0"/>
              <a:t>8</a:t>
            </a:r>
          </a:p>
          <a:p>
            <a:pPr lvl="1">
              <a:buFont typeface="Arial" panose="020B0604020202020204" pitchFamily="34" charset="0"/>
              <a:buChar char="•"/>
            </a:pPr>
            <a:r>
              <a:rPr lang="en-US" b="1" dirty="0"/>
              <a:t>Training Duration:</a:t>
            </a:r>
            <a:r>
              <a:rPr lang="en-US" dirty="0"/>
              <a:t> </a:t>
            </a:r>
            <a:r>
              <a:rPr lang="en-US" b="0" dirty="0"/>
              <a:t>10 epochs</a:t>
            </a:r>
          </a:p>
          <a:p>
            <a:pPr lvl="1">
              <a:buFont typeface="Arial" panose="020B0604020202020204" pitchFamily="34" charset="0"/>
              <a:buChar char="•"/>
            </a:pPr>
            <a:r>
              <a:rPr lang="en-US" b="1" dirty="0"/>
              <a:t>Gradient Clipping:</a:t>
            </a:r>
            <a:r>
              <a:rPr lang="en-US" dirty="0"/>
              <a:t> </a:t>
            </a:r>
            <a:r>
              <a:rPr lang="en-US" b="0" dirty="0"/>
              <a:t>Max norm of 1.0</a:t>
            </a:r>
          </a:p>
          <a:p>
            <a:pPr>
              <a:buFont typeface="Arial" panose="020B0604020202020204" pitchFamily="34" charset="0"/>
              <a:buChar char="•"/>
            </a:pPr>
            <a:r>
              <a:rPr lang="en-US" b="1" dirty="0"/>
              <a:t>Validation:</a:t>
            </a:r>
            <a:r>
              <a:rPr lang="en-US" dirty="0"/>
              <a:t> Performed after each epoch, with the best model saved based on validation loss</a:t>
            </a:r>
          </a:p>
        </p:txBody>
      </p:sp>
    </p:spTree>
    <p:extLst>
      <p:ext uri="{BB962C8B-B14F-4D97-AF65-F5344CB8AC3E}">
        <p14:creationId xmlns:p14="http://schemas.microsoft.com/office/powerpoint/2010/main" val="619334739"/>
      </p:ext>
    </p:extLst>
  </p:cSld>
  <p:clrMapOvr>
    <a:masterClrMapping/>
  </p:clrMapOvr>
</p:sld>
</file>

<file path=ppt/theme/theme1.xml><?xml version="1.0" encoding="utf-8"?>
<a:theme xmlns:a="http://schemas.openxmlformats.org/drawingml/2006/main" name="BlocksVTI">
  <a:themeElements>
    <a:clrScheme name="AnalogousFromLightSeedRightStep">
      <a:dk1>
        <a:srgbClr val="000000"/>
      </a:dk1>
      <a:lt1>
        <a:srgbClr val="FFFFFF"/>
      </a:lt1>
      <a:dk2>
        <a:srgbClr val="41243A"/>
      </a:dk2>
      <a:lt2>
        <a:srgbClr val="E2E8E3"/>
      </a:lt2>
      <a:accent1>
        <a:srgbClr val="CA92BD"/>
      </a:accent1>
      <a:accent2>
        <a:srgbClr val="BF7A91"/>
      </a:accent2>
      <a:accent3>
        <a:srgbClr val="CA9692"/>
      </a:accent3>
      <a:accent4>
        <a:srgbClr val="BF9C7A"/>
      </a:accent4>
      <a:accent5>
        <a:srgbClr val="A9A57A"/>
      </a:accent5>
      <a:accent6>
        <a:srgbClr val="97AB6E"/>
      </a:accent6>
      <a:hlink>
        <a:srgbClr val="568E64"/>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273</TotalTime>
  <Words>1929</Words>
  <Application>Microsoft Macintosh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Avenir Next LT Pro Light</vt:lpstr>
      <vt:lpstr>Courier New</vt:lpstr>
      <vt:lpstr>BlocksVTI</vt:lpstr>
      <vt:lpstr>Generating Skin Rash Images Using Textual Commands with a Diffusion Model</vt:lpstr>
      <vt:lpstr>Problem Description</vt:lpstr>
      <vt:lpstr>Technical Approach</vt:lpstr>
      <vt:lpstr>Environment Setup and Libraries</vt:lpstr>
      <vt:lpstr>Data Preparation</vt:lpstr>
      <vt:lpstr>Data Preparation</vt:lpstr>
      <vt:lpstr>Model Finetuning – Initial Approach</vt:lpstr>
      <vt:lpstr>Example output</vt:lpstr>
      <vt:lpstr>Model Finetuning – Next Approach</vt:lpstr>
      <vt:lpstr>Example Output</vt:lpstr>
      <vt:lpstr>Model Finetuning – Final Model</vt:lpstr>
      <vt:lpstr>Model Finetuning – Final Model</vt:lpstr>
      <vt:lpstr>Model Finetuning</vt:lpstr>
      <vt:lpstr>Outputs</vt:lpstr>
      <vt:lpstr>Chat Application</vt:lpstr>
      <vt:lpstr>Future Enhancements</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Skin Rash Images Using Textual Commands with a Latent Diffusion Model</dc:title>
  <dc:creator>Sayeed Ahmed</dc:creator>
  <cp:lastModifiedBy>Sayeed Ahmed</cp:lastModifiedBy>
  <cp:revision>5</cp:revision>
  <dcterms:created xsi:type="dcterms:W3CDTF">2024-08-14T19:23:29Z</dcterms:created>
  <dcterms:modified xsi:type="dcterms:W3CDTF">2024-08-14T23:56:41Z</dcterms:modified>
</cp:coreProperties>
</file>