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3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9"/>
  </p:normalViewPr>
  <p:slideViewPr>
    <p:cSldViewPr snapToGrid="0">
      <p:cViewPr varScale="1">
        <p:scale>
          <a:sx n="161" d="100"/>
          <a:sy n="161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480FA2-48D4-4269-B12E-DE953F87BDE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006790-78DE-4C26-A75A-CFE5B5288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Frontend </a:t>
          </a:r>
          <a:r>
            <a:rPr lang="en-US" dirty="0" err="1"/>
            <a:t>Streamlit</a:t>
          </a:r>
          <a:endParaRPr lang="en-US" dirty="0"/>
        </a:p>
      </dgm:t>
    </dgm:pt>
    <dgm:pt modelId="{493D0BE0-6DBF-4267-8B68-E8FBD80403D7}" type="parTrans" cxnId="{922EEBAB-BB65-459B-B66A-414EB3B98AA1}">
      <dgm:prSet/>
      <dgm:spPr/>
      <dgm:t>
        <a:bodyPr/>
        <a:lstStyle/>
        <a:p>
          <a:endParaRPr lang="en-US"/>
        </a:p>
      </dgm:t>
    </dgm:pt>
    <dgm:pt modelId="{7B9AF2CE-B6DB-46D2-B33C-98290E369368}" type="sibTrans" cxnId="{922EEBAB-BB65-459B-B66A-414EB3B98AA1}">
      <dgm:prSet/>
      <dgm:spPr/>
      <dgm:t>
        <a:bodyPr/>
        <a:lstStyle/>
        <a:p>
          <a:endParaRPr lang="en-US"/>
        </a:p>
      </dgm:t>
    </dgm:pt>
    <dgm:pt modelId="{9D8F2499-E6D0-4558-A2A7-C0AA9916E2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Backend</a:t>
          </a:r>
        </a:p>
        <a:p>
          <a:pPr>
            <a:lnSpc>
              <a:spcPct val="100000"/>
            </a:lnSpc>
            <a:defRPr cap="all"/>
          </a:pPr>
          <a:r>
            <a:rPr lang="en-US"/>
            <a:t>Flask</a:t>
          </a:r>
          <a:endParaRPr lang="en-US" dirty="0"/>
        </a:p>
      </dgm:t>
    </dgm:pt>
    <dgm:pt modelId="{58694C8A-936B-4FFA-B71B-4F53161E47EA}" type="parTrans" cxnId="{BC89BA1D-32AA-4EE2-9492-9EE991B24580}">
      <dgm:prSet/>
      <dgm:spPr/>
      <dgm:t>
        <a:bodyPr/>
        <a:lstStyle/>
        <a:p>
          <a:endParaRPr lang="en-US"/>
        </a:p>
      </dgm:t>
    </dgm:pt>
    <dgm:pt modelId="{F635DF84-EBBE-49AC-B491-327FD7D64E67}" type="sibTrans" cxnId="{BC89BA1D-32AA-4EE2-9492-9EE991B24580}">
      <dgm:prSet/>
      <dgm:spPr/>
      <dgm:t>
        <a:bodyPr/>
        <a:lstStyle/>
        <a:p>
          <a:endParaRPr lang="en-US"/>
        </a:p>
      </dgm:t>
    </dgm:pt>
    <dgm:pt modelId="{42808CF8-D3AA-4199-A258-727D70B125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Database</a:t>
          </a:r>
        </a:p>
        <a:p>
          <a:pPr>
            <a:lnSpc>
              <a:spcPct val="100000"/>
            </a:lnSpc>
            <a:defRPr cap="all"/>
          </a:pPr>
          <a:r>
            <a:rPr lang="en-US"/>
            <a:t>SQLite</a:t>
          </a:r>
          <a:endParaRPr lang="en-US" dirty="0"/>
        </a:p>
      </dgm:t>
    </dgm:pt>
    <dgm:pt modelId="{2F72E831-8DA8-4D2E-9D85-EBE7EADCF0B5}" type="parTrans" cxnId="{20C6A554-21C6-4C5D-B9B8-64D21DE4CE51}">
      <dgm:prSet/>
      <dgm:spPr/>
      <dgm:t>
        <a:bodyPr/>
        <a:lstStyle/>
        <a:p>
          <a:endParaRPr lang="en-US"/>
        </a:p>
      </dgm:t>
    </dgm:pt>
    <dgm:pt modelId="{DBBA13C4-207F-44CE-8C6B-ED65AA502B41}" type="sibTrans" cxnId="{20C6A554-21C6-4C5D-B9B8-64D21DE4CE51}">
      <dgm:prSet/>
      <dgm:spPr/>
      <dgm:t>
        <a:bodyPr/>
        <a:lstStyle/>
        <a:p>
          <a:endParaRPr lang="en-US"/>
        </a:p>
      </dgm:t>
    </dgm:pt>
    <dgm:pt modelId="{490B81FA-4EF3-49B6-8705-F7AA0294FA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Natural Language Processing</a:t>
          </a:r>
        </a:p>
        <a:p>
          <a:pPr>
            <a:lnSpc>
              <a:spcPct val="100000"/>
            </a:lnSpc>
            <a:defRPr cap="all"/>
          </a:pPr>
          <a:r>
            <a:rPr lang="en-US"/>
            <a:t>NLTK</a:t>
          </a:r>
          <a:endParaRPr lang="en-US" dirty="0"/>
        </a:p>
      </dgm:t>
    </dgm:pt>
    <dgm:pt modelId="{1A5938F3-ABCC-4CE8-AF74-B09F15C5A68C}" type="parTrans" cxnId="{EEEBA9AD-1CDD-4FD1-88B6-8E545F687C4B}">
      <dgm:prSet/>
      <dgm:spPr/>
      <dgm:t>
        <a:bodyPr/>
        <a:lstStyle/>
        <a:p>
          <a:endParaRPr lang="en-US"/>
        </a:p>
      </dgm:t>
    </dgm:pt>
    <dgm:pt modelId="{1DDB5BA8-8E0E-4267-AEB5-3384AC8588A7}" type="sibTrans" cxnId="{EEEBA9AD-1CDD-4FD1-88B6-8E545F687C4B}">
      <dgm:prSet/>
      <dgm:spPr/>
      <dgm:t>
        <a:bodyPr/>
        <a:lstStyle/>
        <a:p>
          <a:endParaRPr lang="en-US"/>
        </a:p>
      </dgm:t>
    </dgm:pt>
    <dgm:pt modelId="{9E28ACB6-2642-447F-9407-596A136E7E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Large Language Model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GPT-3.5-turbo</a:t>
          </a:r>
        </a:p>
      </dgm:t>
    </dgm:pt>
    <dgm:pt modelId="{AE3AA2D9-A44A-4B8F-A33C-51BE8D6EDB89}" type="parTrans" cxnId="{805D3F52-C9F0-414C-8667-F36A04A54CE0}">
      <dgm:prSet/>
      <dgm:spPr/>
      <dgm:t>
        <a:bodyPr/>
        <a:lstStyle/>
        <a:p>
          <a:endParaRPr lang="en-US"/>
        </a:p>
      </dgm:t>
    </dgm:pt>
    <dgm:pt modelId="{A334064C-A00C-49E7-9AE5-1B8AA32872EE}" type="sibTrans" cxnId="{805D3F52-C9F0-414C-8667-F36A04A54CE0}">
      <dgm:prSet/>
      <dgm:spPr/>
      <dgm:t>
        <a:bodyPr/>
        <a:lstStyle/>
        <a:p>
          <a:endParaRPr lang="en-US"/>
        </a:p>
      </dgm:t>
    </dgm:pt>
    <dgm:pt modelId="{482199B6-058B-499B-A2E7-BD54DB613F28}" type="pres">
      <dgm:prSet presAssocID="{C3480FA2-48D4-4269-B12E-DE953F87BDE6}" presName="root" presStyleCnt="0">
        <dgm:presLayoutVars>
          <dgm:dir/>
          <dgm:resizeHandles val="exact"/>
        </dgm:presLayoutVars>
      </dgm:prSet>
      <dgm:spPr/>
    </dgm:pt>
    <dgm:pt modelId="{F02B0D5F-ACF0-4686-B22E-D9024EE66A70}" type="pres">
      <dgm:prSet presAssocID="{24006790-78DE-4C26-A75A-CFE5B5288DF1}" presName="compNode" presStyleCnt="0"/>
      <dgm:spPr/>
    </dgm:pt>
    <dgm:pt modelId="{D7AE95F1-34EE-44FC-A3D4-980A371B09B7}" type="pres">
      <dgm:prSet presAssocID="{24006790-78DE-4C26-A75A-CFE5B5288DF1}" presName="iconBgRect" presStyleLbl="bgShp" presStyleIdx="0" presStyleCnt="5"/>
      <dgm:spPr/>
    </dgm:pt>
    <dgm:pt modelId="{C37C8259-7847-495B-B047-47AAC7B50E0A}" type="pres">
      <dgm:prSet presAssocID="{24006790-78DE-4C26-A75A-CFE5B5288D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8BF1884-7D26-4BF0-A75E-1227CF6BC55C}" type="pres">
      <dgm:prSet presAssocID="{24006790-78DE-4C26-A75A-CFE5B5288DF1}" presName="spaceRect" presStyleCnt="0"/>
      <dgm:spPr/>
    </dgm:pt>
    <dgm:pt modelId="{E6912D44-DEA8-45EE-858B-5098A40E2870}" type="pres">
      <dgm:prSet presAssocID="{24006790-78DE-4C26-A75A-CFE5B5288DF1}" presName="textRect" presStyleLbl="revTx" presStyleIdx="0" presStyleCnt="5">
        <dgm:presLayoutVars>
          <dgm:chMax val="1"/>
          <dgm:chPref val="1"/>
        </dgm:presLayoutVars>
      </dgm:prSet>
      <dgm:spPr/>
    </dgm:pt>
    <dgm:pt modelId="{384E1D9B-6F6A-4F78-92DB-CE8BC53A9C85}" type="pres">
      <dgm:prSet presAssocID="{7B9AF2CE-B6DB-46D2-B33C-98290E369368}" presName="sibTrans" presStyleCnt="0"/>
      <dgm:spPr/>
    </dgm:pt>
    <dgm:pt modelId="{930036D4-744C-43DA-8F68-96413A6A6392}" type="pres">
      <dgm:prSet presAssocID="{9D8F2499-E6D0-4558-A2A7-C0AA9916E208}" presName="compNode" presStyleCnt="0"/>
      <dgm:spPr/>
    </dgm:pt>
    <dgm:pt modelId="{DE40A8E6-BCCE-4437-85A3-CBDE44B5768C}" type="pres">
      <dgm:prSet presAssocID="{9D8F2499-E6D0-4558-A2A7-C0AA9916E208}" presName="iconBgRect" presStyleLbl="bgShp" presStyleIdx="1" presStyleCnt="5"/>
      <dgm:spPr/>
    </dgm:pt>
    <dgm:pt modelId="{B576910E-2446-48DE-8BDE-D23990B30F61}" type="pres">
      <dgm:prSet presAssocID="{9D8F2499-E6D0-4558-A2A7-C0AA9916E20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87F543-34A8-41A2-BC67-942690F1992D}" type="pres">
      <dgm:prSet presAssocID="{9D8F2499-E6D0-4558-A2A7-C0AA9916E208}" presName="spaceRect" presStyleCnt="0"/>
      <dgm:spPr/>
    </dgm:pt>
    <dgm:pt modelId="{0E3DD9F0-731B-4549-B3C5-367A9D775C83}" type="pres">
      <dgm:prSet presAssocID="{9D8F2499-E6D0-4558-A2A7-C0AA9916E208}" presName="textRect" presStyleLbl="revTx" presStyleIdx="1" presStyleCnt="5">
        <dgm:presLayoutVars>
          <dgm:chMax val="1"/>
          <dgm:chPref val="1"/>
        </dgm:presLayoutVars>
      </dgm:prSet>
      <dgm:spPr/>
    </dgm:pt>
    <dgm:pt modelId="{47D792DE-DED2-4687-960D-39C04208923A}" type="pres">
      <dgm:prSet presAssocID="{F635DF84-EBBE-49AC-B491-327FD7D64E67}" presName="sibTrans" presStyleCnt="0"/>
      <dgm:spPr/>
    </dgm:pt>
    <dgm:pt modelId="{4700D5A2-B2C7-4FB8-B365-C9C2EDA676D7}" type="pres">
      <dgm:prSet presAssocID="{42808CF8-D3AA-4199-A258-727D70B12598}" presName="compNode" presStyleCnt="0"/>
      <dgm:spPr/>
    </dgm:pt>
    <dgm:pt modelId="{E872401E-248D-4165-8BB3-E891D69CA348}" type="pres">
      <dgm:prSet presAssocID="{42808CF8-D3AA-4199-A258-727D70B12598}" presName="iconBgRect" presStyleLbl="bgShp" presStyleIdx="2" presStyleCnt="5"/>
      <dgm:spPr/>
    </dgm:pt>
    <dgm:pt modelId="{0C86F5A0-9DE4-4F8B-81CE-E49C6CFCB3A1}" type="pres">
      <dgm:prSet presAssocID="{42808CF8-D3AA-4199-A258-727D70B125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5B7AF4-0E61-444C-B6B0-EB987AE07C19}" type="pres">
      <dgm:prSet presAssocID="{42808CF8-D3AA-4199-A258-727D70B12598}" presName="spaceRect" presStyleCnt="0"/>
      <dgm:spPr/>
    </dgm:pt>
    <dgm:pt modelId="{9393F491-985C-41FB-A74F-0D57D1DABE19}" type="pres">
      <dgm:prSet presAssocID="{42808CF8-D3AA-4199-A258-727D70B12598}" presName="textRect" presStyleLbl="revTx" presStyleIdx="2" presStyleCnt="5">
        <dgm:presLayoutVars>
          <dgm:chMax val="1"/>
          <dgm:chPref val="1"/>
        </dgm:presLayoutVars>
      </dgm:prSet>
      <dgm:spPr/>
    </dgm:pt>
    <dgm:pt modelId="{7DA9E6B4-ED28-4948-9524-AFB1444ACA45}" type="pres">
      <dgm:prSet presAssocID="{DBBA13C4-207F-44CE-8C6B-ED65AA502B41}" presName="sibTrans" presStyleCnt="0"/>
      <dgm:spPr/>
    </dgm:pt>
    <dgm:pt modelId="{9C8A5EE5-5B6C-40DA-A8A8-ABDAFDAF0696}" type="pres">
      <dgm:prSet presAssocID="{490B81FA-4EF3-49B6-8705-F7AA0294FA8F}" presName="compNode" presStyleCnt="0"/>
      <dgm:spPr/>
    </dgm:pt>
    <dgm:pt modelId="{87C94D7E-E718-4A7A-B68F-484F408C4725}" type="pres">
      <dgm:prSet presAssocID="{490B81FA-4EF3-49B6-8705-F7AA0294FA8F}" presName="iconBgRect" presStyleLbl="bgShp" presStyleIdx="3" presStyleCnt="5"/>
      <dgm:spPr/>
    </dgm:pt>
    <dgm:pt modelId="{DD7F6FC2-45BB-476C-BF15-20D218A82A84}" type="pres">
      <dgm:prSet presAssocID="{490B81FA-4EF3-49B6-8705-F7AA0294FA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5889D6-E575-4A45-8CB7-10E8826436BB}" type="pres">
      <dgm:prSet presAssocID="{490B81FA-4EF3-49B6-8705-F7AA0294FA8F}" presName="spaceRect" presStyleCnt="0"/>
      <dgm:spPr/>
    </dgm:pt>
    <dgm:pt modelId="{7198D734-F851-46FA-8859-0D03DFD2859D}" type="pres">
      <dgm:prSet presAssocID="{490B81FA-4EF3-49B6-8705-F7AA0294FA8F}" presName="textRect" presStyleLbl="revTx" presStyleIdx="3" presStyleCnt="5">
        <dgm:presLayoutVars>
          <dgm:chMax val="1"/>
          <dgm:chPref val="1"/>
        </dgm:presLayoutVars>
      </dgm:prSet>
      <dgm:spPr/>
    </dgm:pt>
    <dgm:pt modelId="{059A61CE-4A8F-4702-B0B2-3E9AA613F73A}" type="pres">
      <dgm:prSet presAssocID="{1DDB5BA8-8E0E-4267-AEB5-3384AC8588A7}" presName="sibTrans" presStyleCnt="0"/>
      <dgm:spPr/>
    </dgm:pt>
    <dgm:pt modelId="{DF1729A1-F308-4DE1-8E07-E571C25C8BDA}" type="pres">
      <dgm:prSet presAssocID="{9E28ACB6-2642-447F-9407-596A136E7ED8}" presName="compNode" presStyleCnt="0"/>
      <dgm:spPr/>
    </dgm:pt>
    <dgm:pt modelId="{4430EB03-3C06-4E63-B70F-57A2E627808D}" type="pres">
      <dgm:prSet presAssocID="{9E28ACB6-2642-447F-9407-596A136E7ED8}" presName="iconBgRect" presStyleLbl="bgShp" presStyleIdx="4" presStyleCnt="5"/>
      <dgm:spPr/>
    </dgm:pt>
    <dgm:pt modelId="{1C5AD86B-A524-4B78-BFB5-284571D4D306}" type="pres">
      <dgm:prSet presAssocID="{9E28ACB6-2642-447F-9407-596A136E7E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751DC18-19A9-4ABD-8A38-66FAA0A0837E}" type="pres">
      <dgm:prSet presAssocID="{9E28ACB6-2642-447F-9407-596A136E7ED8}" presName="spaceRect" presStyleCnt="0"/>
      <dgm:spPr/>
    </dgm:pt>
    <dgm:pt modelId="{6F6D8490-3B40-41E5-82B6-44305A01BB61}" type="pres">
      <dgm:prSet presAssocID="{9E28ACB6-2642-447F-9407-596A136E7ED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C89BA1D-32AA-4EE2-9492-9EE991B24580}" srcId="{C3480FA2-48D4-4269-B12E-DE953F87BDE6}" destId="{9D8F2499-E6D0-4558-A2A7-C0AA9916E208}" srcOrd="1" destOrd="0" parTransId="{58694C8A-936B-4FFA-B71B-4F53161E47EA}" sibTransId="{F635DF84-EBBE-49AC-B491-327FD7D64E67}"/>
    <dgm:cxn modelId="{BF5C3742-1FED-874D-B14A-18F1E49D06B7}" type="presOf" srcId="{9E28ACB6-2642-447F-9407-596A136E7ED8}" destId="{6F6D8490-3B40-41E5-82B6-44305A01BB61}" srcOrd="0" destOrd="0" presId="urn:microsoft.com/office/officeart/2018/5/layout/IconCircleLabelList"/>
    <dgm:cxn modelId="{805D3F52-C9F0-414C-8667-F36A04A54CE0}" srcId="{C3480FA2-48D4-4269-B12E-DE953F87BDE6}" destId="{9E28ACB6-2642-447F-9407-596A136E7ED8}" srcOrd="4" destOrd="0" parTransId="{AE3AA2D9-A44A-4B8F-A33C-51BE8D6EDB89}" sibTransId="{A334064C-A00C-49E7-9AE5-1B8AA32872EE}"/>
    <dgm:cxn modelId="{20C6A554-21C6-4C5D-B9B8-64D21DE4CE51}" srcId="{C3480FA2-48D4-4269-B12E-DE953F87BDE6}" destId="{42808CF8-D3AA-4199-A258-727D70B12598}" srcOrd="2" destOrd="0" parTransId="{2F72E831-8DA8-4D2E-9D85-EBE7EADCF0B5}" sibTransId="{DBBA13C4-207F-44CE-8C6B-ED65AA502B41}"/>
    <dgm:cxn modelId="{A8F0B989-9E9B-6741-9961-5F889739469E}" type="presOf" srcId="{24006790-78DE-4C26-A75A-CFE5B5288DF1}" destId="{E6912D44-DEA8-45EE-858B-5098A40E2870}" srcOrd="0" destOrd="0" presId="urn:microsoft.com/office/officeart/2018/5/layout/IconCircleLabelList"/>
    <dgm:cxn modelId="{A5F0E689-AFCC-4948-A3CF-9CF2E2853822}" type="presOf" srcId="{C3480FA2-48D4-4269-B12E-DE953F87BDE6}" destId="{482199B6-058B-499B-A2E7-BD54DB613F28}" srcOrd="0" destOrd="0" presId="urn:microsoft.com/office/officeart/2018/5/layout/IconCircleLabelList"/>
    <dgm:cxn modelId="{3D1848A4-65E1-2449-939D-C474BFA3969C}" type="presOf" srcId="{490B81FA-4EF3-49B6-8705-F7AA0294FA8F}" destId="{7198D734-F851-46FA-8859-0D03DFD2859D}" srcOrd="0" destOrd="0" presId="urn:microsoft.com/office/officeart/2018/5/layout/IconCircleLabelList"/>
    <dgm:cxn modelId="{922EEBAB-BB65-459B-B66A-414EB3B98AA1}" srcId="{C3480FA2-48D4-4269-B12E-DE953F87BDE6}" destId="{24006790-78DE-4C26-A75A-CFE5B5288DF1}" srcOrd="0" destOrd="0" parTransId="{493D0BE0-6DBF-4267-8B68-E8FBD80403D7}" sibTransId="{7B9AF2CE-B6DB-46D2-B33C-98290E369368}"/>
    <dgm:cxn modelId="{EEEBA9AD-1CDD-4FD1-88B6-8E545F687C4B}" srcId="{C3480FA2-48D4-4269-B12E-DE953F87BDE6}" destId="{490B81FA-4EF3-49B6-8705-F7AA0294FA8F}" srcOrd="3" destOrd="0" parTransId="{1A5938F3-ABCC-4CE8-AF74-B09F15C5A68C}" sibTransId="{1DDB5BA8-8E0E-4267-AEB5-3384AC8588A7}"/>
    <dgm:cxn modelId="{8589DADC-2D69-704B-BE77-0804C7248C6F}" type="presOf" srcId="{9D8F2499-E6D0-4558-A2A7-C0AA9916E208}" destId="{0E3DD9F0-731B-4549-B3C5-367A9D775C83}" srcOrd="0" destOrd="0" presId="urn:microsoft.com/office/officeart/2018/5/layout/IconCircleLabelList"/>
    <dgm:cxn modelId="{65BE13EB-B543-6240-A3AE-7DE0A2CABBE5}" type="presOf" srcId="{42808CF8-D3AA-4199-A258-727D70B12598}" destId="{9393F491-985C-41FB-A74F-0D57D1DABE19}" srcOrd="0" destOrd="0" presId="urn:microsoft.com/office/officeart/2018/5/layout/IconCircleLabelList"/>
    <dgm:cxn modelId="{42FF80F1-7441-3C43-994B-69E2A6AF4580}" type="presParOf" srcId="{482199B6-058B-499B-A2E7-BD54DB613F28}" destId="{F02B0D5F-ACF0-4686-B22E-D9024EE66A70}" srcOrd="0" destOrd="0" presId="urn:microsoft.com/office/officeart/2018/5/layout/IconCircleLabelList"/>
    <dgm:cxn modelId="{E1907647-5C1D-A749-9BD5-092BE408F937}" type="presParOf" srcId="{F02B0D5F-ACF0-4686-B22E-D9024EE66A70}" destId="{D7AE95F1-34EE-44FC-A3D4-980A371B09B7}" srcOrd="0" destOrd="0" presId="urn:microsoft.com/office/officeart/2018/5/layout/IconCircleLabelList"/>
    <dgm:cxn modelId="{4CF66251-6B5B-A245-B3BF-740C600FD901}" type="presParOf" srcId="{F02B0D5F-ACF0-4686-B22E-D9024EE66A70}" destId="{C37C8259-7847-495B-B047-47AAC7B50E0A}" srcOrd="1" destOrd="0" presId="urn:microsoft.com/office/officeart/2018/5/layout/IconCircleLabelList"/>
    <dgm:cxn modelId="{58541082-A089-B542-86A0-0BE39A33C121}" type="presParOf" srcId="{F02B0D5F-ACF0-4686-B22E-D9024EE66A70}" destId="{08BF1884-7D26-4BF0-A75E-1227CF6BC55C}" srcOrd="2" destOrd="0" presId="urn:microsoft.com/office/officeart/2018/5/layout/IconCircleLabelList"/>
    <dgm:cxn modelId="{5EBC2558-9F4C-4C4F-9E0D-C4145457CC3E}" type="presParOf" srcId="{F02B0D5F-ACF0-4686-B22E-D9024EE66A70}" destId="{E6912D44-DEA8-45EE-858B-5098A40E2870}" srcOrd="3" destOrd="0" presId="urn:microsoft.com/office/officeart/2018/5/layout/IconCircleLabelList"/>
    <dgm:cxn modelId="{840C3B4A-5993-9948-994A-A9CA2B1A4417}" type="presParOf" srcId="{482199B6-058B-499B-A2E7-BD54DB613F28}" destId="{384E1D9B-6F6A-4F78-92DB-CE8BC53A9C85}" srcOrd="1" destOrd="0" presId="urn:microsoft.com/office/officeart/2018/5/layout/IconCircleLabelList"/>
    <dgm:cxn modelId="{913336F9-72FC-9B47-96CF-2BAD44251294}" type="presParOf" srcId="{482199B6-058B-499B-A2E7-BD54DB613F28}" destId="{930036D4-744C-43DA-8F68-96413A6A6392}" srcOrd="2" destOrd="0" presId="urn:microsoft.com/office/officeart/2018/5/layout/IconCircleLabelList"/>
    <dgm:cxn modelId="{95D1DA4B-C760-E840-BEC1-1CB9512BAD97}" type="presParOf" srcId="{930036D4-744C-43DA-8F68-96413A6A6392}" destId="{DE40A8E6-BCCE-4437-85A3-CBDE44B5768C}" srcOrd="0" destOrd="0" presId="urn:microsoft.com/office/officeart/2018/5/layout/IconCircleLabelList"/>
    <dgm:cxn modelId="{FBCA8E1A-D562-D74D-9F61-4DEC40343166}" type="presParOf" srcId="{930036D4-744C-43DA-8F68-96413A6A6392}" destId="{B576910E-2446-48DE-8BDE-D23990B30F61}" srcOrd="1" destOrd="0" presId="urn:microsoft.com/office/officeart/2018/5/layout/IconCircleLabelList"/>
    <dgm:cxn modelId="{580104DE-BFCD-FB4F-9E35-0040C90629C8}" type="presParOf" srcId="{930036D4-744C-43DA-8F68-96413A6A6392}" destId="{CF87F543-34A8-41A2-BC67-942690F1992D}" srcOrd="2" destOrd="0" presId="urn:microsoft.com/office/officeart/2018/5/layout/IconCircleLabelList"/>
    <dgm:cxn modelId="{735151F5-E7D9-3741-8D72-E1ECCFBB4847}" type="presParOf" srcId="{930036D4-744C-43DA-8F68-96413A6A6392}" destId="{0E3DD9F0-731B-4549-B3C5-367A9D775C83}" srcOrd="3" destOrd="0" presId="urn:microsoft.com/office/officeart/2018/5/layout/IconCircleLabelList"/>
    <dgm:cxn modelId="{887B5F33-23F8-6A46-A81E-A204146CFAB6}" type="presParOf" srcId="{482199B6-058B-499B-A2E7-BD54DB613F28}" destId="{47D792DE-DED2-4687-960D-39C04208923A}" srcOrd="3" destOrd="0" presId="urn:microsoft.com/office/officeart/2018/5/layout/IconCircleLabelList"/>
    <dgm:cxn modelId="{95C064D2-FBA4-8149-B6D7-2F19CC126577}" type="presParOf" srcId="{482199B6-058B-499B-A2E7-BD54DB613F28}" destId="{4700D5A2-B2C7-4FB8-B365-C9C2EDA676D7}" srcOrd="4" destOrd="0" presId="urn:microsoft.com/office/officeart/2018/5/layout/IconCircleLabelList"/>
    <dgm:cxn modelId="{977C589E-B35F-5849-A919-97472C627F02}" type="presParOf" srcId="{4700D5A2-B2C7-4FB8-B365-C9C2EDA676D7}" destId="{E872401E-248D-4165-8BB3-E891D69CA348}" srcOrd="0" destOrd="0" presId="urn:microsoft.com/office/officeart/2018/5/layout/IconCircleLabelList"/>
    <dgm:cxn modelId="{BD851FDE-9167-174E-951D-03A656FF1C6F}" type="presParOf" srcId="{4700D5A2-B2C7-4FB8-B365-C9C2EDA676D7}" destId="{0C86F5A0-9DE4-4F8B-81CE-E49C6CFCB3A1}" srcOrd="1" destOrd="0" presId="urn:microsoft.com/office/officeart/2018/5/layout/IconCircleLabelList"/>
    <dgm:cxn modelId="{A68370FE-66EB-574C-BB5E-32CE21C3477E}" type="presParOf" srcId="{4700D5A2-B2C7-4FB8-B365-C9C2EDA676D7}" destId="{8B5B7AF4-0E61-444C-B6B0-EB987AE07C19}" srcOrd="2" destOrd="0" presId="urn:microsoft.com/office/officeart/2018/5/layout/IconCircleLabelList"/>
    <dgm:cxn modelId="{F613A314-1787-2046-A360-24A1E17C2430}" type="presParOf" srcId="{4700D5A2-B2C7-4FB8-B365-C9C2EDA676D7}" destId="{9393F491-985C-41FB-A74F-0D57D1DABE19}" srcOrd="3" destOrd="0" presId="urn:microsoft.com/office/officeart/2018/5/layout/IconCircleLabelList"/>
    <dgm:cxn modelId="{A31584B6-CD16-A743-9DFB-A7E7B0E62E8A}" type="presParOf" srcId="{482199B6-058B-499B-A2E7-BD54DB613F28}" destId="{7DA9E6B4-ED28-4948-9524-AFB1444ACA45}" srcOrd="5" destOrd="0" presId="urn:microsoft.com/office/officeart/2018/5/layout/IconCircleLabelList"/>
    <dgm:cxn modelId="{E52DC6A2-5424-114D-8BCD-DAB6975713E7}" type="presParOf" srcId="{482199B6-058B-499B-A2E7-BD54DB613F28}" destId="{9C8A5EE5-5B6C-40DA-A8A8-ABDAFDAF0696}" srcOrd="6" destOrd="0" presId="urn:microsoft.com/office/officeart/2018/5/layout/IconCircleLabelList"/>
    <dgm:cxn modelId="{229E2E58-EC8D-224B-9DF5-E08134B29C84}" type="presParOf" srcId="{9C8A5EE5-5B6C-40DA-A8A8-ABDAFDAF0696}" destId="{87C94D7E-E718-4A7A-B68F-484F408C4725}" srcOrd="0" destOrd="0" presId="urn:microsoft.com/office/officeart/2018/5/layout/IconCircleLabelList"/>
    <dgm:cxn modelId="{30AF5DC3-0DEC-AE4E-BD69-2F38F4DA5908}" type="presParOf" srcId="{9C8A5EE5-5B6C-40DA-A8A8-ABDAFDAF0696}" destId="{DD7F6FC2-45BB-476C-BF15-20D218A82A84}" srcOrd="1" destOrd="0" presId="urn:microsoft.com/office/officeart/2018/5/layout/IconCircleLabelList"/>
    <dgm:cxn modelId="{4B6BFFDB-45CB-8C46-8F1B-1388FA729DEF}" type="presParOf" srcId="{9C8A5EE5-5B6C-40DA-A8A8-ABDAFDAF0696}" destId="{F85889D6-E575-4A45-8CB7-10E8826436BB}" srcOrd="2" destOrd="0" presId="urn:microsoft.com/office/officeart/2018/5/layout/IconCircleLabelList"/>
    <dgm:cxn modelId="{E16D4E47-649B-D846-8C52-59BB5B94F673}" type="presParOf" srcId="{9C8A5EE5-5B6C-40DA-A8A8-ABDAFDAF0696}" destId="{7198D734-F851-46FA-8859-0D03DFD2859D}" srcOrd="3" destOrd="0" presId="urn:microsoft.com/office/officeart/2018/5/layout/IconCircleLabelList"/>
    <dgm:cxn modelId="{307B4420-D814-0A46-B57F-9015B5B53F8F}" type="presParOf" srcId="{482199B6-058B-499B-A2E7-BD54DB613F28}" destId="{059A61CE-4A8F-4702-B0B2-3E9AA613F73A}" srcOrd="7" destOrd="0" presId="urn:microsoft.com/office/officeart/2018/5/layout/IconCircleLabelList"/>
    <dgm:cxn modelId="{63291344-D736-8C4E-A31F-F4F2011A4C17}" type="presParOf" srcId="{482199B6-058B-499B-A2E7-BD54DB613F28}" destId="{DF1729A1-F308-4DE1-8E07-E571C25C8BDA}" srcOrd="8" destOrd="0" presId="urn:microsoft.com/office/officeart/2018/5/layout/IconCircleLabelList"/>
    <dgm:cxn modelId="{EC4FA553-E653-6C41-96F8-A2594ED8EEBD}" type="presParOf" srcId="{DF1729A1-F308-4DE1-8E07-E571C25C8BDA}" destId="{4430EB03-3C06-4E63-B70F-57A2E627808D}" srcOrd="0" destOrd="0" presId="urn:microsoft.com/office/officeart/2018/5/layout/IconCircleLabelList"/>
    <dgm:cxn modelId="{DC48077B-615A-F944-A588-3D75F79D96BA}" type="presParOf" srcId="{DF1729A1-F308-4DE1-8E07-E571C25C8BDA}" destId="{1C5AD86B-A524-4B78-BFB5-284571D4D306}" srcOrd="1" destOrd="0" presId="urn:microsoft.com/office/officeart/2018/5/layout/IconCircleLabelList"/>
    <dgm:cxn modelId="{95312FAF-0737-EE4B-9C1E-29E563467102}" type="presParOf" srcId="{DF1729A1-F308-4DE1-8E07-E571C25C8BDA}" destId="{2751DC18-19A9-4ABD-8A38-66FAA0A0837E}" srcOrd="2" destOrd="0" presId="urn:microsoft.com/office/officeart/2018/5/layout/IconCircleLabelList"/>
    <dgm:cxn modelId="{CCABA8AB-9CC9-C04E-ABC0-A4E19C2372F5}" type="presParOf" srcId="{DF1729A1-F308-4DE1-8E07-E571C25C8BDA}" destId="{6F6D8490-3B40-41E5-82B6-44305A01BB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E95F1-34EE-44FC-A3D4-980A371B09B7}">
      <dsp:nvSpPr>
        <dsp:cNvPr id="0" name=""/>
        <dsp:cNvSpPr/>
      </dsp:nvSpPr>
      <dsp:spPr>
        <a:xfrm>
          <a:off x="328370" y="965341"/>
          <a:ext cx="1014363" cy="1014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C8259-7847-495B-B047-47AAC7B50E0A}">
      <dsp:nvSpPr>
        <dsp:cNvPr id="0" name=""/>
        <dsp:cNvSpPr/>
      </dsp:nvSpPr>
      <dsp:spPr>
        <a:xfrm>
          <a:off x="544546" y="1181517"/>
          <a:ext cx="582011" cy="582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12D44-DEA8-45EE-858B-5098A40E2870}">
      <dsp:nvSpPr>
        <dsp:cNvPr id="0" name=""/>
        <dsp:cNvSpPr/>
      </dsp:nvSpPr>
      <dsp:spPr>
        <a:xfrm>
          <a:off x="4106" y="2295654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Frontend </a:t>
          </a:r>
          <a:r>
            <a:rPr lang="en-US" sz="1200" kern="1200" dirty="0" err="1"/>
            <a:t>Streamlit</a:t>
          </a:r>
          <a:endParaRPr lang="en-US" sz="1200" kern="1200" dirty="0"/>
        </a:p>
      </dsp:txBody>
      <dsp:txXfrm>
        <a:off x="4106" y="2295654"/>
        <a:ext cx="1662890" cy="665156"/>
      </dsp:txXfrm>
    </dsp:sp>
    <dsp:sp modelId="{DE40A8E6-BCCE-4437-85A3-CBDE44B5768C}">
      <dsp:nvSpPr>
        <dsp:cNvPr id="0" name=""/>
        <dsp:cNvSpPr/>
      </dsp:nvSpPr>
      <dsp:spPr>
        <a:xfrm>
          <a:off x="2282266" y="965341"/>
          <a:ext cx="1014363" cy="1014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6910E-2446-48DE-8BDE-D23990B30F61}">
      <dsp:nvSpPr>
        <dsp:cNvPr id="0" name=""/>
        <dsp:cNvSpPr/>
      </dsp:nvSpPr>
      <dsp:spPr>
        <a:xfrm>
          <a:off x="2498442" y="1181517"/>
          <a:ext cx="582011" cy="582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DD9F0-731B-4549-B3C5-367A9D775C83}">
      <dsp:nvSpPr>
        <dsp:cNvPr id="0" name=""/>
        <dsp:cNvSpPr/>
      </dsp:nvSpPr>
      <dsp:spPr>
        <a:xfrm>
          <a:off x="1958003" y="2295654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Backend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Flask</a:t>
          </a:r>
          <a:endParaRPr lang="en-US" sz="1200" kern="1200" dirty="0"/>
        </a:p>
      </dsp:txBody>
      <dsp:txXfrm>
        <a:off x="1958003" y="2295654"/>
        <a:ext cx="1662890" cy="665156"/>
      </dsp:txXfrm>
    </dsp:sp>
    <dsp:sp modelId="{E872401E-248D-4165-8BB3-E891D69CA348}">
      <dsp:nvSpPr>
        <dsp:cNvPr id="0" name=""/>
        <dsp:cNvSpPr/>
      </dsp:nvSpPr>
      <dsp:spPr>
        <a:xfrm>
          <a:off x="4236163" y="965341"/>
          <a:ext cx="1014363" cy="1014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F5A0-9DE4-4F8B-81CE-E49C6CFCB3A1}">
      <dsp:nvSpPr>
        <dsp:cNvPr id="0" name=""/>
        <dsp:cNvSpPr/>
      </dsp:nvSpPr>
      <dsp:spPr>
        <a:xfrm>
          <a:off x="4452339" y="1181517"/>
          <a:ext cx="582011" cy="582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3F491-985C-41FB-A74F-0D57D1DABE19}">
      <dsp:nvSpPr>
        <dsp:cNvPr id="0" name=""/>
        <dsp:cNvSpPr/>
      </dsp:nvSpPr>
      <dsp:spPr>
        <a:xfrm>
          <a:off x="3911899" y="2295654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Database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SQLite</a:t>
          </a:r>
          <a:endParaRPr lang="en-US" sz="1200" kern="1200" dirty="0"/>
        </a:p>
      </dsp:txBody>
      <dsp:txXfrm>
        <a:off x="3911899" y="2295654"/>
        <a:ext cx="1662890" cy="665156"/>
      </dsp:txXfrm>
    </dsp:sp>
    <dsp:sp modelId="{87C94D7E-E718-4A7A-B68F-484F408C4725}">
      <dsp:nvSpPr>
        <dsp:cNvPr id="0" name=""/>
        <dsp:cNvSpPr/>
      </dsp:nvSpPr>
      <dsp:spPr>
        <a:xfrm>
          <a:off x="6190059" y="965341"/>
          <a:ext cx="1014363" cy="1014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F6FC2-45BB-476C-BF15-20D218A82A84}">
      <dsp:nvSpPr>
        <dsp:cNvPr id="0" name=""/>
        <dsp:cNvSpPr/>
      </dsp:nvSpPr>
      <dsp:spPr>
        <a:xfrm>
          <a:off x="6406235" y="1181517"/>
          <a:ext cx="582011" cy="582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8D734-F851-46FA-8859-0D03DFD2859D}">
      <dsp:nvSpPr>
        <dsp:cNvPr id="0" name=""/>
        <dsp:cNvSpPr/>
      </dsp:nvSpPr>
      <dsp:spPr>
        <a:xfrm>
          <a:off x="5865796" y="2295654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Natural Language Processing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NLTK</a:t>
          </a:r>
          <a:endParaRPr lang="en-US" sz="1200" kern="1200" dirty="0"/>
        </a:p>
      </dsp:txBody>
      <dsp:txXfrm>
        <a:off x="5865796" y="2295654"/>
        <a:ext cx="1662890" cy="665156"/>
      </dsp:txXfrm>
    </dsp:sp>
    <dsp:sp modelId="{4430EB03-3C06-4E63-B70F-57A2E627808D}">
      <dsp:nvSpPr>
        <dsp:cNvPr id="0" name=""/>
        <dsp:cNvSpPr/>
      </dsp:nvSpPr>
      <dsp:spPr>
        <a:xfrm>
          <a:off x="8143956" y="965341"/>
          <a:ext cx="1014363" cy="10143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AD86B-A524-4B78-BFB5-284571D4D306}">
      <dsp:nvSpPr>
        <dsp:cNvPr id="0" name=""/>
        <dsp:cNvSpPr/>
      </dsp:nvSpPr>
      <dsp:spPr>
        <a:xfrm>
          <a:off x="8360132" y="1181517"/>
          <a:ext cx="582011" cy="5820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8490-3B40-41E5-82B6-44305A01BB61}">
      <dsp:nvSpPr>
        <dsp:cNvPr id="0" name=""/>
        <dsp:cNvSpPr/>
      </dsp:nvSpPr>
      <dsp:spPr>
        <a:xfrm>
          <a:off x="7819692" y="2295654"/>
          <a:ext cx="1662890" cy="66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Large Language Model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GPT-3.5-turbo</a:t>
          </a:r>
        </a:p>
      </dsp:txBody>
      <dsp:txXfrm>
        <a:off x="7819692" y="2295654"/>
        <a:ext cx="1662890" cy="66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16AAB-370E-4547-8121-4DBB9BF6E7A7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C3A40-A726-454A-94DB-2B6DC077E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C3A40-A726-454A-94DB-2B6DC077E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8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3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8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1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32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5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localhost:8504/#travel-agent-chatbo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F7BB5-D6C8-965E-A3CB-F790203FB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0387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 dirty="0"/>
              <a:t>Travel Agent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C976D-B3DC-E822-4DD5-28F36EC1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0387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Sayeed Ahmed</a:t>
            </a:r>
          </a:p>
          <a:p>
            <a:r>
              <a:rPr lang="en-US" dirty="0"/>
              <a:t>002191535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ACA8D-F2B1-18E7-99B6-182B6A38D5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07" r="22688" b="1"/>
          <a:stretch/>
        </p:blipFill>
        <p:spPr>
          <a:xfrm>
            <a:off x="1778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1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F097-30E3-511E-C54A-6B8AC2DC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97F9-A03A-5DA5-E8F4-032EE3A7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09" y="455362"/>
            <a:ext cx="10454765" cy="1550419"/>
          </a:xfrm>
        </p:spPr>
        <p:txBody>
          <a:bodyPr>
            <a:normAutofit/>
          </a:bodyPr>
          <a:lstStyle/>
          <a:p>
            <a:r>
              <a:rPr lang="en-US" dirty="0"/>
              <a:t>General Questions Intent Handling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12ED-256C-5A04-F752-9358DE18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863306"/>
            <a:ext cx="9486690" cy="4222862"/>
          </a:xfrm>
        </p:spPr>
        <p:txBody>
          <a:bodyPr>
            <a:normAutofit/>
          </a:bodyPr>
          <a:lstStyle/>
          <a:p>
            <a:r>
              <a:rPr lang="en-US" b="1" dirty="0"/>
              <a:t>Class </a:t>
            </a:r>
            <a:r>
              <a:rPr lang="en-US" b="1" dirty="0" err="1"/>
              <a:t>OpenAIClient</a:t>
            </a:r>
            <a:endParaRPr lang="en-US" dirty="0"/>
          </a:p>
          <a:p>
            <a:pPr marL="1028700" lvl="2" indent="-342900"/>
            <a:r>
              <a:rPr lang="en-US" dirty="0"/>
              <a:t>The </a:t>
            </a:r>
            <a:r>
              <a:rPr lang="en-US" dirty="0" err="1"/>
              <a:t>OpenAIClient</a:t>
            </a:r>
            <a:r>
              <a:rPr lang="en-US" dirty="0"/>
              <a:t> class is initialized with an API key. </a:t>
            </a:r>
          </a:p>
          <a:p>
            <a:pPr marL="800100" lvl="1" indent="-342900"/>
            <a:r>
              <a:rPr lang="en-US" b="1" dirty="0"/>
              <a:t>Query </a:t>
            </a:r>
            <a:r>
              <a:rPr lang="en-US" b="1" dirty="0" err="1"/>
              <a:t>ChatGPT</a:t>
            </a:r>
            <a:r>
              <a:rPr lang="en-US" b="1" dirty="0"/>
              <a:t>:</a:t>
            </a:r>
          </a:p>
          <a:p>
            <a:pPr marL="1028700" lvl="2" indent="-342900"/>
            <a:r>
              <a:rPr lang="en-US" dirty="0"/>
              <a:t>The </a:t>
            </a:r>
            <a:r>
              <a:rPr lang="en-US" dirty="0" err="1"/>
              <a:t>query_chatgpt</a:t>
            </a:r>
            <a:r>
              <a:rPr lang="en-US" dirty="0"/>
              <a:t> method directly queries </a:t>
            </a:r>
            <a:r>
              <a:rPr lang="en-US" dirty="0" err="1"/>
              <a:t>ChatGPT</a:t>
            </a:r>
            <a:r>
              <a:rPr lang="en-US" dirty="0"/>
              <a:t> for general travel-related questions.</a:t>
            </a:r>
          </a:p>
          <a:p>
            <a:pPr marL="1028700" lvl="2" indent="-342900"/>
            <a:r>
              <a:rPr lang="en-US" dirty="0"/>
              <a:t>Provides responses related to flight times, distances, and other general travel information.</a:t>
            </a:r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A0EC6FC-7057-33E6-16E3-EDE18B5B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55" y="4496119"/>
            <a:ext cx="7772400" cy="102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AADE7-4B55-EAEF-ABCF-F58AEEA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219" y="455362"/>
            <a:ext cx="10632872" cy="1550419"/>
          </a:xfrm>
        </p:spPr>
        <p:txBody>
          <a:bodyPr>
            <a:normAutofit/>
          </a:bodyPr>
          <a:lstStyle/>
          <a:p>
            <a:r>
              <a:rPr lang="en-US" dirty="0"/>
              <a:t>Database Interaction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A3F5-3264-36A6-C4D0-00DEA75EB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219" y="1385455"/>
            <a:ext cx="10632871" cy="50171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Database Setup</a:t>
            </a:r>
            <a:endParaRPr lang="en-US" sz="1600" dirty="0"/>
          </a:p>
          <a:p>
            <a:pPr marL="800100" lvl="1" indent="-342900">
              <a:lnSpc>
                <a:spcPct val="100000"/>
              </a:lnSpc>
            </a:pPr>
            <a:r>
              <a:rPr lang="en-US" sz="1600" b="1" dirty="0"/>
              <a:t>Database Choice:</a:t>
            </a:r>
            <a:r>
              <a:rPr lang="en-US" sz="1600" dirty="0"/>
              <a:t> SQLite used for simplicity and ease of setup.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600" b="1" dirty="0"/>
              <a:t>Tables Created:</a:t>
            </a:r>
            <a:endParaRPr lang="en-US" sz="1600" dirty="0"/>
          </a:p>
          <a:p>
            <a:pPr marL="1200150" lvl="2" indent="-285750">
              <a:lnSpc>
                <a:spcPct val="100000"/>
              </a:lnSpc>
            </a:pPr>
            <a:r>
              <a:rPr lang="en-US" sz="1600" b="1" dirty="0" err="1"/>
              <a:t>travel_packages</a:t>
            </a:r>
            <a:r>
              <a:rPr lang="en-US" sz="1600" b="1" dirty="0"/>
              <a:t>:</a:t>
            </a:r>
            <a:r>
              <a:rPr lang="en-US" sz="1600" dirty="0"/>
              <a:t> Stores information about various travel packages.</a:t>
            </a:r>
          </a:p>
          <a:p>
            <a:pPr marL="1200150" lvl="2" indent="-285750">
              <a:lnSpc>
                <a:spcPct val="100000"/>
              </a:lnSpc>
            </a:pPr>
            <a:r>
              <a:rPr lang="en-US" sz="1600" b="1" dirty="0"/>
              <a:t>flights:</a:t>
            </a:r>
            <a:r>
              <a:rPr lang="en-US" sz="1600" dirty="0"/>
              <a:t> Contains details about flights.</a:t>
            </a:r>
          </a:p>
          <a:p>
            <a:pPr marL="1200150" lvl="2" indent="-285750">
              <a:lnSpc>
                <a:spcPct val="100000"/>
              </a:lnSpc>
            </a:pPr>
            <a:r>
              <a:rPr lang="en-US" sz="1600" b="1" dirty="0"/>
              <a:t>hotels:</a:t>
            </a:r>
            <a:r>
              <a:rPr lang="en-US" sz="1600" dirty="0"/>
              <a:t> Holds information on hotel accommodations.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Database Class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Establishes the database connection using </a:t>
            </a:r>
            <a:r>
              <a:rPr lang="en-US" sz="1600" dirty="0" err="1"/>
              <a:t>SQLAlchemy</a:t>
            </a:r>
            <a:r>
              <a:rPr lang="en-US" sz="16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Executing Queries: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600" dirty="0"/>
              <a:t>Takes an SQL query as input and executes it.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1600" dirty="0"/>
              <a:t>Retrieves and returns the query results, including column names and rows.</a:t>
            </a:r>
          </a:p>
          <a:p>
            <a:pPr>
              <a:lnSpc>
                <a:spcPct val="100000"/>
              </a:lnSpc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758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D8E65-4A42-E940-789C-A664E66C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401" y="455362"/>
            <a:ext cx="5532051" cy="155041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Interaction – SQL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B787-8B3B-33C2-F362-1C2FA327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402" y="2160016"/>
            <a:ext cx="4701998" cy="3926152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b="1" dirty="0"/>
              <a:t>Generate SQL Query:</a:t>
            </a:r>
          </a:p>
          <a:p>
            <a:pPr marL="1028700" lvl="2" indent="-342900"/>
            <a:r>
              <a:rPr lang="en-US" dirty="0"/>
              <a:t>The </a:t>
            </a:r>
            <a:r>
              <a:rPr lang="en-US" dirty="0" err="1"/>
              <a:t>generate_sql_query</a:t>
            </a:r>
            <a:r>
              <a:rPr lang="en-US" dirty="0"/>
              <a:t> method generates SQL queries based on user questions.</a:t>
            </a:r>
          </a:p>
          <a:p>
            <a:pPr marL="1028700" lvl="2" indent="-342900"/>
            <a:r>
              <a:rPr lang="en-US" dirty="0"/>
              <a:t>Uses a predefined prompt to instruct GPT-3.5-turbo to generate SQL queries. The generated query is extracted and cleaned before returning.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DF8C4-AE3F-2240-F64C-656C36067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128" y="584243"/>
            <a:ext cx="4165931" cy="568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3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1825-07D6-A7B8-B70D-6E51E75C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Flow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AA6C-583B-B5C8-F051-5445C23C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98" y="1465924"/>
            <a:ext cx="10030604" cy="3926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User Query:</a:t>
            </a:r>
            <a:r>
              <a:rPr lang="en-US" dirty="0"/>
              <a:t> User inputs a travel-related question.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Intent Detection:</a:t>
            </a:r>
            <a:r>
              <a:rPr lang="en-US" dirty="0"/>
              <a:t> Determine if the query requires general knowledge or proprietary data.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General Query: </a:t>
            </a:r>
            <a:r>
              <a:rPr lang="en-US" dirty="0"/>
              <a:t>Use </a:t>
            </a:r>
            <a:r>
              <a:rPr lang="en-US" dirty="0" err="1"/>
              <a:t>ChatGPT</a:t>
            </a:r>
            <a:r>
              <a:rPr lang="en-US" dirty="0"/>
              <a:t> to answer generic travel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Query Generation:</a:t>
            </a:r>
            <a:r>
              <a:rPr lang="en-US" dirty="0"/>
              <a:t> Use </a:t>
            </a:r>
            <a:r>
              <a:rPr lang="en-US" dirty="0" err="1"/>
              <a:t>ChatGPT</a:t>
            </a:r>
            <a:r>
              <a:rPr lang="en-US" dirty="0"/>
              <a:t> to generate an SQL query if proprietary data is needed.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Execute Query:</a:t>
            </a:r>
            <a:r>
              <a:rPr lang="en-US" dirty="0"/>
              <a:t> Run the generated SQL query against the SQLite database using the </a:t>
            </a:r>
            <a:r>
              <a:rPr lang="en-US" dirty="0" err="1"/>
              <a:t>execute_sql_query</a:t>
            </a:r>
            <a:r>
              <a:rPr lang="en-US" dirty="0"/>
              <a:t> method.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Format Results:</a:t>
            </a:r>
            <a:r>
              <a:rPr lang="en-US" dirty="0"/>
              <a:t> Convert raw SQL results into a user-friendly format and display.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3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ACF2-2C4D-005C-1D7B-A68D72BD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- FrontEnd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33848-37DF-F8AE-5248-05A52AB5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522333"/>
            <a:ext cx="9679637" cy="47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EEFB2-C987-996C-93F2-9D12DE45F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842" y="455362"/>
            <a:ext cx="9754558" cy="8989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Picture 6" descr="A robot with luggage and a glob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CC679444-D6B1-8EF3-2955-755300C5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795" y="2083818"/>
            <a:ext cx="4129362" cy="41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2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0B36-9BC3-FE55-BB40-D2350E3C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9322-435D-B978-1567-9E1F5924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Achievements: </a:t>
            </a:r>
          </a:p>
          <a:p>
            <a:pPr lvl="2"/>
            <a:r>
              <a:rPr lang="en-US" dirty="0"/>
              <a:t>Successfully implemented a travel agent chatbot handling both general knowledge and proprietary information queries. </a:t>
            </a:r>
          </a:p>
          <a:p>
            <a:pPr lvl="1"/>
            <a:r>
              <a:rPr lang="en-US" dirty="0"/>
              <a:t>Current Limitation: </a:t>
            </a:r>
          </a:p>
          <a:p>
            <a:pPr lvl="2"/>
            <a:r>
              <a:rPr lang="en-US" dirty="0"/>
              <a:t>The chatbot currently lacks context awareness across the conversation, limiting its ability to maintain coherent, multi-turn interactions. </a:t>
            </a:r>
          </a:p>
          <a:p>
            <a:pPr lvl="1"/>
            <a:r>
              <a:rPr lang="en-US" dirty="0"/>
              <a:t>Future Improvement: </a:t>
            </a:r>
          </a:p>
          <a:p>
            <a:pPr lvl="2"/>
            <a:r>
              <a:rPr lang="en-US" dirty="0"/>
              <a:t>Implement context-aware methodologies to enhance the chatbot's ability to maintain conversation history and provide more relevant, personalized responses over multiple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84472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8C26B-D35F-42A8-724A-05104DF7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90CE1C17-6D13-DC9A-8378-F5C9BAFD3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76" r="7184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2E98-95B7-5FAE-61EF-7C412E6A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Creating a travel agent chatbot that can handle both general travel and proprietary information queries for a travel agent application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Goals: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Develop a user-friendly interface for seamless query input and response visualization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Implement accurate intent detection to correctly route user queries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Provide relevant responses from appropriate sources (database or general knowledge)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Ensure data privacy for proprietary information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8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3903F-9A9B-B202-2336-DEF96213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040" y="455362"/>
            <a:ext cx="6991800" cy="1550419"/>
          </a:xfrm>
        </p:spPr>
        <p:txBody>
          <a:bodyPr>
            <a:normAutofit/>
          </a:bodyPr>
          <a:lstStyle/>
          <a:p>
            <a:r>
              <a:rPr lang="en-US" dirty="0"/>
              <a:t>Data Sources</a:t>
            </a:r>
          </a:p>
        </p:txBody>
      </p:sp>
      <p:pic>
        <p:nvPicPr>
          <p:cNvPr id="16" name="Picture 15" descr="Analogue board showing flight information">
            <a:extLst>
              <a:ext uri="{FF2B5EF4-FFF2-40B4-BE49-F238E27FC236}">
                <a16:creationId xmlns:a16="http://schemas.microsoft.com/office/drawing/2014/main" id="{9D53069A-3F5D-F25B-4409-C530D471C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3" r="32187" b="-1"/>
          <a:stretch/>
        </p:blipFill>
        <p:spPr>
          <a:xfrm>
            <a:off x="20" y="10"/>
            <a:ext cx="4173348" cy="6857990"/>
          </a:xfrm>
          <a:custGeom>
            <a:avLst/>
            <a:gdLst/>
            <a:ahLst/>
            <a:cxnLst/>
            <a:rect l="l" t="t" r="r" b="b"/>
            <a:pathLst>
              <a:path w="4173368" h="6858000">
                <a:moveTo>
                  <a:pt x="0" y="0"/>
                </a:moveTo>
                <a:lnTo>
                  <a:pt x="3603641" y="0"/>
                </a:lnTo>
                <a:lnTo>
                  <a:pt x="3603641" y="565149"/>
                </a:lnTo>
                <a:lnTo>
                  <a:pt x="4173368" y="565149"/>
                </a:lnTo>
                <a:lnTo>
                  <a:pt x="41733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9512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55C7C-5931-A1DF-5151-98DC36F5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040" y="2160016"/>
            <a:ext cx="6991800" cy="39261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Custom-built sample dataset: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Utilized </a:t>
            </a:r>
            <a:r>
              <a:rPr lang="en-US" sz="1900" dirty="0" err="1"/>
              <a:t>ChatGPT</a:t>
            </a:r>
            <a:r>
              <a:rPr lang="en-US" sz="1900" dirty="0"/>
              <a:t> to create synthetic data for the following data tables: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Travel packages table: </a:t>
            </a:r>
            <a:r>
              <a:rPr lang="en-US" dirty="0" err="1"/>
              <a:t>package_id</a:t>
            </a:r>
            <a:r>
              <a:rPr lang="en-US" dirty="0"/>
              <a:t>, </a:t>
            </a:r>
            <a:r>
              <a:rPr lang="en-US" dirty="0" err="1"/>
              <a:t>package_name</a:t>
            </a:r>
            <a:r>
              <a:rPr lang="en-US" dirty="0"/>
              <a:t>, country, city, </a:t>
            </a:r>
            <a:r>
              <a:rPr lang="en-US" dirty="0" err="1"/>
              <a:t>duration_days</a:t>
            </a:r>
            <a:r>
              <a:rPr lang="en-US" dirty="0"/>
              <a:t>, </a:t>
            </a:r>
            <a:r>
              <a:rPr lang="en-US" dirty="0" err="1"/>
              <a:t>price_usd</a:t>
            </a:r>
            <a:r>
              <a:rPr lang="en-US" dirty="0"/>
              <a:t>, </a:t>
            </a:r>
            <a:r>
              <a:rPr lang="en-US" dirty="0" err="1"/>
              <a:t>package_description</a:t>
            </a:r>
            <a:r>
              <a:rPr lang="en-US" dirty="0"/>
              <a:t>, </a:t>
            </a:r>
            <a:r>
              <a:rPr lang="en-US" dirty="0" err="1"/>
              <a:t>package_type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Flights table: </a:t>
            </a:r>
            <a:r>
              <a:rPr lang="en-US" dirty="0" err="1"/>
              <a:t>flight_id</a:t>
            </a:r>
            <a:r>
              <a:rPr lang="en-US" dirty="0"/>
              <a:t>, airline, </a:t>
            </a:r>
            <a:r>
              <a:rPr lang="en-US" dirty="0" err="1"/>
              <a:t>departure_city</a:t>
            </a:r>
            <a:r>
              <a:rPr lang="en-US" dirty="0"/>
              <a:t>, </a:t>
            </a:r>
            <a:r>
              <a:rPr lang="en-US" dirty="0" err="1"/>
              <a:t>arrival_city</a:t>
            </a:r>
            <a:r>
              <a:rPr lang="en-US" dirty="0"/>
              <a:t>, </a:t>
            </a:r>
            <a:r>
              <a:rPr lang="en-US" dirty="0" err="1"/>
              <a:t>departure_time</a:t>
            </a:r>
            <a:r>
              <a:rPr lang="en-US" dirty="0"/>
              <a:t>, </a:t>
            </a:r>
            <a:r>
              <a:rPr lang="en-US" dirty="0" err="1"/>
              <a:t>arrival_time</a:t>
            </a:r>
            <a:r>
              <a:rPr lang="en-US" dirty="0"/>
              <a:t>, price, </a:t>
            </a:r>
            <a:r>
              <a:rPr lang="en-US" dirty="0" err="1"/>
              <a:t>days_of_week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Hotels table: </a:t>
            </a:r>
            <a:r>
              <a:rPr lang="en-US" dirty="0" err="1"/>
              <a:t>hotel_id</a:t>
            </a:r>
            <a:r>
              <a:rPr lang="en-US" dirty="0"/>
              <a:t>, name, city, country, </a:t>
            </a:r>
            <a:r>
              <a:rPr lang="en-US" dirty="0" err="1"/>
              <a:t>star_rating</a:t>
            </a:r>
            <a:r>
              <a:rPr lang="en-US" dirty="0"/>
              <a:t>, </a:t>
            </a:r>
            <a:r>
              <a:rPr lang="en-US" dirty="0" err="1"/>
              <a:t>price_per_night</a:t>
            </a:r>
            <a:r>
              <a:rPr lang="en-US" dirty="0"/>
              <a:t>, amenities</a:t>
            </a:r>
          </a:p>
          <a:p>
            <a:pPr>
              <a:lnSpc>
                <a:spcPct val="100000"/>
              </a:lnSpc>
            </a:pPr>
            <a:r>
              <a:rPr lang="en-US" dirty="0"/>
              <a:t>OpenAI's GPT 3.5 model for general knowledge and query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7506-0FA2-2B52-3390-81AA5499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63D400-38AB-8E66-8327-76F048CEB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445916"/>
              </p:ext>
            </p:extLst>
          </p:nvPr>
        </p:nvGraphicFramePr>
        <p:xfrm>
          <a:off x="1587710" y="2132307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18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8ECA89-3FD7-4BB2-A39F-923046763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239B1-FF3D-7222-36EE-8D35D256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47140"/>
            <a:ext cx="7891760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Implementation Details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2D2D6-8669-4EA9-A05C-2A810ECF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1AF58-5E9F-478C-896B-D261D731B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3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704E-982C-9223-ACDF-337C15D6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571F-4035-7FCF-3C7D-84263305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 server with RESTful API Key components: </a:t>
            </a:r>
          </a:p>
          <a:p>
            <a:pPr lvl="1"/>
            <a:r>
              <a:rPr lang="en-US" dirty="0" err="1"/>
              <a:t>IntentDetector</a:t>
            </a:r>
            <a:r>
              <a:rPr lang="en-US" dirty="0"/>
              <a:t> class for query classification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Implements intent detection</a:t>
            </a:r>
          </a:p>
          <a:p>
            <a:pPr lvl="1"/>
            <a:r>
              <a:rPr lang="en-US" dirty="0"/>
              <a:t>Database class for SQL query execution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connection to SQLite database and executes parameterized queries</a:t>
            </a:r>
          </a:p>
          <a:p>
            <a:pPr lvl="1"/>
            <a:r>
              <a:rPr lang="en-US" dirty="0" err="1"/>
              <a:t>OpenAIClient</a:t>
            </a:r>
            <a:r>
              <a:rPr lang="en-US" dirty="0"/>
              <a:t> class for GPT interactions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API calls to </a:t>
            </a:r>
            <a:r>
              <a:rPr lang="en-US" dirty="0" err="1"/>
              <a:t>OpenAI</a:t>
            </a:r>
            <a:r>
              <a:rPr lang="en-US" dirty="0"/>
              <a:t> for query processing and general knowledge retrieval</a:t>
            </a:r>
          </a:p>
          <a:p>
            <a:pPr lvl="1"/>
            <a:r>
              <a:rPr lang="en-US" dirty="0" err="1"/>
              <a:t>TravelAgentChatbot</a:t>
            </a:r>
            <a:r>
              <a:rPr lang="en-US" dirty="0"/>
              <a:t> class for orchestrating the chat flow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Coordinates intent detection, query processing, and response generation</a:t>
            </a:r>
          </a:p>
          <a:p>
            <a:r>
              <a:rPr lang="en-US" dirty="0"/>
              <a:t>Error handling and logging mechanisms for robust operation</a:t>
            </a:r>
          </a:p>
        </p:txBody>
      </p:sp>
    </p:spTree>
    <p:extLst>
      <p:ext uri="{BB962C8B-B14F-4D97-AF65-F5344CB8AC3E}">
        <p14:creationId xmlns:p14="http://schemas.microsoft.com/office/powerpoint/2010/main" val="2859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BE0B2-6760-6E7E-6177-130A58EA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06C5-FD66-52C3-77DB-86FF0982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426843"/>
            <a:ext cx="9100418" cy="599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Two-step intent detection process: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E0880-8CC9-3733-16FA-4A580E28875F}"/>
              </a:ext>
            </a:extLst>
          </p:cNvPr>
          <p:cNvSpPr/>
          <p:nvPr/>
        </p:nvSpPr>
        <p:spPr>
          <a:xfrm>
            <a:off x="3184582" y="2160337"/>
            <a:ext cx="1585811" cy="5811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Query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C624B-7A1C-05C5-A481-66B4E273F41B}"/>
              </a:ext>
            </a:extLst>
          </p:cNvPr>
          <p:cNvSpPr/>
          <p:nvPr/>
        </p:nvSpPr>
        <p:spPr>
          <a:xfrm>
            <a:off x="3184582" y="3331860"/>
            <a:ext cx="1585810" cy="581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Keyword-based matching 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D098AB-9B14-B014-0C8C-CCF3F33D561B}"/>
              </a:ext>
            </a:extLst>
          </p:cNvPr>
          <p:cNvSpPr/>
          <p:nvPr/>
        </p:nvSpPr>
        <p:spPr>
          <a:xfrm>
            <a:off x="3160245" y="5620878"/>
            <a:ext cx="1585810" cy="60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GPT-based classification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4920DCE-7A9D-8349-2F5A-511F96AA1E9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682288" y="3036660"/>
            <a:ext cx="5904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DC8D56C-50A9-4619-2C5F-4238B5B071FF}"/>
              </a:ext>
            </a:extLst>
          </p:cNvPr>
          <p:cNvCxnSpPr>
            <a:cxnSpLocks/>
            <a:stCxn id="5" idx="3"/>
            <a:endCxn id="24" idx="0"/>
          </p:cNvCxnSpPr>
          <p:nvPr/>
        </p:nvCxnSpPr>
        <p:spPr>
          <a:xfrm>
            <a:off x="4770392" y="3622422"/>
            <a:ext cx="919025" cy="3824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001E03DE-C5B9-1C08-0BA2-837944D77F13}"/>
              </a:ext>
            </a:extLst>
          </p:cNvPr>
          <p:cNvSpPr/>
          <p:nvPr/>
        </p:nvSpPr>
        <p:spPr>
          <a:xfrm>
            <a:off x="4900395" y="4004835"/>
            <a:ext cx="1578043" cy="121414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Threshold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FEDA2B-7CA6-EEA9-C02C-A39BDA11EEDC}"/>
              </a:ext>
            </a:extLst>
          </p:cNvPr>
          <p:cNvSpPr/>
          <p:nvPr/>
        </p:nvSpPr>
        <p:spPr>
          <a:xfrm>
            <a:off x="7963515" y="4999007"/>
            <a:ext cx="1052422" cy="819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Output: Intent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E8DA528-E695-4FE7-F4E5-729D5A26D883}"/>
              </a:ext>
            </a:extLst>
          </p:cNvPr>
          <p:cNvCxnSpPr>
            <a:cxnSpLocks/>
            <a:stCxn id="24" idx="2"/>
            <a:endCxn id="6" idx="0"/>
          </p:cNvCxnSpPr>
          <p:nvPr/>
        </p:nvCxnSpPr>
        <p:spPr>
          <a:xfrm rot="5400000">
            <a:off x="4620336" y="4551796"/>
            <a:ext cx="401897" cy="17362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143364C-3965-0EFE-424C-65833CF24C52}"/>
              </a:ext>
            </a:extLst>
          </p:cNvPr>
          <p:cNvCxnSpPr>
            <a:cxnSpLocks/>
            <a:stCxn id="24" idx="3"/>
            <a:endCxn id="35" idx="2"/>
          </p:cNvCxnSpPr>
          <p:nvPr/>
        </p:nvCxnSpPr>
        <p:spPr>
          <a:xfrm>
            <a:off x="6478438" y="4611908"/>
            <a:ext cx="1485077" cy="7968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EE9EC40-0BAB-A134-8FEC-EF4DE202C0BC}"/>
              </a:ext>
            </a:extLst>
          </p:cNvPr>
          <p:cNvCxnSpPr>
            <a:cxnSpLocks/>
            <a:stCxn id="6" idx="2"/>
            <a:endCxn id="35" idx="4"/>
          </p:cNvCxnSpPr>
          <p:nvPr/>
        </p:nvCxnSpPr>
        <p:spPr>
          <a:xfrm rot="5400000" flipH="1" flipV="1">
            <a:off x="6018334" y="3753333"/>
            <a:ext cx="406208" cy="4536576"/>
          </a:xfrm>
          <a:prstGeom prst="bentConnector3">
            <a:avLst>
              <a:gd name="adj1" fmla="val -56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1E551B2-3ED5-F455-19E7-0736FA5613C8}"/>
              </a:ext>
            </a:extLst>
          </p:cNvPr>
          <p:cNvSpPr txBox="1"/>
          <p:nvPr/>
        </p:nvSpPr>
        <p:spPr>
          <a:xfrm>
            <a:off x="4840010" y="3394125"/>
            <a:ext cx="1146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Match Score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EB9169-F17E-5BD8-6E38-CBA5EA14F0DF}"/>
              </a:ext>
            </a:extLst>
          </p:cNvPr>
          <p:cNvSpPr txBox="1"/>
          <p:nvPr/>
        </p:nvSpPr>
        <p:spPr>
          <a:xfrm>
            <a:off x="6780065" y="4202154"/>
            <a:ext cx="9747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Meets Threshold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5768F03-FF65-5EE9-9BF1-BDA63FD4EBFC}"/>
              </a:ext>
            </a:extLst>
          </p:cNvPr>
          <p:cNvSpPr txBox="1"/>
          <p:nvPr/>
        </p:nvSpPr>
        <p:spPr>
          <a:xfrm>
            <a:off x="3854110" y="4854076"/>
            <a:ext cx="90577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Does not meet Threshold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FCE799-19A2-BCB5-0DAD-E382E5209B5F}"/>
              </a:ext>
            </a:extLst>
          </p:cNvPr>
          <p:cNvSpPr txBox="1"/>
          <p:nvPr/>
        </p:nvSpPr>
        <p:spPr>
          <a:xfrm>
            <a:off x="6064370" y="6202392"/>
            <a:ext cx="594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Intent</a:t>
            </a:r>
          </a:p>
        </p:txBody>
      </p:sp>
    </p:spTree>
    <p:extLst>
      <p:ext uri="{BB962C8B-B14F-4D97-AF65-F5344CB8AC3E}">
        <p14:creationId xmlns:p14="http://schemas.microsoft.com/office/powerpoint/2010/main" val="402290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9D78A-D06C-A595-E558-42CDC5EA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Intent Detection - </a:t>
            </a:r>
            <a:r>
              <a:rPr lang="en-US" sz="3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Keyword-based matching </a:t>
            </a:r>
            <a:br>
              <a:rPr lang="en-US" sz="3400"/>
            </a:b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7073-03BA-9E90-10A7-F45C72AC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1100" dirty="0"/>
              <a:t>Utilizes a predefined set of keywords for each intent:</a:t>
            </a:r>
          </a:p>
          <a:p>
            <a:pPr lvl="2">
              <a:lnSpc>
                <a:spcPct val="100000"/>
              </a:lnSpc>
            </a:pPr>
            <a:r>
              <a:rPr lang="en-US" sz="1100" dirty="0" err="1"/>
              <a:t>package_info</a:t>
            </a:r>
            <a:r>
              <a:rPr lang="en-US" sz="1100" dirty="0"/>
              <a:t>: 'package', 'tour', 'vacation', 'holiday', 'itinerary', 'trip', 'travel plan'</a:t>
            </a:r>
          </a:p>
          <a:p>
            <a:pPr lvl="2">
              <a:lnSpc>
                <a:spcPct val="100000"/>
              </a:lnSpc>
            </a:pPr>
            <a:r>
              <a:rPr lang="en-US" sz="1100" dirty="0" err="1"/>
              <a:t>flight_info</a:t>
            </a:r>
            <a:r>
              <a:rPr lang="en-US" sz="1100" dirty="0"/>
              <a:t>: 'flight', 'airplane', 'airport', 'airline', 'depart', 'arrive'</a:t>
            </a:r>
          </a:p>
          <a:p>
            <a:pPr lvl="2">
              <a:lnSpc>
                <a:spcPct val="100000"/>
              </a:lnSpc>
            </a:pPr>
            <a:r>
              <a:rPr lang="en-US" sz="1100" dirty="0" err="1"/>
              <a:t>hotel_info</a:t>
            </a:r>
            <a:r>
              <a:rPr lang="en-US" sz="1100" dirty="0"/>
              <a:t>: 'hotel', 'accommodation', 'stay', 'room', 'book', 'reservation’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Applies text preprocessing techniques to improve matching accuracy: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Tokenization: Breaking down the query into individual words.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Lowercasing: Converting all tokens to lowercase to ensure uniformity.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Stop Words Removal: Removing common words that do not contribute to the intent (e.g., 'the', 'is', 'at').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Lemmatization: Reducing words to their base or root form (e.g., 'running' to 'run').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Threshold-based matching to determine intent: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Calculates a score based on the number of keyword matches.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If the score exceeds a predefined threshold, the intent is determined.</a:t>
            </a:r>
          </a:p>
        </p:txBody>
      </p:sp>
      <p:pic>
        <p:nvPicPr>
          <p:cNvPr id="19" name="Graphic 18" descr="Subtitles">
            <a:extLst>
              <a:ext uri="{FF2B5EF4-FFF2-40B4-BE49-F238E27FC236}">
                <a16:creationId xmlns:a16="http://schemas.microsoft.com/office/drawing/2014/main" id="{B7F45F11-5617-7216-42FF-7A55F1B9D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4961" y="2240621"/>
            <a:ext cx="361188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B76-73C1-5A1F-0B97-E1E46A93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Intent Detection - </a:t>
            </a:r>
            <a:r>
              <a:rPr lang="en-US" dirty="0"/>
              <a:t>GPT-based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35090-B030-9558-13E8-D22F7ECD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Leverages the power of GPT-3.5-turbo for more nuanced intent detection</a:t>
            </a:r>
          </a:p>
          <a:p>
            <a:pPr lvl="1"/>
            <a:r>
              <a:rPr lang="en-US" dirty="0"/>
              <a:t>When keyword-based matching is inconclusive, the query is classified using a prompt designed for intent detection.</a:t>
            </a:r>
          </a:p>
          <a:p>
            <a:pPr lvl="1"/>
            <a:r>
              <a:rPr lang="en-US" dirty="0"/>
              <a:t>Prompt: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87DF75A-0C23-2206-57BC-66F90F64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91" y="3811201"/>
            <a:ext cx="6202218" cy="242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69518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3393E"/>
      </a:dk2>
      <a:lt2>
        <a:srgbClr val="E8E2E6"/>
      </a:lt2>
      <a:accent1>
        <a:srgbClr val="2FB75D"/>
      </a:accent1>
      <a:accent2>
        <a:srgbClr val="34B394"/>
      </a:accent2>
      <a:accent3>
        <a:srgbClr val="28AECA"/>
      </a:accent3>
      <a:accent4>
        <a:srgbClr val="4E8EEB"/>
      </a:accent4>
      <a:accent5>
        <a:srgbClr val="6F6EEE"/>
      </a:accent5>
      <a:accent6>
        <a:srgbClr val="904EEB"/>
      </a:accent6>
      <a:hlink>
        <a:srgbClr val="AE699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844</Words>
  <Application>Microsoft Macintosh PowerPoint</Application>
  <PresentationFormat>Widescreen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Neue Haas Grotesk Text Pro</vt:lpstr>
      <vt:lpstr>InterweaveVTI</vt:lpstr>
      <vt:lpstr>Travel Agent Chatbot</vt:lpstr>
      <vt:lpstr>Problem Description</vt:lpstr>
      <vt:lpstr>Data Sources</vt:lpstr>
      <vt:lpstr>Technical Approach - Overview</vt:lpstr>
      <vt:lpstr>Implementation Details</vt:lpstr>
      <vt:lpstr>Implementation - Backend</vt:lpstr>
      <vt:lpstr>Intent Detection</vt:lpstr>
      <vt:lpstr>Intent Detection - Keyword-based matching  </vt:lpstr>
      <vt:lpstr>Intent Detection - GPT-based classification</vt:lpstr>
      <vt:lpstr>General Questions Intent Handling </vt:lpstr>
      <vt:lpstr>Database Interaction</vt:lpstr>
      <vt:lpstr>Database Interaction – SQL Generator</vt:lpstr>
      <vt:lpstr>Flow Summary</vt:lpstr>
      <vt:lpstr>Implementation - FrontEnd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Agent Chatbot</dc:title>
  <dc:creator>Sayeed Ahmed</dc:creator>
  <cp:lastModifiedBy>Sayeed Ahmed</cp:lastModifiedBy>
  <cp:revision>5</cp:revision>
  <dcterms:created xsi:type="dcterms:W3CDTF">2024-07-10T20:13:38Z</dcterms:created>
  <dcterms:modified xsi:type="dcterms:W3CDTF">2024-07-11T00:56:50Z</dcterms:modified>
</cp:coreProperties>
</file>