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6" r:id="rId14"/>
  </p:sldIdLst>
  <p:sldSz cx="18288000" cy="10287000"/>
  <p:notesSz cx="6858000" cy="9144000"/>
  <p:embeddedFontLst>
    <p:embeddedFont>
      <p:font typeface="Abadi Extra Light" panose="020B0204020104020204" pitchFamily="34" charset="0"/>
      <p:regular r:id="rId16"/>
    </p:embeddedFont>
    <p:embeddedFont>
      <p:font typeface="Clear Sans Regular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4F81BD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2" d="100"/>
          <a:sy n="32" d="100"/>
        </p:scale>
        <p:origin x="77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824138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>
                  <a:latin typeface="Graphik Regular"/>
                </a:endParaRPr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+mj-lt"/>
              </a:rPr>
              <a:t>SOCIAL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+mj-lt"/>
              </a:rPr>
              <a:t>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+mj-lt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</a:t>
            </a: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000" spc="-19" dirty="0">
                  <a:solidFill>
                    <a:srgbClr val="000000"/>
                  </a:solidFill>
                  <a:latin typeface="Abadi Extra Light" panose="020F0502020204030204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2000" spc="-19" dirty="0">
                  <a:solidFill>
                    <a:srgbClr val="000000"/>
                  </a:solidFill>
                  <a:latin typeface="Abadi Extra Light" panose="020F0502020204030204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2000" spc="-19" dirty="0">
                  <a:solidFill>
                    <a:srgbClr val="000000"/>
                  </a:solidFill>
                  <a:latin typeface="Abadi Extra Light" panose="020F0502020204030204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000" spc="-19" dirty="0">
                  <a:solidFill>
                    <a:srgbClr val="000000"/>
                  </a:solidFill>
                  <a:latin typeface="Abadi Extra Light" panose="020F0502020204030204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2000" spc="-19" dirty="0">
                  <a:solidFill>
                    <a:srgbClr val="000000"/>
                  </a:solidFill>
                  <a:latin typeface="Abadi Extra Light" panose="020F0502020204030204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2000" spc="-19" dirty="0">
                  <a:solidFill>
                    <a:srgbClr val="000000"/>
                  </a:solidFill>
                  <a:latin typeface="Abadi Extra Light" panose="020F0502020204030204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68072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543196" y="1426788"/>
            <a:ext cx="11026771" cy="646766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sz="3600" dirty="0"/>
              <a:t>                     Social Buzz is a fast-growing technology unicorn        that need to  adapt quickly to its global scale.</a:t>
            </a:r>
          </a:p>
          <a:p>
            <a:r>
              <a:rPr lang="en-IN" sz="3600" dirty="0"/>
              <a:t>		           </a:t>
            </a:r>
          </a:p>
          <a:p>
            <a:r>
              <a:rPr lang="en-IN" sz="3600" dirty="0"/>
              <a:t>		       Accenture has begun a 3-month POC </a:t>
            </a:r>
            <a:r>
              <a:rPr lang="en-IN" sz="3600" dirty="0" err="1"/>
              <a:t>Focing</a:t>
            </a:r>
            <a:r>
              <a:rPr lang="en-IN" sz="3600" dirty="0"/>
              <a:t> 		       on these  tasks:</a:t>
            </a:r>
          </a:p>
          <a:p>
            <a:endParaRPr lang="en-IN" sz="3600" dirty="0"/>
          </a:p>
          <a:p>
            <a:r>
              <a:rPr lang="en-IN" sz="3600" dirty="0"/>
              <a:t>		       -&gt; An audit of School Buzz’s big data practise.</a:t>
            </a:r>
          </a:p>
          <a:p>
            <a:r>
              <a:rPr lang="en-IN" sz="3600" dirty="0"/>
              <a:t>		       -&gt;Analysis to find Social Buzz’s top  5 most popular 		categories of content</a:t>
            </a:r>
          </a:p>
          <a:p>
            <a:pPr algn="ctr"/>
            <a:r>
              <a:rPr lang="en-IN" sz="3200" dirty="0"/>
              <a:t>				</a:t>
            </a:r>
            <a:r>
              <a:rPr lang="en-IN" sz="2800" dirty="0"/>
              <a:t>	       </a:t>
            </a:r>
          </a:p>
          <a:p>
            <a:pPr algn="ctr"/>
            <a:r>
              <a:rPr lang="en-IN" sz="2800" dirty="0"/>
              <a:t>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			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577357" y="1418225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556980" y="3381728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950E4A-7CCE-FEBC-1F48-94919966FB05}"/>
              </a:ext>
            </a:extLst>
          </p:cNvPr>
          <p:cNvSpPr/>
          <p:nvPr/>
        </p:nvSpPr>
        <p:spPr>
          <a:xfrm>
            <a:off x="1621405" y="5201337"/>
            <a:ext cx="7932509" cy="4564315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r>
              <a:rPr lang="en-IN" sz="4000" dirty="0">
                <a:solidFill>
                  <a:schemeClr val="tx1"/>
                </a:solidFill>
              </a:rPr>
              <a:t>Over </a:t>
            </a:r>
            <a:r>
              <a:rPr lang="en-IN" sz="4000" u="sng" dirty="0">
                <a:solidFill>
                  <a:schemeClr val="tx1"/>
                </a:solidFill>
              </a:rPr>
              <a:t> 1000000 </a:t>
            </a:r>
            <a:r>
              <a:rPr lang="en-IN" sz="4000" dirty="0">
                <a:solidFill>
                  <a:schemeClr val="tx1"/>
                </a:solidFill>
              </a:rPr>
              <a:t>posts per day</a:t>
            </a:r>
          </a:p>
          <a:p>
            <a:endParaRPr lang="en-IN" sz="4000" dirty="0">
              <a:solidFill>
                <a:schemeClr val="tx1"/>
              </a:solidFill>
            </a:endParaRPr>
          </a:p>
          <a:p>
            <a:r>
              <a:rPr lang="en-IN" sz="4000" u="sng" dirty="0">
                <a:solidFill>
                  <a:schemeClr val="tx1"/>
                </a:solidFill>
              </a:rPr>
              <a:t>36,500,000</a:t>
            </a:r>
            <a:r>
              <a:rPr lang="en-IN" sz="4000" dirty="0">
                <a:solidFill>
                  <a:schemeClr val="tx1"/>
                </a:solidFill>
              </a:rPr>
              <a:t> piecers of content per year!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But how to capitalize on it when there is so much?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Analyse to find Social Buzz’s top 5 most popular categories on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The Analytics team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1C2E4BE-3E40-7ED2-7118-2BE70802E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599051"/>
              </p:ext>
            </p:extLst>
          </p:nvPr>
        </p:nvGraphicFramePr>
        <p:xfrm>
          <a:off x="14395444" y="1825526"/>
          <a:ext cx="338583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833">
                  <a:extLst>
                    <a:ext uri="{9D8B030D-6E8A-4147-A177-3AD203B41FA5}">
                      <a16:colId xmlns:a16="http://schemas.microsoft.com/office/drawing/2014/main" val="2466093485"/>
                    </a:ext>
                  </a:extLst>
                </a:gridCol>
              </a:tblGrid>
              <a:tr h="914399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DEF</a:t>
                      </a:r>
                    </a:p>
                    <a:p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CHIEF  TECHINICAL ARCHITECT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8025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ECBC2CB-E360-AF29-D89D-03171704D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39264"/>
              </p:ext>
            </p:extLst>
          </p:nvPr>
        </p:nvGraphicFramePr>
        <p:xfrm>
          <a:off x="14395446" y="8043710"/>
          <a:ext cx="338583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831">
                  <a:extLst>
                    <a:ext uri="{9D8B030D-6E8A-4147-A177-3AD203B41FA5}">
                      <a16:colId xmlns:a16="http://schemas.microsoft.com/office/drawing/2014/main" val="2466093485"/>
                    </a:ext>
                  </a:extLst>
                </a:gridCol>
              </a:tblGrid>
              <a:tr h="885518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ABC</a:t>
                      </a:r>
                    </a:p>
                    <a:p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CHIEF TECHNICAL ARCHITECT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8025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9714EDA-F8D1-6C37-83D1-7138B21BC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513764"/>
              </p:ext>
            </p:extLst>
          </p:nvPr>
        </p:nvGraphicFramePr>
        <p:xfrm>
          <a:off x="14395445" y="4995578"/>
          <a:ext cx="338583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832">
                  <a:extLst>
                    <a:ext uri="{9D8B030D-6E8A-4147-A177-3AD203B41FA5}">
                      <a16:colId xmlns:a16="http://schemas.microsoft.com/office/drawing/2014/main" val="2466093485"/>
                    </a:ext>
                  </a:extLst>
                </a:gridCol>
              </a:tblGrid>
              <a:tr h="914399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XYZ</a:t>
                      </a:r>
                    </a:p>
                    <a:p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SENIOR PRINCIPLE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802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650709C-670D-FC20-B537-333D63EF7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81873"/>
              </p:ext>
            </p:extLst>
          </p:nvPr>
        </p:nvGraphicFramePr>
        <p:xfrm>
          <a:off x="4871827" y="1301857"/>
          <a:ext cx="6276029" cy="58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029">
                  <a:extLst>
                    <a:ext uri="{9D8B030D-6E8A-4147-A177-3AD203B41FA5}">
                      <a16:colId xmlns:a16="http://schemas.microsoft.com/office/drawing/2014/main" val="2560692820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r>
                        <a:rPr lang="en-IN" sz="3200" dirty="0"/>
                        <a:t>DATA UNDERSTANDING</a:t>
                      </a:r>
                    </a:p>
                  </a:txBody>
                  <a:tcPr marL="68701" marR="68701" marT="50292" marB="50292">
                    <a:solidFill>
                      <a:srgbClr val="A1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414346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AA95D99-34E5-5DB3-9F01-CC5B1B428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86611"/>
              </p:ext>
            </p:extLst>
          </p:nvPr>
        </p:nvGraphicFramePr>
        <p:xfrm>
          <a:off x="5992653" y="3048903"/>
          <a:ext cx="719430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305">
                  <a:extLst>
                    <a:ext uri="{9D8B030D-6E8A-4147-A177-3AD203B41FA5}">
                      <a16:colId xmlns:a16="http://schemas.microsoft.com/office/drawing/2014/main" val="256069282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IN" sz="3200" dirty="0"/>
                        <a:t>DATA CLEANING</a:t>
                      </a:r>
                    </a:p>
                  </a:txBody>
                  <a:tcPr>
                    <a:solidFill>
                      <a:srgbClr val="A1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414346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3526E82C-F497-5E57-9DEA-0861B31E3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5384"/>
              </p:ext>
            </p:extLst>
          </p:nvPr>
        </p:nvGraphicFramePr>
        <p:xfrm>
          <a:off x="7994451" y="4809397"/>
          <a:ext cx="610255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2550">
                  <a:extLst>
                    <a:ext uri="{9D8B030D-6E8A-4147-A177-3AD203B41FA5}">
                      <a16:colId xmlns:a16="http://schemas.microsoft.com/office/drawing/2014/main" val="2560692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3200" dirty="0"/>
                        <a:t>DATA MODELING</a:t>
                      </a:r>
                    </a:p>
                  </a:txBody>
                  <a:tcPr>
                    <a:solidFill>
                      <a:srgbClr val="A1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414346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9B0E6C38-40A9-BD72-1F26-000C60B86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6195"/>
              </p:ext>
            </p:extLst>
          </p:nvPr>
        </p:nvGraphicFramePr>
        <p:xfrm>
          <a:off x="10203443" y="6373276"/>
          <a:ext cx="610255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2550">
                  <a:extLst>
                    <a:ext uri="{9D8B030D-6E8A-4147-A177-3AD203B41FA5}">
                      <a16:colId xmlns:a16="http://schemas.microsoft.com/office/drawing/2014/main" val="2560692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3200" dirty="0"/>
                        <a:t>DATA ANALYSIS</a:t>
                      </a:r>
                    </a:p>
                  </a:txBody>
                  <a:tcPr>
                    <a:solidFill>
                      <a:srgbClr val="A1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414346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B2C7648-A24A-B12F-7F17-F93DDBC1B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754094"/>
              </p:ext>
            </p:extLst>
          </p:nvPr>
        </p:nvGraphicFramePr>
        <p:xfrm>
          <a:off x="11337711" y="8015294"/>
          <a:ext cx="59726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652">
                  <a:extLst>
                    <a:ext uri="{9D8B030D-6E8A-4147-A177-3AD203B41FA5}">
                      <a16:colId xmlns:a16="http://schemas.microsoft.com/office/drawing/2014/main" val="256069282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3200" dirty="0"/>
                        <a:t>UNCOVER INSIGHTS</a:t>
                      </a:r>
                    </a:p>
                  </a:txBody>
                  <a:tcPr>
                    <a:solidFill>
                      <a:srgbClr val="A1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4143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2F18D13-4FDF-7FC2-04E6-38286C86C65D}"/>
              </a:ext>
            </a:extLst>
          </p:cNvPr>
          <p:cNvSpPr/>
          <p:nvPr/>
        </p:nvSpPr>
        <p:spPr>
          <a:xfrm>
            <a:off x="7112505" y="3069240"/>
            <a:ext cx="3692251" cy="253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 dirty="0">
                <a:solidFill>
                  <a:schemeClr val="tx1"/>
                </a:solidFill>
              </a:rPr>
              <a:t>ANIMAL</a:t>
            </a:r>
          </a:p>
          <a:p>
            <a:pPr algn="ctr"/>
            <a:r>
              <a:rPr lang="en-IN" sz="2800" dirty="0">
                <a:solidFill>
                  <a:schemeClr val="tx1"/>
                </a:solidFill>
              </a:rPr>
              <a:t>MOST FAVOURITE CATEOGARY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E36C8F-4068-3EAA-A1EA-230CBC29BEBA}"/>
              </a:ext>
            </a:extLst>
          </p:cNvPr>
          <p:cNvSpPr/>
          <p:nvPr/>
        </p:nvSpPr>
        <p:spPr>
          <a:xfrm>
            <a:off x="12371858" y="3069240"/>
            <a:ext cx="3764506" cy="253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800" dirty="0">
                <a:solidFill>
                  <a:schemeClr val="tx1"/>
                </a:solidFill>
              </a:rPr>
              <a:t>MAY</a:t>
            </a:r>
          </a:p>
          <a:p>
            <a:pPr algn="ctr"/>
            <a:r>
              <a:rPr lang="en-IN" sz="2800" dirty="0">
                <a:solidFill>
                  <a:schemeClr val="tx1"/>
                </a:solidFill>
              </a:rPr>
              <a:t>WITH MOST NUMBER OF POSTS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CD08AD-9994-1F75-99B4-3C8C2F4F87A5}"/>
              </a:ext>
            </a:extLst>
          </p:cNvPr>
          <p:cNvSpPr/>
          <p:nvPr/>
        </p:nvSpPr>
        <p:spPr>
          <a:xfrm>
            <a:off x="1396906" y="2868661"/>
            <a:ext cx="4135245" cy="2835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en-IN" sz="3200" dirty="0">
                <a:solidFill>
                  <a:schemeClr val="tx1"/>
                </a:solidFill>
              </a:rPr>
              <a:t>UNIQUE CATEOGARIES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3D1520D-E3DC-1D8D-23F7-7D05FE01F1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6432" y="1712104"/>
            <a:ext cx="12570726" cy="73352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5A771F00-5642-72E3-D1C5-E25A1A3AF9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869" y="1060004"/>
            <a:ext cx="13652632" cy="820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7EF43D6BF3A04281FD1113E787280E" ma:contentTypeVersion="6" ma:contentTypeDescription="Create a new document." ma:contentTypeScope="" ma:versionID="8312cea2273b02ed9952f0f9d411a962">
  <xsd:schema xmlns:xsd="http://www.w3.org/2001/XMLSchema" xmlns:xs="http://www.w3.org/2001/XMLSchema" xmlns:p="http://schemas.microsoft.com/office/2006/metadata/properties" xmlns:ns3="d83e9137-e565-4def-94aa-ae0dc13d7973" targetNamespace="http://schemas.microsoft.com/office/2006/metadata/properties" ma:root="true" ma:fieldsID="536d7c1ebbff4d2dfa84ed1b1cf091b5" ns3:_="">
    <xsd:import namespace="d83e9137-e565-4def-94aa-ae0dc13d797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3e9137-e565-4def-94aa-ae0dc13d797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83e9137-e565-4def-94aa-ae0dc13d7973" xsi:nil="true"/>
  </documentManagement>
</p:properties>
</file>

<file path=customXml/itemProps1.xml><?xml version="1.0" encoding="utf-8"?>
<ds:datastoreItem xmlns:ds="http://schemas.openxmlformats.org/officeDocument/2006/customXml" ds:itemID="{75263973-8790-4627-9E41-3B0D1963FC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3e9137-e565-4def-94aa-ae0dc13d79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85D72C-9031-4CB8-98CB-49CEEE132A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5571D6-E24D-484C-B2C8-50621BD04D2A}">
  <ds:schemaRefs>
    <ds:schemaRef ds:uri="http://schemas.microsoft.com/office/2006/metadata/properties"/>
    <ds:schemaRef ds:uri="http://schemas.microsoft.com/office/infopath/2007/PartnerControls"/>
    <ds:schemaRef ds:uri="d83e9137-e565-4def-94aa-ae0dc13d797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203</Words>
  <Application>Microsoft Office PowerPoint</Application>
  <PresentationFormat>Custom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Graphik Regular</vt:lpstr>
      <vt:lpstr>Calibri</vt:lpstr>
      <vt:lpstr>Arial</vt:lpstr>
      <vt:lpstr>Clear Sans Regular Bold</vt:lpstr>
      <vt:lpstr>Abadi Extra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Sayeed Anwar</cp:lastModifiedBy>
  <cp:revision>13</cp:revision>
  <dcterms:created xsi:type="dcterms:W3CDTF">2006-08-16T00:00:00Z</dcterms:created>
  <dcterms:modified xsi:type="dcterms:W3CDTF">2024-05-15T20:39:45Z</dcterms:modified>
  <dc:identifier>DAEhDyfaYKE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0x010100107EF43D6BF3A04281FD1113E787280E</vt:lpwstr>
  </property>
</Properties>
</file>