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8" r:id="rId3"/>
    <p:sldId id="257" r:id="rId4"/>
    <p:sldId id="271" r:id="rId5"/>
    <p:sldId id="275" r:id="rId6"/>
    <p:sldId id="269" r:id="rId7"/>
    <p:sldId id="259" r:id="rId8"/>
    <p:sldId id="260" r:id="rId9"/>
    <p:sldId id="283" r:id="rId10"/>
    <p:sldId id="280" r:id="rId11"/>
    <p:sldId id="281" r:id="rId12"/>
    <p:sldId id="282" r:id="rId13"/>
    <p:sldId id="261" r:id="rId14"/>
    <p:sldId id="262" r:id="rId15"/>
    <p:sldId id="263" r:id="rId16"/>
    <p:sldId id="264" r:id="rId17"/>
    <p:sldId id="266" r:id="rId18"/>
    <p:sldId id="288" r:id="rId19"/>
    <p:sldId id="285" r:id="rId20"/>
    <p:sldId id="286" r:id="rId21"/>
    <p:sldId id="287" r:id="rId22"/>
    <p:sldId id="296" r:id="rId23"/>
    <p:sldId id="300" r:id="rId24"/>
    <p:sldId id="301" r:id="rId25"/>
    <p:sldId id="302" r:id="rId26"/>
    <p:sldId id="304" r:id="rId27"/>
    <p:sldId id="297" r:id="rId28"/>
    <p:sldId id="298" r:id="rId29"/>
    <p:sldId id="305" r:id="rId30"/>
    <p:sldId id="299" r:id="rId31"/>
    <p:sldId id="284" r:id="rId32"/>
    <p:sldId id="267" r:id="rId33"/>
  </p:sldIdLst>
  <p:sldSz cx="9906000" cy="6858000" type="A4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026" y="18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Paperless Ticketing Using Face Recognition for Metro Rail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EE317-3AAF-4E04-83CF-48764F2ABFE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EE39-0E8B-45FD-96F8-286CCE315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47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Paperless Ticketing Using Face Recognition for Metro Rail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6E3D3-EF20-4574-ACD9-8D9450A8EF3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54063"/>
            <a:ext cx="54483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59632-9F43-4DD8-8C2E-A1F7846E6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784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59632-9F43-4DD8-8C2E-A1F7846E67DD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Paperless Ticketing Using Face Recognition for Metro Rail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2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8766-61DC-47AD-9ADE-45834103859F}" type="datetime1">
              <a:rPr lang="en-US" smtClean="0"/>
              <a:t>11/30/2018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Paperless Ticketing Using Face Recognition for Metro Rail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65F0E4-FC80-46D3-8D74-B1A59EC7C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EB1E252-25E5-439C-B0C8-D9FEB60BDB1E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11/30/2018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4A663A0-18D0-41D2-870D-39C1BD51C8D8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11/30/2018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B996972-9008-42E2-B0B0-41C0167B24F2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11/30/2018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7F41F5B-D94B-429C-B0ED-9E14F1E7F239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11/30/2018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9B72624-4FF3-48EF-B273-8976DFF34DBD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11/30/2018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349C116-D771-48FE-8269-D69EBE15BAC4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11/30/2018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584C-504A-4872-B8DE-5EDF8177C74C}" type="datetime1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Paperless Ticketing Using Face Recognition for Metro Rail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0E4-FC80-46D3-8D74-B1A59EC7CA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5F400C3-A3CD-4000-ADBB-41EA2AE09C96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11/30/2018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0DA5188-83E6-43F3-9B35-81502FB2C7CA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11/30/2018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03D9B31-8C8D-4239-9708-959DEBCE596A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11/30/2018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50C8A9F6-E11C-4785-94A3-F13261280061}" type="datetime1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11/30/2018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0961024F-C039-42F5-9F13-FEA3C9C098CA}" type="slidenum">
              <a:rPr lang="en-IN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25500" y="1447800"/>
            <a:ext cx="841971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Paperless Ticketing Using Face </a:t>
            </a:r>
            <a:r>
              <a:rPr lang="en-IN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Recognition for Metro Rail</a:t>
            </a:r>
            <a:endParaRPr lang="en-IN" sz="375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485900" y="3505200"/>
            <a:ext cx="6933810" cy="2133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Guide: Nayana P </a:t>
            </a:r>
            <a:r>
              <a:rPr lang="en-IN" sz="32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Bh</a:t>
            </a:r>
            <a:r>
              <a:rPr lang="en-IN" sz="3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askar</a:t>
            </a:r>
          </a:p>
          <a:p>
            <a:pPr algn="r">
              <a:lnSpc>
                <a:spcPct val="100000"/>
              </a:lnSpc>
            </a:pPr>
            <a:endParaRPr lang="en-IN" sz="700" b="0" strike="noStrike" spc="-1" dirty="0" smtClean="0">
              <a:solidFill>
                <a:srgbClr val="8B8B8B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Presented by,		 </a:t>
            </a:r>
          </a:p>
          <a:p>
            <a:pPr algn="r"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Praseetha </a:t>
            </a:r>
            <a:r>
              <a:rPr lang="en-IN" sz="3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Das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Tina Thomas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Treesa Rose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Sayeed A P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0E4-FC80-46D3-8D74-B1A59EC7CA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Paperless Ticketing Using Face Recognition for Metro Rail</a:t>
            </a:r>
            <a:endParaRPr lang="en-US" dirty="0"/>
          </a:p>
        </p:txBody>
      </p:sp>
      <p:sp>
        <p:nvSpPr>
          <p:cNvPr id="4" name="Action Button: Forward or Next 3">
            <a:hlinkClick r:id="rId3" action="ppaction://hlinksldjump" highlightClick="1"/>
          </p:cNvPr>
          <p:cNvSpPr/>
          <p:nvPr/>
        </p:nvSpPr>
        <p:spPr>
          <a:xfrm>
            <a:off x="8991600" y="6096000"/>
            <a:ext cx="4572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Software Specification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endParaRPr lang="en-IN" sz="3200" dirty="0" smtClean="0">
              <a:latin typeface="Calibri" pitchFamily="34" charset="0"/>
              <a:ea typeface="Noto Sans CJK SC Regular" charset="0"/>
              <a:cs typeface="Times New Roman" pitchFamily="16" charset="0"/>
            </a:endParaRP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IN" sz="3200" dirty="0" smtClean="0">
                <a:latin typeface="Calibri" pitchFamily="34" charset="0"/>
                <a:ea typeface="Noto Sans CJK SC Regular" charset="0"/>
                <a:cs typeface="Times New Roman" pitchFamily="16" charset="0"/>
              </a:rPr>
              <a:t>OS : MS Windows7 or higher versions/ Ubuntu 14.04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Opencv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Python 3.7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Mysql</a:t>
            </a:r>
            <a:endParaRPr lang="en-US" sz="3200" dirty="0" smtClean="0">
              <a:latin typeface="Calibri" pitchFamily="34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67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Hardware Specification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431800" algn="l"/>
                <a:tab pos="881063" algn="l"/>
                <a:tab pos="1330325" algn="l"/>
                <a:tab pos="1779588" algn="l"/>
                <a:tab pos="2228850" algn="l"/>
                <a:tab pos="2678113" algn="l"/>
                <a:tab pos="3127375" algn="l"/>
                <a:tab pos="3576638" algn="l"/>
                <a:tab pos="4025900" algn="l"/>
                <a:tab pos="4475163" algn="l"/>
                <a:tab pos="4924425" algn="l"/>
                <a:tab pos="5383213" algn="l"/>
                <a:tab pos="5822950" algn="l"/>
                <a:tab pos="6272213" algn="l"/>
                <a:tab pos="6721475" algn="l"/>
                <a:tab pos="7170738" algn="l"/>
                <a:tab pos="7620000" algn="l"/>
                <a:tab pos="8069263" algn="l"/>
                <a:tab pos="8518525" algn="l"/>
                <a:tab pos="8967788" algn="l"/>
                <a:tab pos="9385300" algn="l"/>
                <a:tab pos="9832975" algn="l"/>
                <a:tab pos="10280650" algn="l"/>
                <a:tab pos="10737850" algn="l"/>
                <a:tab pos="10772775" algn="l"/>
                <a:tab pos="10779125" algn="l"/>
                <a:tab pos="10780713" algn="l"/>
              </a:tabLst>
            </a:pPr>
            <a:r>
              <a:rPr lang="en-IN" dirty="0" smtClean="0">
                <a:solidFill>
                  <a:srgbClr val="292400"/>
                </a:solidFill>
                <a:latin typeface="Times New Roman" pitchFamily="16" charset="0"/>
                <a:ea typeface="Noto Sans CJK SC Regular" charset="0"/>
                <a:cs typeface="Times New Roman" pitchFamily="16" charset="0"/>
              </a:rPr>
              <a:t> </a:t>
            </a:r>
            <a:r>
              <a:rPr lang="en-IN" sz="3200" dirty="0" smtClean="0">
                <a:solidFill>
                  <a:srgbClr val="292400"/>
                </a:solidFill>
                <a:latin typeface="Calibri" pitchFamily="34" charset="0"/>
                <a:ea typeface="Noto Sans CJK SC Regular" charset="0"/>
                <a:cs typeface="Times New Roman" pitchFamily="16" charset="0"/>
              </a:rPr>
              <a:t>Intel Core 2 Duo/Quad or higher and 64bit 	processor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431800" algn="l"/>
                <a:tab pos="881063" algn="l"/>
                <a:tab pos="1330325" algn="l"/>
                <a:tab pos="1779588" algn="l"/>
                <a:tab pos="2228850" algn="l"/>
                <a:tab pos="2678113" algn="l"/>
                <a:tab pos="3127375" algn="l"/>
                <a:tab pos="3576638" algn="l"/>
                <a:tab pos="4025900" algn="l"/>
                <a:tab pos="4475163" algn="l"/>
                <a:tab pos="4924425" algn="l"/>
                <a:tab pos="5383213" algn="l"/>
                <a:tab pos="5822950" algn="l"/>
                <a:tab pos="6272213" algn="l"/>
                <a:tab pos="6721475" algn="l"/>
                <a:tab pos="7170738" algn="l"/>
                <a:tab pos="7620000" algn="l"/>
                <a:tab pos="8069263" algn="l"/>
                <a:tab pos="8518525" algn="l"/>
                <a:tab pos="8967788" algn="l"/>
                <a:tab pos="9385300" algn="l"/>
                <a:tab pos="9832975" algn="l"/>
                <a:tab pos="10280650" algn="l"/>
                <a:tab pos="10737850" algn="l"/>
                <a:tab pos="10772775" algn="l"/>
                <a:tab pos="10779125" algn="l"/>
                <a:tab pos="10780713" algn="l"/>
              </a:tabLst>
            </a:pPr>
            <a:r>
              <a:rPr lang="en-IN" sz="3200" dirty="0" smtClean="0">
                <a:solidFill>
                  <a:srgbClr val="292400"/>
                </a:solidFill>
                <a:latin typeface="Calibri" pitchFamily="34" charset="0"/>
                <a:ea typeface="Noto Sans CJK SC Regular" charset="0"/>
                <a:cs typeface="Times New Roman" pitchFamily="16" charset="0"/>
              </a:rPr>
              <a:t>Hard Disk capacity of 1- 4TB,  4 GB RAM or more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431800" algn="l"/>
                <a:tab pos="881063" algn="l"/>
                <a:tab pos="1330325" algn="l"/>
                <a:tab pos="1779588" algn="l"/>
                <a:tab pos="2228850" algn="l"/>
                <a:tab pos="2678113" algn="l"/>
                <a:tab pos="3127375" algn="l"/>
                <a:tab pos="3576638" algn="l"/>
                <a:tab pos="4025900" algn="l"/>
                <a:tab pos="4475163" algn="l"/>
                <a:tab pos="4924425" algn="l"/>
                <a:tab pos="5383213" algn="l"/>
                <a:tab pos="5822950" algn="l"/>
                <a:tab pos="6272213" algn="l"/>
                <a:tab pos="6721475" algn="l"/>
                <a:tab pos="7170738" algn="l"/>
                <a:tab pos="7620000" algn="l"/>
                <a:tab pos="8069263" algn="l"/>
                <a:tab pos="8518525" algn="l"/>
                <a:tab pos="8967788" algn="l"/>
                <a:tab pos="9385300" algn="l"/>
                <a:tab pos="9832975" algn="l"/>
                <a:tab pos="10280650" algn="l"/>
                <a:tab pos="10737850" algn="l"/>
                <a:tab pos="10772775" algn="l"/>
                <a:tab pos="10779125" algn="l"/>
                <a:tab pos="10780713" algn="l"/>
              </a:tabLst>
            </a:pPr>
            <a:r>
              <a:rPr lang="en-IN" sz="3200" dirty="0" smtClean="0">
                <a:solidFill>
                  <a:srgbClr val="292400"/>
                </a:solidFill>
                <a:latin typeface="Calibri" pitchFamily="34" charset="0"/>
                <a:cs typeface="Times New Roman" pitchFamily="16" charset="0"/>
              </a:rPr>
              <a:t>Input devices: keyboard, digital camera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431800" algn="l"/>
                <a:tab pos="881063" algn="l"/>
                <a:tab pos="1330325" algn="l"/>
                <a:tab pos="1779588" algn="l"/>
                <a:tab pos="2228850" algn="l"/>
                <a:tab pos="2678113" algn="l"/>
                <a:tab pos="3127375" algn="l"/>
                <a:tab pos="3576638" algn="l"/>
                <a:tab pos="4025900" algn="l"/>
                <a:tab pos="4475163" algn="l"/>
                <a:tab pos="4924425" algn="l"/>
                <a:tab pos="5383213" algn="l"/>
                <a:tab pos="5822950" algn="l"/>
                <a:tab pos="6272213" algn="l"/>
                <a:tab pos="6721475" algn="l"/>
                <a:tab pos="7170738" algn="l"/>
                <a:tab pos="7620000" algn="l"/>
                <a:tab pos="8069263" algn="l"/>
                <a:tab pos="8518525" algn="l"/>
                <a:tab pos="8967788" algn="l"/>
                <a:tab pos="9385300" algn="l"/>
                <a:tab pos="9832975" algn="l"/>
                <a:tab pos="10280650" algn="l"/>
                <a:tab pos="10737850" algn="l"/>
                <a:tab pos="10772775" algn="l"/>
                <a:tab pos="10779125" algn="l"/>
                <a:tab pos="10780713" algn="l"/>
              </a:tabLst>
            </a:pPr>
            <a:r>
              <a:rPr lang="en-IN" sz="3200" dirty="0" smtClean="0">
                <a:solidFill>
                  <a:srgbClr val="292400"/>
                </a:solidFill>
                <a:latin typeface="Calibri" pitchFamily="34" charset="0"/>
                <a:cs typeface="Times New Roman" pitchFamily="16" charset="0"/>
              </a:rPr>
              <a:t>Output device : computer monitor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57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201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System Architecture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C:\Users\SAYEED\Downloads\Doc1-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225"/>
            <a:ext cx="9525000" cy="44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06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List Of Modules </a:t>
            </a:r>
            <a:endParaRPr lang="en-IN" sz="40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endParaRPr lang="en-IN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Administrator 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Station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master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Entrance verification </a:t>
            </a: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Exit validation 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Action Button: Forward or Next 1">
            <a:hlinkClick r:id="rId2" action="ppaction://hlinksldjump" highlightClick="1"/>
          </p:cNvPr>
          <p:cNvSpPr/>
          <p:nvPr/>
        </p:nvSpPr>
        <p:spPr>
          <a:xfrm>
            <a:off x="8877690" y="6248400"/>
            <a:ext cx="57111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Administrator  </a:t>
            </a:r>
            <a:endParaRPr lang="en-IN" sz="40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Station master management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Database management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Rules and regulations 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Fare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rate calculation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Station master</a:t>
            </a:r>
            <a:endParaRPr lang="en-IN" sz="40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Ticket reservation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Face capturing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Details collection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Name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Contact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details - phone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number 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From station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Destination 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Ticket cancellation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Database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update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Face recognition 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verification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Time stamp allocation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Ticket activation  </a:t>
            </a:r>
            <a:endParaRPr lang="en-IN" sz="32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Entrance Verification</a:t>
            </a:r>
            <a:endParaRPr lang="en-IN" sz="40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Exit Validation</a:t>
            </a:r>
            <a:endParaRPr lang="en-IN" sz="40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Face recognition </a:t>
            </a:r>
            <a:endParaRPr lang="en-IN" sz="3200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Verification</a:t>
            </a:r>
            <a:endParaRPr lang="en-IN" sz="3200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Time stamp checking</a:t>
            </a:r>
            <a:endParaRPr lang="en-IN" sz="3200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Ticket deactivation</a:t>
            </a:r>
            <a:endParaRPr lang="en-IN" sz="3200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2910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438400"/>
            <a:ext cx="8420100" cy="1143000"/>
          </a:xfrm>
        </p:spPr>
        <p:txBody>
          <a:bodyPr/>
          <a:lstStyle/>
          <a:p>
            <a:pPr algn="ctr"/>
            <a:r>
              <a:rPr lang="en-IN" b="1" dirty="0" smtClean="0">
                <a:latin typeface="+mn-lt"/>
              </a:rPr>
              <a:t>STATION MASTER MODULE</a:t>
            </a:r>
            <a:endParaRPr lang="en-IN" b="1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5029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18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71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Station Master Functions</a:t>
            </a:r>
            <a:endParaRPr lang="en-IN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19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600" y="1371600"/>
            <a:ext cx="8420100" cy="4572000"/>
          </a:xfrm>
        </p:spPr>
        <p:txBody>
          <a:bodyPr>
            <a:noAutofit/>
          </a:bodyPr>
          <a:lstStyle/>
          <a:p>
            <a:r>
              <a:rPr lang="en-IN" sz="2800" u="sng" dirty="0" smtClean="0">
                <a:latin typeface="Calibri" pitchFamily="34" charset="0"/>
                <a:cs typeface="Calibri" pitchFamily="34" charset="0"/>
              </a:rPr>
              <a:t>Station Validation</a:t>
            </a:r>
          </a:p>
          <a:p>
            <a:pPr lvl="1"/>
            <a:r>
              <a:rPr lang="en-IN" sz="2800" dirty="0" smtClean="0">
                <a:latin typeface="Calibri" pitchFamily="34" charset="0"/>
                <a:cs typeface="Calibri" pitchFamily="34" charset="0"/>
              </a:rPr>
              <a:t>Station Username</a:t>
            </a:r>
          </a:p>
          <a:p>
            <a:pPr lvl="1"/>
            <a:r>
              <a:rPr lang="en-IN" sz="2800" dirty="0" smtClean="0">
                <a:latin typeface="Calibri" pitchFamily="34" charset="0"/>
                <a:cs typeface="Calibri" pitchFamily="34" charset="0"/>
              </a:rPr>
              <a:t>Password</a:t>
            </a:r>
          </a:p>
          <a:p>
            <a:pPr marL="320040" lvl="1" indent="0">
              <a:buNone/>
            </a:pP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800" u="sng" dirty="0" smtClean="0">
                <a:latin typeface="Calibri" pitchFamily="34" charset="0"/>
                <a:cs typeface="Calibri" pitchFamily="34" charset="0"/>
              </a:rPr>
              <a:t>Ticketing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en-IN" sz="2800" dirty="0" smtClean="0">
                <a:latin typeface="Calibri" pitchFamily="34" charset="0"/>
                <a:cs typeface="Calibri" pitchFamily="34" charset="0"/>
              </a:rPr>
              <a:t>Name</a:t>
            </a:r>
          </a:p>
          <a:p>
            <a:pPr lvl="1"/>
            <a:r>
              <a:rPr lang="en-IN" sz="2800" dirty="0" smtClean="0">
                <a:latin typeface="Calibri" pitchFamily="34" charset="0"/>
                <a:cs typeface="Calibri" pitchFamily="34" charset="0"/>
              </a:rPr>
              <a:t>Destination</a:t>
            </a:r>
          </a:p>
          <a:p>
            <a:pPr lvl="1"/>
            <a:r>
              <a:rPr lang="en-IN" sz="2800" dirty="0" smtClean="0">
                <a:latin typeface="Calibri" pitchFamily="34" charset="0"/>
                <a:cs typeface="Calibri" pitchFamily="34" charset="0"/>
              </a:rPr>
              <a:t>Fare calculation</a:t>
            </a:r>
          </a:p>
          <a:p>
            <a:pPr lvl="1"/>
            <a:r>
              <a:rPr lang="en-IN" sz="2800" dirty="0" smtClean="0">
                <a:latin typeface="Calibri" pitchFamily="34" charset="0"/>
                <a:cs typeface="Calibri" pitchFamily="34" charset="0"/>
              </a:rPr>
              <a:t>Face Detection, Capture &amp; Storing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5029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15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Contents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Introduction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Objective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Face Recognition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System Analysis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System Configuration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System Architecture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Modules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3200" dirty="0" smtClean="0">
                <a:latin typeface="Calibri" pitchFamily="34" charset="0"/>
              </a:rPr>
              <a:t>Conclusion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Station Table</a:t>
            </a:r>
            <a:endParaRPr lang="en-IN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20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40732514"/>
              </p:ext>
            </p:extLst>
          </p:nvPr>
        </p:nvGraphicFramePr>
        <p:xfrm>
          <a:off x="838200" y="2590800"/>
          <a:ext cx="8420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/>
                <a:gridCol w="1403350"/>
                <a:gridCol w="1403350"/>
                <a:gridCol w="1403350"/>
                <a:gridCol w="1403350"/>
                <a:gridCol w="14033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KEY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EXTRA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station_id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station_name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varchar(20)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user_name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varchar(20)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varchar(20)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5029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35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Passenger Table </a:t>
            </a:r>
            <a:endParaRPr lang="en-IN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21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58051479"/>
              </p:ext>
            </p:extLst>
          </p:nvPr>
        </p:nvGraphicFramePr>
        <p:xfrm>
          <a:off x="990600" y="2209800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219200"/>
                <a:gridCol w="838200"/>
                <a:gridCol w="1143000"/>
                <a:gridCol w="11430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KEY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EXTRA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passenger_id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PRIMARY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AUTO_INCREMENT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varchar(20)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Contact_no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from_station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to_station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int(5)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int(5)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6400800" cy="3810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21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098" y="-32359"/>
            <a:ext cx="8420100" cy="1143000"/>
          </a:xfrm>
        </p:spPr>
        <p:txBody>
          <a:bodyPr/>
          <a:lstStyle/>
          <a:p>
            <a:r>
              <a:rPr lang="en-IN" dirty="0" smtClean="0"/>
              <a:t>Use-Case Diagram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51054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22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52218"/>
            <a:ext cx="1428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flipH="1">
            <a:off x="2209800" y="335958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856973" y="1295401"/>
            <a:ext cx="2209800" cy="4495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876806" y="1295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Face Recognition System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4038600" y="1664732"/>
            <a:ext cx="190500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580873" y="16647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064696" y="2134969"/>
            <a:ext cx="1828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421166" y="2217003"/>
            <a:ext cx="136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Enter details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4064696" y="3359585"/>
            <a:ext cx="1878904" cy="526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4064696" y="2759035"/>
            <a:ext cx="1828800" cy="4602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237973" y="344464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Make payment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356448" y="28044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Face capture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4047473" y="3985364"/>
            <a:ext cx="1828800" cy="4885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4064697" y="4572000"/>
            <a:ext cx="18288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25761"/>
            <a:ext cx="1246981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13977"/>
            <a:ext cx="1427162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42981" y="2184598"/>
            <a:ext cx="132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From station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342981" y="46881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 station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743200" y="2401669"/>
            <a:ext cx="1321496" cy="4028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43200" y="2989152"/>
            <a:ext cx="13042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43200" y="3173818"/>
            <a:ext cx="1321497" cy="376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/>
          <p:nvPr/>
        </p:nvCxnSpPr>
        <p:spPr>
          <a:xfrm flipH="1" flipV="1">
            <a:off x="5989006" y="1799041"/>
            <a:ext cx="1512257" cy="23802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>
            <a:endCxn id="20" idx="6"/>
          </p:cNvCxnSpPr>
          <p:nvPr/>
        </p:nvCxnSpPr>
        <p:spPr>
          <a:xfrm flipH="1">
            <a:off x="5893497" y="4414287"/>
            <a:ext cx="1574103" cy="386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>
            <a:endCxn id="9" idx="6"/>
          </p:cNvCxnSpPr>
          <p:nvPr/>
        </p:nvCxnSpPr>
        <p:spPr>
          <a:xfrm flipH="1">
            <a:off x="5943600" y="1664732"/>
            <a:ext cx="15240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>
            <a:stCxn id="11" idx="6"/>
          </p:cNvCxnSpPr>
          <p:nvPr/>
        </p:nvCxnSpPr>
        <p:spPr>
          <a:xfrm flipV="1">
            <a:off x="5893496" y="2034064"/>
            <a:ext cx="1269304" cy="367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/>
          <p:cNvCxnSpPr>
            <a:stCxn id="15" idx="6"/>
          </p:cNvCxnSpPr>
          <p:nvPr/>
        </p:nvCxnSpPr>
        <p:spPr>
          <a:xfrm flipV="1">
            <a:off x="5893496" y="2184598"/>
            <a:ext cx="1269304" cy="804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Arrow Connector 1060"/>
          <p:cNvCxnSpPr>
            <a:stCxn id="13" idx="6"/>
          </p:cNvCxnSpPr>
          <p:nvPr/>
        </p:nvCxnSpPr>
        <p:spPr>
          <a:xfrm flipV="1">
            <a:off x="5943600" y="2401669"/>
            <a:ext cx="1219200" cy="1221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1070"/>
          <p:cNvCxnSpPr/>
          <p:nvPr/>
        </p:nvCxnSpPr>
        <p:spPr>
          <a:xfrm flipH="1">
            <a:off x="5876273" y="2553930"/>
            <a:ext cx="1466708" cy="1675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Oval 1072"/>
          <p:cNvSpPr/>
          <p:nvPr/>
        </p:nvSpPr>
        <p:spPr>
          <a:xfrm>
            <a:off x="4064697" y="5181600"/>
            <a:ext cx="1828799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4" name="TextBox 1073"/>
          <p:cNvSpPr txBox="1"/>
          <p:nvPr/>
        </p:nvSpPr>
        <p:spPr>
          <a:xfrm>
            <a:off x="4242148" y="462038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Entry validation</a:t>
            </a:r>
          </a:p>
        </p:txBody>
      </p:sp>
      <p:sp>
        <p:nvSpPr>
          <p:cNvPr id="1075" name="TextBox 1074"/>
          <p:cNvSpPr txBox="1"/>
          <p:nvPr/>
        </p:nvSpPr>
        <p:spPr>
          <a:xfrm>
            <a:off x="4305300" y="40587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Face detection</a:t>
            </a:r>
            <a:endParaRPr lang="en-IN" dirty="0"/>
          </a:p>
        </p:txBody>
      </p:sp>
      <p:sp>
        <p:nvSpPr>
          <p:cNvPr id="1077" name="TextBox 1076"/>
          <p:cNvSpPr txBox="1"/>
          <p:nvPr/>
        </p:nvSpPr>
        <p:spPr>
          <a:xfrm>
            <a:off x="4191000" y="5205608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Exit verification</a:t>
            </a:r>
          </a:p>
        </p:txBody>
      </p:sp>
      <p:cxnSp>
        <p:nvCxnSpPr>
          <p:cNvPr id="1081" name="Straight Arrow Connector 1080"/>
          <p:cNvCxnSpPr/>
          <p:nvPr/>
        </p:nvCxnSpPr>
        <p:spPr>
          <a:xfrm flipH="1">
            <a:off x="5893498" y="4672814"/>
            <a:ext cx="1574102" cy="717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Arrow Connector 1084"/>
          <p:cNvCxnSpPr/>
          <p:nvPr/>
        </p:nvCxnSpPr>
        <p:spPr>
          <a:xfrm flipH="1" flipV="1">
            <a:off x="5909936" y="4259799"/>
            <a:ext cx="1591327" cy="137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54864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23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tx2"/>
                </a:solidFill>
              </a:rPr>
              <a:t>SCREENSHOTS</a:t>
            </a:r>
            <a:endParaRPr lang="en-IN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51816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24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22" y="361522"/>
            <a:ext cx="6134956" cy="54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52578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25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642813"/>
            <a:ext cx="643933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52578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26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12" y="1166497"/>
            <a:ext cx="538237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53340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27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89" y="904044"/>
            <a:ext cx="5647619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5334000" cy="457200"/>
          </a:xfrm>
        </p:spPr>
        <p:txBody>
          <a:bodyPr/>
          <a:lstStyle/>
          <a:p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28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14" y="1786143"/>
            <a:ext cx="6028571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52578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29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85172"/>
            <a:ext cx="655320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200" y="274680"/>
            <a:ext cx="85721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  <a:r>
              <a:rPr lang="en-IN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z="375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66750" y="14478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and convenience have great importance in human life. We are trying to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metro rail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ticketing system more efficient without paper. As face is one of the easiest ways to distinguish the individual identity of a person, we are planning to use Face recognition to implement a Paperless ticketing system.</a:t>
            </a: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en-IN" sz="28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5029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30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1371"/>
            <a:ext cx="3048000" cy="1621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81371"/>
            <a:ext cx="2557596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r>
              <a:rPr lang="en-IN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IN" sz="400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We are trying to create a convenient and time saving ticketing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for metro rail ticketing</a:t>
            </a: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help of face recognition technique.</a:t>
            </a:r>
            <a:endParaRPr lang="en-IN" sz="291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31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237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638000" y="2389680"/>
            <a:ext cx="6864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IN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</a:t>
            </a:r>
            <a:r>
              <a:rPr lang="en-IN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YOU...!</a:t>
            </a: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32</a:t>
            </a:fld>
            <a:endParaRPr lang="en-IN" sz="1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Objective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>
                <a:solidFill>
                  <a:srgbClr val="000000"/>
                </a:solidFill>
                <a:latin typeface="Times New Roman" pitchFamily="16" charset="0"/>
                <a:ea typeface="Noto Sans CJK SC Regular" charset="0"/>
                <a:cs typeface="Times New Roman" pitchFamily="16" charset="0"/>
              </a:rPr>
              <a:t>	</a:t>
            </a:r>
            <a:r>
              <a:rPr lang="en-IN" sz="3200" dirty="0" smtClean="0">
                <a:solidFill>
                  <a:srgbClr val="000000"/>
                </a:solidFill>
                <a:latin typeface="Calibri" pitchFamily="34" charset="0"/>
                <a:ea typeface="Noto Sans CJK SC Regular" charset="0"/>
                <a:cs typeface="Times New Roman" pitchFamily="16" charset="0"/>
              </a:rPr>
              <a:t>To make Metro rail ticketing system more </a:t>
            </a: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efficient and </a:t>
            </a:r>
            <a:r>
              <a:rPr lang="en-IN" sz="3200" dirty="0" smtClean="0">
                <a:solidFill>
                  <a:srgbClr val="000000"/>
                </a:solidFill>
                <a:latin typeface="Calibri" pitchFamily="34" charset="0"/>
                <a:ea typeface="Noto Sans CJK SC Regular" charset="0"/>
                <a:cs typeface="Times New Roman" pitchFamily="16" charset="0"/>
              </a:rPr>
              <a:t>convenient</a:t>
            </a: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Noto Sans CJK SC Regular" charset="0"/>
                <a:cs typeface="Times New Roman" pitchFamily="16" charset="0"/>
              </a:rPr>
              <a:t> </a:t>
            </a: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without </a:t>
            </a: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paper. </a:t>
            </a:r>
            <a:endParaRPr lang="en-IN" sz="3200" dirty="0" smtClean="0">
              <a:solidFill>
                <a:srgbClr val="000000"/>
              </a:solidFill>
              <a:latin typeface="Calibri" pitchFamily="34" charset="0"/>
              <a:ea typeface="Noto Sans CJK SC Regular" charset="0"/>
              <a:cs typeface="Times New Roman" pitchFamily="16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Face Recognition 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200" dirty="0" smtClean="0">
                <a:latin typeface="Calibri" pitchFamily="34" charset="0"/>
              </a:rPr>
              <a:t>	A biometric is a biometric software application capable of uniquely identifying or verifying a person by comparing and analyzing pattern based on the persons facial contours.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7650" y="2895600"/>
            <a:ext cx="9410700" cy="84124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SYSTEM ANALYSIS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0E4-FC80-46D3-8D74-B1A59EC7CA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Existing System</a:t>
            </a:r>
            <a:endParaRPr lang="en-IN" sz="40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7620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aper tickets with barcodes are used as entry</a:t>
            </a:r>
          </a:p>
          <a:p>
            <a:pPr marL="343080" indent="-342720"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exit pass for metro rail transport.</a:t>
            </a:r>
          </a:p>
          <a:p>
            <a:pPr marL="343080" indent="-342720" algn="just">
              <a:lnSpc>
                <a:spcPct val="100000"/>
              </a:lnSpc>
            </a:pPr>
            <a:endParaRPr lang="en-I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</a:pPr>
            <a:r>
              <a:rPr lang="en-IN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Drawbacks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:-</a:t>
            </a:r>
          </a:p>
          <a:p>
            <a:pPr marL="343080" indent="-34272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b="0" strike="noStrike" spc="-1" dirty="0" smtClean="0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Inconvenience</a:t>
            </a:r>
            <a:r>
              <a:rPr lang="en-IN" sz="3200" spc="-1" dirty="0" smtClean="0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for</a:t>
            </a:r>
            <a:r>
              <a:rPr lang="en-IN" sz="3200" b="0" strike="noStrike" spc="-1" dirty="0" smtClean="0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safe keeping of paper tickets</a:t>
            </a:r>
          </a:p>
          <a:p>
            <a:pPr marL="343080" indent="-34272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b="0" strike="noStrike" spc="-1" dirty="0" smtClean="0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Wastage of paper </a:t>
            </a:r>
          </a:p>
          <a:p>
            <a:pPr marL="343080" indent="-34272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spc="-1" dirty="0" smtClean="0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Time consuming</a:t>
            </a:r>
            <a:endParaRPr lang="en-IN" sz="3200" b="0" strike="noStrike" spc="-1" dirty="0" smtClean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marL="343080" indent="-342720">
              <a:lnSpc>
                <a:spcPct val="100000"/>
              </a:lnSpc>
              <a:buFont typeface="Arial" pitchFamily="34" charset="0"/>
              <a:buChar char="•"/>
            </a:pPr>
            <a:endParaRPr lang="en-IN" sz="291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95300" y="274680"/>
            <a:ext cx="891501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</a:rPr>
              <a:t>Proposed System</a:t>
            </a:r>
            <a:endParaRPr lang="en-IN" sz="375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95300" y="1600200"/>
            <a:ext cx="891501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paperless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ticketing system using face 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recognition by identifying and analyzing 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shape of a person’s face. Each face has approximately 80 unique nodal points which distinguishes one from another</a:t>
            </a:r>
            <a:r>
              <a:rPr lang="en-I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I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</a:pPr>
            <a:r>
              <a:rPr lang="en-IN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Advantages</a:t>
            </a: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:-</a:t>
            </a:r>
          </a:p>
          <a:p>
            <a:pPr marL="343080" indent="-34272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Convenient</a:t>
            </a:r>
          </a:p>
          <a:p>
            <a:pPr marL="343080" indent="-34272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Eco-friendly </a:t>
            </a:r>
          </a:p>
          <a:p>
            <a:pPr marL="343080" indent="-34272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IN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saving</a:t>
            </a:r>
          </a:p>
          <a:p>
            <a:pPr marL="343080" indent="-342720">
              <a:lnSpc>
                <a:spcPct val="100000"/>
              </a:lnSpc>
            </a:pPr>
            <a:endParaRPr lang="en-IN" sz="2910" b="0" strike="noStrike" spc="-1" dirty="0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6379A2EE-4F17-45B8-9053-47CB31952231}" type="slidenum">
              <a:rPr lang="en-IN" sz="1200" b="0" strike="noStrike" spc="-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 lang="en-IN" sz="1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80899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latin typeface="+mn-lt"/>
              </a:rPr>
              <a:t>SYSTEM CONFIGURATION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F0E4-FC80-46D3-8D74-B1A59EC7CA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8400"/>
            <a:ext cx="7696200" cy="457200"/>
          </a:xfrm>
        </p:spPr>
        <p:txBody>
          <a:bodyPr/>
          <a:lstStyle/>
          <a:p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Paperless Ticketing Using Face Recognition for Metro Rail</a:t>
            </a:r>
            <a:endParaRPr lang="en-I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24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814</TotalTime>
  <Words>584</Words>
  <Application>Microsoft Office PowerPoint</Application>
  <PresentationFormat>A4 Paper (210x297 mm)</PresentationFormat>
  <Paragraphs>237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PowerPoint Presentation</vt:lpstr>
      <vt:lpstr>Contents</vt:lpstr>
      <vt:lpstr>PowerPoint Presentation</vt:lpstr>
      <vt:lpstr>Objective </vt:lpstr>
      <vt:lpstr>Face Recognition </vt:lpstr>
      <vt:lpstr>SYSTEM ANALYSIS </vt:lpstr>
      <vt:lpstr>PowerPoint Presentation</vt:lpstr>
      <vt:lpstr>PowerPoint Presentation</vt:lpstr>
      <vt:lpstr>SYSTEM CONFIGURATION  </vt:lpstr>
      <vt:lpstr>Software Specification</vt:lpstr>
      <vt:lpstr>Hardware Specification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STATION MASTER MODULE</vt:lpstr>
      <vt:lpstr>Station Master Functions</vt:lpstr>
      <vt:lpstr>Station Table</vt:lpstr>
      <vt:lpstr>Passenger Table </vt:lpstr>
      <vt:lpstr>Use-Case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Paperless Ticketing Using Face Recognition</dc:title>
  <dc:subject/>
  <dc:creator>JoY</dc:creator>
  <dc:description/>
  <cp:lastModifiedBy>THOMAS</cp:lastModifiedBy>
  <cp:revision>131</cp:revision>
  <dcterms:created xsi:type="dcterms:W3CDTF">2018-10-03T16:45:40Z</dcterms:created>
  <dcterms:modified xsi:type="dcterms:W3CDTF">2018-11-30T08:31:14Z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