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6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8" r:id="rId3"/>
    <p:sldId id="257" r:id="rId4"/>
    <p:sldId id="271" r:id="rId5"/>
    <p:sldId id="275" r:id="rId6"/>
    <p:sldId id="269" r:id="rId7"/>
    <p:sldId id="259" r:id="rId8"/>
    <p:sldId id="260" r:id="rId9"/>
    <p:sldId id="283" r:id="rId10"/>
    <p:sldId id="280" r:id="rId11"/>
    <p:sldId id="281" r:id="rId12"/>
    <p:sldId id="282" r:id="rId13"/>
    <p:sldId id="261" r:id="rId14"/>
    <p:sldId id="262" r:id="rId15"/>
    <p:sldId id="263" r:id="rId16"/>
    <p:sldId id="264" r:id="rId17"/>
    <p:sldId id="266" r:id="rId18"/>
    <p:sldId id="284" r:id="rId19"/>
    <p:sldId id="267" r:id="rId20"/>
  </p:sldIdLst>
  <p:sldSz cx="9906000" cy="6858000" type="A4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014" y="1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Paperless Ticketing Using Face Recognition for Metro Rail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EE317-3AAF-4E04-83CF-48764F2ABFE7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3EE39-0E8B-45FD-96F8-286CCE315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4474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Paperless Ticketing Using Face Recognition for Metro Rail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6E3D3-EF20-4574-ACD9-8D9450A8EF3E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754063"/>
            <a:ext cx="54483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59632-9F43-4DD8-8C2E-A1F7846E6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7848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59632-9F43-4DD8-8C2E-A1F7846E67DD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Paperless Ticketing Using Face Recognition for Metro Rail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22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70756" y="69756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403350" y="3200400"/>
            <a:ext cx="69342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A186-48D7-49A5-BC25-F21EE82ECDB8}" type="datetime1">
              <a:rPr lang="en-US" smtClean="0"/>
              <a:t>10/5/2018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Paperless Ticketing Using Face Recognition for Metro Rail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E65F0E4-FC80-46D3-8D74-B1A59EC7CA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176" y="1449304"/>
            <a:ext cx="9773332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8176" y="1396720"/>
            <a:ext cx="9773332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8176" y="2976649"/>
            <a:ext cx="9773332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95300" y="1505931"/>
            <a:ext cx="89154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39CDA55-ED1E-433C-A829-9B7699F5A883}" type="datetime1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10/5/2018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2"/>
            <a:ext cx="217932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74641"/>
            <a:ext cx="602615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927D60D4-251E-4142-83C5-BBF9913BCA38}" type="datetime1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10/5/2018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A4ED7E7-CB7C-4AEF-BDA5-73B1F18FDC61}" type="datetime1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10/5/2018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70756" y="69756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952501"/>
            <a:ext cx="84201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547938"/>
            <a:ext cx="84201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203C115-D3A9-4D3C-8FB9-57FFF69DA8FD}" type="datetime1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10/5/2018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6775" y="6172200"/>
            <a:ext cx="4333875" cy="457200"/>
          </a:xfrm>
        </p:spPr>
        <p:txBody>
          <a:bodyPr/>
          <a:lstStyle/>
          <a:p>
            <a:r>
              <a:rPr 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75197" y="2376830"/>
            <a:ext cx="9764641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4909" y="2341476"/>
            <a:ext cx="976492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3999" y="2468880"/>
            <a:ext cx="9765839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464A6896-87D6-4A0F-BFEC-C9E67450E052}" type="datetime1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10/5/2018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345113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36575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62DA728-9FC7-4468-AC07-1F620AC59522}" type="datetime1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10/5/2018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9060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36575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600C-1676-4BCC-A80D-14C6A7C22CB6}" type="datetime1">
              <a:rPr lang="en-US" smtClean="0"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Paperless Ticketing Using Face Recognition for Metro Rail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F0E4-FC80-46D3-8D74-B1A59EC7CA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761B126-C1FE-47C3-8DFD-5D4319F4F292}" type="datetime1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10/5/2018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90600" y="1600200"/>
            <a:ext cx="206375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99596916-91BD-4F37-9F87-6006F33655DC}" type="datetime1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10/5/2018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219450" y="1600200"/>
            <a:ext cx="619125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900550"/>
            <a:ext cx="79248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5445825"/>
            <a:ext cx="79248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DFE2E92-E50F-4545-8002-1114A86CB397}" type="datetime1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10/5/2018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10050" cy="457200"/>
          </a:xfrm>
        </p:spPr>
        <p:txBody>
          <a:bodyPr/>
          <a:lstStyle/>
          <a:p>
            <a:r>
              <a:rPr 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 flipV="1">
            <a:off x="73999" y="4683555"/>
            <a:ext cx="975741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74218" y="4650475"/>
            <a:ext cx="975719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74220" y="4773225"/>
            <a:ext cx="9757190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001" y="66676"/>
            <a:ext cx="9752029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90600" y="274638"/>
            <a:ext cx="84201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84201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1F9ABEB6-4D72-4CDF-92DD-957E96619B18}" type="datetime1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10/5/2018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fld id="{0961024F-C039-42F5-9F13-FEA3C9C098CA}" type="slidenum">
              <a:rPr lang="en-IN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825500" y="1447800"/>
            <a:ext cx="841971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Paperless Ticketing Using Face </a:t>
            </a:r>
            <a:r>
              <a:rPr lang="en-IN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Recognition for Metro Rail</a:t>
            </a:r>
            <a:endParaRPr lang="en-IN" sz="375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1485900" y="3505200"/>
            <a:ext cx="6933810" cy="2133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IN" sz="3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 Guide: </a:t>
            </a:r>
            <a:r>
              <a:rPr lang="en-IN" sz="3200" b="0" strike="noStrike" spc="-1" dirty="0" err="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Nayana</a:t>
            </a:r>
            <a:r>
              <a:rPr lang="en-IN" sz="3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 </a:t>
            </a:r>
            <a:r>
              <a:rPr lang="en-IN" sz="3200" spc="-1" dirty="0" err="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Bh</a:t>
            </a:r>
            <a:r>
              <a:rPr lang="en-IN" sz="3200" b="0" strike="noStrike" spc="-1" dirty="0" err="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askar</a:t>
            </a:r>
            <a:endParaRPr lang="en-IN" sz="3200" b="0" strike="noStrike" spc="-1" dirty="0" smtClean="0">
              <a:solidFill>
                <a:srgbClr val="8B8B8B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r">
              <a:lnSpc>
                <a:spcPct val="100000"/>
              </a:lnSpc>
            </a:pPr>
            <a:endParaRPr lang="en-IN" sz="700" b="0" strike="noStrike" spc="-1" dirty="0" smtClean="0">
              <a:solidFill>
                <a:srgbClr val="8B8B8B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r">
              <a:lnSpc>
                <a:spcPct val="100000"/>
              </a:lnSpc>
            </a:pPr>
            <a:r>
              <a:rPr lang="en-IN" sz="3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Presented by,		 </a:t>
            </a:r>
          </a:p>
          <a:p>
            <a:pPr algn="r">
              <a:lnSpc>
                <a:spcPct val="100000"/>
              </a:lnSpc>
            </a:pPr>
            <a:r>
              <a:rPr lang="en-IN" sz="3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Praseetha </a:t>
            </a:r>
            <a:r>
              <a:rPr lang="en-IN" sz="32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 Das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IN" sz="32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Tina Thomas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IN" sz="32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Treesa Rose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IN" sz="3200" b="0" strike="noStrike" spc="-1" dirty="0" err="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Sayeed</a:t>
            </a:r>
            <a:r>
              <a:rPr lang="en-IN" sz="3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 P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F0E4-FC80-46D3-8D74-B1A59EC7CAC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Software Specification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Tx/>
              <a:buFont typeface="Arial" pitchFamily="34" charset="0"/>
              <a:buChar char="•"/>
            </a:pPr>
            <a:endParaRPr lang="en-IN" sz="3200" dirty="0" smtClean="0">
              <a:latin typeface="Calibri" pitchFamily="34" charset="0"/>
              <a:ea typeface="Noto Sans CJK SC Regular" charset="0"/>
              <a:cs typeface="Times New Roman" pitchFamily="16" charset="0"/>
            </a:endParaRPr>
          </a:p>
          <a:p>
            <a:pPr>
              <a:lnSpc>
                <a:spcPct val="150000"/>
              </a:lnSpc>
              <a:buClrTx/>
              <a:buFont typeface="Arial" pitchFamily="34" charset="0"/>
              <a:buChar char="•"/>
            </a:pPr>
            <a:r>
              <a:rPr lang="en-IN" sz="3200" dirty="0" smtClean="0">
                <a:latin typeface="Calibri" pitchFamily="34" charset="0"/>
                <a:ea typeface="Noto Sans CJK SC Regular" charset="0"/>
                <a:cs typeface="Times New Roman" pitchFamily="16" charset="0"/>
              </a:rPr>
              <a:t>OS : MS Windows7 or higher versions/ Ubuntu 14.04</a:t>
            </a:r>
          </a:p>
          <a:p>
            <a:pPr>
              <a:lnSpc>
                <a:spcPct val="150000"/>
              </a:lnSpc>
              <a:buClrTx/>
              <a:buFont typeface="Arial" pitchFamily="34" charset="0"/>
              <a:buChar char="•"/>
            </a:pPr>
            <a:r>
              <a:rPr lang="en-US" sz="3200" dirty="0" smtClean="0">
                <a:latin typeface="Calibri" pitchFamily="34" charset="0"/>
              </a:rPr>
              <a:t>Opencv</a:t>
            </a:r>
          </a:p>
          <a:p>
            <a:pPr>
              <a:lnSpc>
                <a:spcPct val="150000"/>
              </a:lnSpc>
              <a:buClrTx/>
              <a:buFont typeface="Arial" pitchFamily="34" charset="0"/>
              <a:buChar char="•"/>
            </a:pPr>
            <a:r>
              <a:rPr lang="en-US" sz="3200" dirty="0" smtClean="0">
                <a:latin typeface="Calibri" pitchFamily="34" charset="0"/>
              </a:rPr>
              <a:t>Python 3.7</a:t>
            </a:r>
          </a:p>
          <a:p>
            <a:pPr>
              <a:lnSpc>
                <a:spcPct val="150000"/>
              </a:lnSpc>
              <a:buClrTx/>
              <a:buFont typeface="Arial" pitchFamily="34" charset="0"/>
              <a:buChar char="•"/>
            </a:pPr>
            <a:r>
              <a:rPr lang="en-US" sz="3200" dirty="0" smtClean="0">
                <a:latin typeface="Calibri" pitchFamily="34" charset="0"/>
              </a:rPr>
              <a:t>Sqlite</a:t>
            </a:r>
          </a:p>
          <a:p>
            <a:pPr>
              <a:buClrTx/>
              <a:buFont typeface="Arial" pitchFamily="34" charset="0"/>
              <a:buChar char="•"/>
            </a:pPr>
            <a:endParaRPr lang="en-US" dirty="0" smtClean="0"/>
          </a:p>
          <a:p>
            <a:pPr>
              <a:buClrTx/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10</a:t>
            </a:fld>
            <a:endParaRPr lang="en-IN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248400"/>
            <a:ext cx="7696200" cy="457200"/>
          </a:xfrm>
        </p:spPr>
        <p:txBody>
          <a:bodyPr/>
          <a:lstStyle/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673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Hardware Specification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431800" algn="l"/>
                <a:tab pos="881063" algn="l"/>
                <a:tab pos="1330325" algn="l"/>
                <a:tab pos="1779588" algn="l"/>
                <a:tab pos="2228850" algn="l"/>
                <a:tab pos="2678113" algn="l"/>
                <a:tab pos="3127375" algn="l"/>
                <a:tab pos="3576638" algn="l"/>
                <a:tab pos="4025900" algn="l"/>
                <a:tab pos="4475163" algn="l"/>
                <a:tab pos="4924425" algn="l"/>
                <a:tab pos="5383213" algn="l"/>
                <a:tab pos="5822950" algn="l"/>
                <a:tab pos="6272213" algn="l"/>
                <a:tab pos="6721475" algn="l"/>
                <a:tab pos="7170738" algn="l"/>
                <a:tab pos="7620000" algn="l"/>
                <a:tab pos="8069263" algn="l"/>
                <a:tab pos="8518525" algn="l"/>
                <a:tab pos="8967788" algn="l"/>
                <a:tab pos="9385300" algn="l"/>
                <a:tab pos="9832975" algn="l"/>
                <a:tab pos="10280650" algn="l"/>
                <a:tab pos="10737850" algn="l"/>
                <a:tab pos="10772775" algn="l"/>
                <a:tab pos="10779125" algn="l"/>
                <a:tab pos="10780713" algn="l"/>
              </a:tabLst>
            </a:pPr>
            <a:r>
              <a:rPr lang="en-IN" dirty="0" smtClean="0">
                <a:solidFill>
                  <a:srgbClr val="292400"/>
                </a:solidFill>
                <a:latin typeface="Times New Roman" pitchFamily="16" charset="0"/>
                <a:ea typeface="Noto Sans CJK SC Regular" charset="0"/>
                <a:cs typeface="Times New Roman" pitchFamily="16" charset="0"/>
              </a:rPr>
              <a:t> </a:t>
            </a:r>
            <a:r>
              <a:rPr lang="en-IN" sz="3200" dirty="0" smtClean="0">
                <a:solidFill>
                  <a:srgbClr val="292400"/>
                </a:solidFill>
                <a:latin typeface="Calibri" pitchFamily="34" charset="0"/>
                <a:ea typeface="Noto Sans CJK SC Regular" charset="0"/>
                <a:cs typeface="Times New Roman" pitchFamily="16" charset="0"/>
              </a:rPr>
              <a:t>Intel Core 2 Duo/Quad or higher and 64bit 	processor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431800" algn="l"/>
                <a:tab pos="881063" algn="l"/>
                <a:tab pos="1330325" algn="l"/>
                <a:tab pos="1779588" algn="l"/>
                <a:tab pos="2228850" algn="l"/>
                <a:tab pos="2678113" algn="l"/>
                <a:tab pos="3127375" algn="l"/>
                <a:tab pos="3576638" algn="l"/>
                <a:tab pos="4025900" algn="l"/>
                <a:tab pos="4475163" algn="l"/>
                <a:tab pos="4924425" algn="l"/>
                <a:tab pos="5383213" algn="l"/>
                <a:tab pos="5822950" algn="l"/>
                <a:tab pos="6272213" algn="l"/>
                <a:tab pos="6721475" algn="l"/>
                <a:tab pos="7170738" algn="l"/>
                <a:tab pos="7620000" algn="l"/>
                <a:tab pos="8069263" algn="l"/>
                <a:tab pos="8518525" algn="l"/>
                <a:tab pos="8967788" algn="l"/>
                <a:tab pos="9385300" algn="l"/>
                <a:tab pos="9832975" algn="l"/>
                <a:tab pos="10280650" algn="l"/>
                <a:tab pos="10737850" algn="l"/>
                <a:tab pos="10772775" algn="l"/>
                <a:tab pos="10779125" algn="l"/>
                <a:tab pos="10780713" algn="l"/>
              </a:tabLst>
            </a:pPr>
            <a:r>
              <a:rPr lang="en-IN" sz="3200" dirty="0" smtClean="0">
                <a:solidFill>
                  <a:srgbClr val="292400"/>
                </a:solidFill>
                <a:latin typeface="Calibri" pitchFamily="34" charset="0"/>
                <a:ea typeface="Noto Sans CJK SC Regular" charset="0"/>
                <a:cs typeface="Times New Roman" pitchFamily="16" charset="0"/>
              </a:rPr>
              <a:t>Hard Disk capacity of 1- 4TB,  4 GB RAM or more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431800" algn="l"/>
                <a:tab pos="881063" algn="l"/>
                <a:tab pos="1330325" algn="l"/>
                <a:tab pos="1779588" algn="l"/>
                <a:tab pos="2228850" algn="l"/>
                <a:tab pos="2678113" algn="l"/>
                <a:tab pos="3127375" algn="l"/>
                <a:tab pos="3576638" algn="l"/>
                <a:tab pos="4025900" algn="l"/>
                <a:tab pos="4475163" algn="l"/>
                <a:tab pos="4924425" algn="l"/>
                <a:tab pos="5383213" algn="l"/>
                <a:tab pos="5822950" algn="l"/>
                <a:tab pos="6272213" algn="l"/>
                <a:tab pos="6721475" algn="l"/>
                <a:tab pos="7170738" algn="l"/>
                <a:tab pos="7620000" algn="l"/>
                <a:tab pos="8069263" algn="l"/>
                <a:tab pos="8518525" algn="l"/>
                <a:tab pos="8967788" algn="l"/>
                <a:tab pos="9385300" algn="l"/>
                <a:tab pos="9832975" algn="l"/>
                <a:tab pos="10280650" algn="l"/>
                <a:tab pos="10737850" algn="l"/>
                <a:tab pos="10772775" algn="l"/>
                <a:tab pos="10779125" algn="l"/>
                <a:tab pos="10780713" algn="l"/>
              </a:tabLst>
            </a:pPr>
            <a:r>
              <a:rPr lang="en-IN" sz="3200" dirty="0" smtClean="0">
                <a:solidFill>
                  <a:srgbClr val="292400"/>
                </a:solidFill>
                <a:latin typeface="Calibri" pitchFamily="34" charset="0"/>
                <a:cs typeface="Times New Roman" pitchFamily="16" charset="0"/>
              </a:rPr>
              <a:t>Input devices: keyboard, digital camera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431800" algn="l"/>
                <a:tab pos="881063" algn="l"/>
                <a:tab pos="1330325" algn="l"/>
                <a:tab pos="1779588" algn="l"/>
                <a:tab pos="2228850" algn="l"/>
                <a:tab pos="2678113" algn="l"/>
                <a:tab pos="3127375" algn="l"/>
                <a:tab pos="3576638" algn="l"/>
                <a:tab pos="4025900" algn="l"/>
                <a:tab pos="4475163" algn="l"/>
                <a:tab pos="4924425" algn="l"/>
                <a:tab pos="5383213" algn="l"/>
                <a:tab pos="5822950" algn="l"/>
                <a:tab pos="6272213" algn="l"/>
                <a:tab pos="6721475" algn="l"/>
                <a:tab pos="7170738" algn="l"/>
                <a:tab pos="7620000" algn="l"/>
                <a:tab pos="8069263" algn="l"/>
                <a:tab pos="8518525" algn="l"/>
                <a:tab pos="8967788" algn="l"/>
                <a:tab pos="9385300" algn="l"/>
                <a:tab pos="9832975" algn="l"/>
                <a:tab pos="10280650" algn="l"/>
                <a:tab pos="10737850" algn="l"/>
                <a:tab pos="10772775" algn="l"/>
                <a:tab pos="10779125" algn="l"/>
                <a:tab pos="10780713" algn="l"/>
              </a:tabLst>
            </a:pPr>
            <a:r>
              <a:rPr lang="en-IN" sz="3200" dirty="0" smtClean="0">
                <a:solidFill>
                  <a:srgbClr val="292400"/>
                </a:solidFill>
                <a:latin typeface="Calibri" pitchFamily="34" charset="0"/>
                <a:cs typeface="Times New Roman" pitchFamily="16" charset="0"/>
              </a:rPr>
              <a:t>Output device : computer monitor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11</a:t>
            </a:fld>
            <a:endParaRPr lang="en-IN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248400"/>
            <a:ext cx="7696200" cy="457200"/>
          </a:xfrm>
        </p:spPr>
        <p:txBody>
          <a:bodyPr/>
          <a:lstStyle/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572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420100" cy="1143000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System Architecture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12</a:t>
            </a:fld>
            <a:endParaRPr lang="en-IN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26" name="Picture 2" descr="C:\Users\SAYEED\Downloads\Doc1-1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225"/>
            <a:ext cx="9525000" cy="447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248400"/>
            <a:ext cx="7696200" cy="457200"/>
          </a:xfrm>
        </p:spPr>
        <p:txBody>
          <a:bodyPr/>
          <a:lstStyle/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0670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95300" y="274680"/>
            <a:ext cx="891501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4000" b="0" strike="noStrik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List Of Modules </a:t>
            </a:r>
            <a:endParaRPr lang="en-IN" sz="40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495300" y="1600200"/>
            <a:ext cx="891501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endParaRPr lang="en-IN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IN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Administrator </a:t>
            </a:r>
            <a:endParaRPr lang="en-IN" sz="32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Station </a:t>
            </a:r>
            <a:r>
              <a:rPr lang="en-IN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master</a:t>
            </a:r>
            <a:endParaRPr lang="en-IN" sz="32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IN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Entrance verification </a:t>
            </a: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IN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Exit validation </a:t>
            </a:r>
            <a:endParaRPr lang="en-IN" sz="32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13</a:t>
            </a:fld>
            <a:endParaRPr lang="en-IN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248400"/>
            <a:ext cx="7696200" cy="457200"/>
          </a:xfrm>
        </p:spPr>
        <p:txBody>
          <a:bodyPr/>
          <a:lstStyle/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95300" y="274680"/>
            <a:ext cx="891501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4000" b="0" strike="noStrik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Administrator  </a:t>
            </a:r>
            <a:endParaRPr lang="en-IN" sz="40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495300" y="1600200"/>
            <a:ext cx="891501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Station master management</a:t>
            </a:r>
            <a:endParaRPr lang="en-IN" sz="32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Database management</a:t>
            </a:r>
            <a:endParaRPr lang="en-IN" sz="32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Rules and regulations </a:t>
            </a:r>
            <a:endParaRPr lang="en-IN" sz="32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Fare rate</a:t>
            </a:r>
            <a:endParaRPr lang="en-IN" sz="32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Accounting </a:t>
            </a:r>
            <a:endParaRPr lang="en-IN" sz="32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14</a:t>
            </a:fld>
            <a:endParaRPr lang="en-IN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248400"/>
            <a:ext cx="7696200" cy="457200"/>
          </a:xfrm>
        </p:spPr>
        <p:txBody>
          <a:bodyPr/>
          <a:lstStyle/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95300" y="274680"/>
            <a:ext cx="891501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4000" b="0" strike="noStrik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Station master</a:t>
            </a:r>
            <a:endParaRPr lang="en-IN" sz="40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95300" y="1600200"/>
            <a:ext cx="891501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Ticket reservation</a:t>
            </a:r>
            <a:endParaRPr lang="en-IN" sz="28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Face capturing</a:t>
            </a:r>
            <a:endParaRPr lang="en-IN" sz="28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Details collection</a:t>
            </a:r>
            <a:endParaRPr lang="en-IN" sz="28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Name</a:t>
            </a:r>
            <a:endParaRPr lang="en-IN" sz="28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Contact details like phone number or mail id</a:t>
            </a:r>
            <a:endParaRPr lang="en-IN" sz="28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From station</a:t>
            </a:r>
            <a:endParaRPr lang="en-IN" sz="28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Destination </a:t>
            </a:r>
            <a:endParaRPr lang="en-IN" sz="28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Accounting update</a:t>
            </a:r>
            <a:endParaRPr lang="en-IN" sz="28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Ticket cancellation</a:t>
            </a:r>
            <a:endParaRPr lang="en-IN" sz="28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Database deletion/update</a:t>
            </a:r>
            <a:endParaRPr lang="en-IN" sz="28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Accounting update</a:t>
            </a:r>
            <a:endParaRPr lang="en-IN" sz="28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15</a:t>
            </a:fld>
            <a:endParaRPr lang="en-IN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248400"/>
            <a:ext cx="7696200" cy="457200"/>
          </a:xfrm>
        </p:spPr>
        <p:txBody>
          <a:bodyPr/>
          <a:lstStyle/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2"/>
          <p:cNvSpPr txBox="1"/>
          <p:nvPr/>
        </p:nvSpPr>
        <p:spPr>
          <a:xfrm>
            <a:off x="495300" y="1600200"/>
            <a:ext cx="891501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Face recognition </a:t>
            </a:r>
            <a:endParaRPr lang="en-IN" sz="32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verification</a:t>
            </a:r>
            <a:endParaRPr lang="en-IN" sz="32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Time stamp allocation</a:t>
            </a:r>
            <a:endParaRPr lang="en-IN" sz="32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Ticket activation  </a:t>
            </a:r>
            <a:endParaRPr lang="en-IN" sz="32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16</a:t>
            </a:fld>
            <a:endParaRPr lang="en-IN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248400"/>
            <a:ext cx="7696200" cy="457200"/>
          </a:xfrm>
        </p:spPr>
        <p:txBody>
          <a:bodyPr/>
          <a:lstStyle/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TextShape 1"/>
          <p:cNvSpPr txBox="1"/>
          <p:nvPr/>
        </p:nvSpPr>
        <p:spPr>
          <a:xfrm>
            <a:off x="495300" y="274680"/>
            <a:ext cx="891501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4000" b="0" strike="noStrik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Entrance Verification</a:t>
            </a:r>
            <a:endParaRPr lang="en-IN" sz="40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95300" y="274680"/>
            <a:ext cx="891501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4000" b="0" strike="noStrik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Exit Validation</a:t>
            </a:r>
            <a:endParaRPr lang="en-IN" sz="40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95300" y="1600200"/>
            <a:ext cx="891501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Face recognition </a:t>
            </a:r>
            <a:endParaRPr lang="en-IN" sz="3200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Verification</a:t>
            </a:r>
            <a:endParaRPr lang="en-IN" sz="3200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Time stamp checking</a:t>
            </a:r>
            <a:endParaRPr lang="en-IN" sz="3200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Ticket deactivation</a:t>
            </a:r>
            <a:endParaRPr lang="en-IN" sz="3200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endParaRPr lang="en-IN" sz="2910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17</a:t>
            </a:fld>
            <a:endParaRPr lang="en-IN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248400"/>
            <a:ext cx="7696200" cy="457200"/>
          </a:xfrm>
        </p:spPr>
        <p:txBody>
          <a:bodyPr/>
          <a:lstStyle/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95300" y="274680"/>
            <a:ext cx="891501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4000" b="0" strike="noStrik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Conclusion</a:t>
            </a:r>
            <a:r>
              <a:rPr lang="en-IN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endParaRPr lang="en-IN" sz="40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95300" y="1600200"/>
            <a:ext cx="891501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We are trying to create a convenient and time saving ticketing </a:t>
            </a:r>
            <a:r>
              <a:rPr lang="en-IN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for metro rail ticketing</a:t>
            </a:r>
            <a:r>
              <a:rPr lang="en-IN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IN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 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help of face recognition technique.</a:t>
            </a:r>
            <a:endParaRPr lang="en-IN" sz="291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18</a:t>
            </a:fld>
            <a:endParaRPr lang="en-IN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248400"/>
            <a:ext cx="7696200" cy="457200"/>
          </a:xfrm>
        </p:spPr>
        <p:txBody>
          <a:bodyPr/>
          <a:lstStyle/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2371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638000" y="2389680"/>
            <a:ext cx="6864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IN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</a:t>
            </a:r>
            <a:r>
              <a:rPr lang="en-IN" sz="3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YOU...!</a:t>
            </a:r>
            <a:endParaRPr lang="en-IN" sz="3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19</a:t>
            </a:fld>
            <a:endParaRPr lang="en-IN" sz="14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248400"/>
            <a:ext cx="7696200" cy="457200"/>
          </a:xfrm>
        </p:spPr>
        <p:txBody>
          <a:bodyPr/>
          <a:lstStyle/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Contents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Arial" pitchFamily="34" charset="0"/>
              <a:buChar char="•"/>
            </a:pPr>
            <a:r>
              <a:rPr lang="en-US" sz="3200" dirty="0" smtClean="0">
                <a:latin typeface="Calibri" pitchFamily="34" charset="0"/>
              </a:rPr>
              <a:t>Introduction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3200" dirty="0" smtClean="0">
                <a:latin typeface="Calibri" pitchFamily="34" charset="0"/>
              </a:rPr>
              <a:t>Objective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3200" smtClean="0">
                <a:latin typeface="Calibri" pitchFamily="34" charset="0"/>
              </a:rPr>
              <a:t>Face Recognition</a:t>
            </a:r>
            <a:endParaRPr lang="en-US" sz="3200" dirty="0" smtClean="0">
              <a:latin typeface="Calibri" pitchFamily="34" charset="0"/>
            </a:endParaRPr>
          </a:p>
          <a:p>
            <a:pPr>
              <a:buClrTx/>
              <a:buFont typeface="Arial" pitchFamily="34" charset="0"/>
              <a:buChar char="•"/>
            </a:pPr>
            <a:r>
              <a:rPr lang="en-US" sz="3200" dirty="0" smtClean="0">
                <a:latin typeface="Calibri" pitchFamily="34" charset="0"/>
              </a:rPr>
              <a:t>System Analysis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3200" dirty="0" smtClean="0">
                <a:latin typeface="Calibri" pitchFamily="34" charset="0"/>
              </a:rPr>
              <a:t>System Configuration 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3200" dirty="0" smtClean="0">
                <a:latin typeface="Calibri" pitchFamily="34" charset="0"/>
              </a:rPr>
              <a:t>System Architecture 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3200" dirty="0" smtClean="0">
                <a:latin typeface="Calibri" pitchFamily="34" charset="0"/>
              </a:rPr>
              <a:t>Modules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3200" dirty="0" smtClean="0">
                <a:latin typeface="Calibri" pitchFamily="34" charset="0"/>
              </a:rPr>
              <a:t>Conclusion</a:t>
            </a:r>
          </a:p>
          <a:p>
            <a:pPr>
              <a:buClrTx/>
              <a:buFont typeface="Arial" pitchFamily="34" charset="0"/>
              <a:buChar char="•"/>
            </a:pPr>
            <a:endParaRPr lang="en-US" dirty="0" smtClean="0"/>
          </a:p>
          <a:p>
            <a:pPr>
              <a:buClrTx/>
              <a:buFont typeface="Arial" pitchFamily="34" charset="0"/>
              <a:buChar char="•"/>
            </a:pPr>
            <a:endParaRPr lang="en-US" dirty="0" smtClean="0"/>
          </a:p>
          <a:p>
            <a:pPr>
              <a:buClrTx/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2</a:t>
            </a:fld>
            <a:endParaRPr lang="en-IN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248400"/>
            <a:ext cx="7696200" cy="457200"/>
          </a:xfrm>
        </p:spPr>
        <p:txBody>
          <a:bodyPr/>
          <a:lstStyle/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38200" y="274680"/>
            <a:ext cx="857211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4000" b="0" strike="noStrik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Introduction</a:t>
            </a:r>
            <a:r>
              <a:rPr lang="en-IN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IN" sz="375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666750" y="1447800"/>
            <a:ext cx="891501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 algn="just"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 and convenience have great importance in human life. We are trying to </a:t>
            </a:r>
            <a:r>
              <a:rPr lang="en-IN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 metro rail 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ticketing system more efficient without paper. As face is one of the easiest ways to distinguish the individual identity of a person, we are planning to use Face recognition to implement a Paperless ticketing system.</a:t>
            </a:r>
            <a:endParaRPr lang="en-IN" sz="28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lang="en-IN" sz="28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lang="en-IN" sz="28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3</a:t>
            </a:fld>
            <a:endParaRPr lang="en-IN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248400"/>
            <a:ext cx="7696200" cy="457200"/>
          </a:xfrm>
        </p:spPr>
        <p:txBody>
          <a:bodyPr/>
          <a:lstStyle/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Objective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r>
              <a:rPr lang="en-IN" dirty="0" smtClean="0">
                <a:solidFill>
                  <a:srgbClr val="000000"/>
                </a:solidFill>
                <a:latin typeface="Times New Roman" pitchFamily="16" charset="0"/>
                <a:ea typeface="Noto Sans CJK SC Regular" charset="0"/>
                <a:cs typeface="Times New Roman" pitchFamily="16" charset="0"/>
              </a:rPr>
              <a:t>	</a:t>
            </a:r>
            <a:r>
              <a:rPr lang="en-IN" sz="3200" dirty="0" smtClean="0">
                <a:solidFill>
                  <a:srgbClr val="000000"/>
                </a:solidFill>
                <a:latin typeface="Calibri" pitchFamily="34" charset="0"/>
                <a:ea typeface="Noto Sans CJK SC Regular" charset="0"/>
                <a:cs typeface="Times New Roman" pitchFamily="16" charset="0"/>
              </a:rPr>
              <a:t>To make Metro rail ticketing system more </a:t>
            </a:r>
            <a:r>
              <a:rPr lang="en-IN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efficient and </a:t>
            </a:r>
            <a:r>
              <a:rPr lang="en-IN" sz="3200" dirty="0" smtClean="0">
                <a:solidFill>
                  <a:srgbClr val="000000"/>
                </a:solidFill>
                <a:latin typeface="Calibri" pitchFamily="34" charset="0"/>
                <a:ea typeface="Noto Sans CJK SC Regular" charset="0"/>
                <a:cs typeface="Times New Roman" pitchFamily="16" charset="0"/>
              </a:rPr>
              <a:t>convenient</a:t>
            </a:r>
            <a:r>
              <a:rPr lang="en-IN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Noto Sans CJK SC Regular" charset="0"/>
                <a:cs typeface="Times New Roman" pitchFamily="16" charset="0"/>
              </a:rPr>
              <a:t> </a:t>
            </a:r>
            <a:r>
              <a:rPr lang="en-IN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without </a:t>
            </a:r>
            <a:r>
              <a:rPr lang="en-IN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paper. </a:t>
            </a:r>
            <a:endParaRPr lang="en-IN" sz="3200" dirty="0" smtClean="0">
              <a:solidFill>
                <a:srgbClr val="000000"/>
              </a:solidFill>
              <a:latin typeface="Calibri" pitchFamily="34" charset="0"/>
              <a:ea typeface="Noto Sans CJK SC Regular" charset="0"/>
              <a:cs typeface="Times New Roman" pitchFamily="16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4</a:t>
            </a:fld>
            <a:endParaRPr lang="en-IN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248400"/>
            <a:ext cx="7696200" cy="457200"/>
          </a:xfrm>
        </p:spPr>
        <p:txBody>
          <a:bodyPr/>
          <a:lstStyle/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Face Recognition </a:t>
            </a:r>
            <a:endParaRPr lang="en-US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3200" dirty="0" smtClean="0">
                <a:latin typeface="Calibri" pitchFamily="34" charset="0"/>
              </a:rPr>
              <a:t>	A biometric is a biometric software application capable of uniquely identifying or verifying a person by comparing and analyzing pattern based on the persons facial contours.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5</a:t>
            </a:fld>
            <a:endParaRPr lang="en-IN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248400"/>
            <a:ext cx="7696200" cy="457200"/>
          </a:xfrm>
        </p:spPr>
        <p:txBody>
          <a:bodyPr/>
          <a:lstStyle/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7650" y="2895600"/>
            <a:ext cx="9410700" cy="84124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SYSTEM ANALYSIS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F0E4-FC80-46D3-8D74-B1A59EC7CAC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248400"/>
            <a:ext cx="7696200" cy="457200"/>
          </a:xfrm>
        </p:spPr>
        <p:txBody>
          <a:bodyPr/>
          <a:lstStyle/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95300" y="274680"/>
            <a:ext cx="891501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4000" b="0" strike="noStrik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Existing System</a:t>
            </a:r>
            <a:endParaRPr lang="en-IN" sz="40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762000" y="1600200"/>
            <a:ext cx="891501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</a:pPr>
            <a:r>
              <a:rPr lang="en-IN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lang="en-IN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aper tickets with barcodes are used as entry</a:t>
            </a:r>
          </a:p>
          <a:p>
            <a:pPr marL="343080" indent="-342720">
              <a:lnSpc>
                <a:spcPct val="100000"/>
              </a:lnSpc>
            </a:pPr>
            <a:r>
              <a:rPr lang="en-IN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exit pass for metro rail transport.</a:t>
            </a:r>
          </a:p>
          <a:p>
            <a:pPr marL="343080" indent="-342720" algn="just">
              <a:lnSpc>
                <a:spcPct val="100000"/>
              </a:lnSpc>
            </a:pPr>
            <a:endParaRPr lang="en-IN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just">
              <a:lnSpc>
                <a:spcPct val="100000"/>
              </a:lnSpc>
            </a:pPr>
            <a:r>
              <a:rPr lang="en-IN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Drawbacks</a:t>
            </a:r>
            <a:r>
              <a:rPr lang="en-IN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:-</a:t>
            </a:r>
          </a:p>
          <a:p>
            <a:pPr marL="343080" indent="-342720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IN" sz="3200" b="0" strike="noStrike" spc="-1" dirty="0" smtClean="0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Inconvenience</a:t>
            </a:r>
            <a:r>
              <a:rPr lang="en-IN" sz="3200" spc="-1" dirty="0" smtClean="0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for</a:t>
            </a:r>
            <a:r>
              <a:rPr lang="en-IN" sz="3200" b="0" strike="noStrike" spc="-1" dirty="0" smtClean="0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safe keeping of paper tickets</a:t>
            </a:r>
          </a:p>
          <a:p>
            <a:pPr marL="343080" indent="-342720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IN" sz="3200" b="0" strike="noStrike" spc="-1" dirty="0" smtClean="0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Wastage of paper </a:t>
            </a:r>
          </a:p>
          <a:p>
            <a:pPr marL="343080" indent="-342720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IN" sz="3200" spc="-1" dirty="0" smtClean="0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Time consuming</a:t>
            </a:r>
            <a:endParaRPr lang="en-IN" sz="3200" b="0" strike="noStrike" spc="-1" dirty="0" smtClean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343080" indent="-342720">
              <a:lnSpc>
                <a:spcPct val="100000"/>
              </a:lnSpc>
              <a:buFont typeface="Arial" pitchFamily="34" charset="0"/>
              <a:buChar char="•"/>
            </a:pPr>
            <a:endParaRPr lang="en-IN" sz="291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7</a:t>
            </a:fld>
            <a:endParaRPr lang="en-IN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248400"/>
            <a:ext cx="7696200" cy="457200"/>
          </a:xfrm>
        </p:spPr>
        <p:txBody>
          <a:bodyPr/>
          <a:lstStyle/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95300" y="274680"/>
            <a:ext cx="891501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4400" b="0" strike="noStrik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Proposed System</a:t>
            </a:r>
            <a:endParaRPr lang="en-IN" sz="375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495300" y="1600200"/>
            <a:ext cx="891501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 algn="just">
              <a:lnSpc>
                <a:spcPct val="100000"/>
              </a:lnSpc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IN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paperless 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ticketing system using face </a:t>
            </a:r>
            <a:r>
              <a:rPr lang="en-IN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recognition by identifying and analyzing 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shape of a person’s face. Each face has approximately 80 unique nodal points which distinguishes one from another</a:t>
            </a:r>
            <a:r>
              <a:rPr lang="en-IN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IN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just">
              <a:lnSpc>
                <a:spcPct val="100000"/>
              </a:lnSpc>
            </a:pPr>
            <a:r>
              <a:rPr lang="en-IN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Advantages</a:t>
            </a:r>
            <a:r>
              <a:rPr lang="en-IN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:-</a:t>
            </a:r>
          </a:p>
          <a:p>
            <a:pPr marL="343080" indent="-342720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IN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Convenient</a:t>
            </a:r>
          </a:p>
          <a:p>
            <a:pPr marL="343080" indent="-342720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IN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Eco-friendly </a:t>
            </a:r>
          </a:p>
          <a:p>
            <a:pPr marL="343080" indent="-342720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IN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 saving</a:t>
            </a:r>
          </a:p>
          <a:p>
            <a:pPr marL="343080" indent="-342720">
              <a:lnSpc>
                <a:spcPct val="100000"/>
              </a:lnSpc>
            </a:pPr>
            <a:endParaRPr lang="en-IN" sz="291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8</a:t>
            </a:fld>
            <a:endParaRPr lang="en-IN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248400"/>
            <a:ext cx="7696200" cy="457200"/>
          </a:xfrm>
        </p:spPr>
        <p:txBody>
          <a:bodyPr/>
          <a:lstStyle/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80899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>
                <a:latin typeface="+mn-lt"/>
              </a:rPr>
              <a:t>SYSTEM CONFIGURATION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F0E4-FC80-46D3-8D74-B1A59EC7CAC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248400"/>
            <a:ext cx="7696200" cy="457200"/>
          </a:xfrm>
        </p:spPr>
        <p:txBody>
          <a:bodyPr/>
          <a:lstStyle/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248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337</TotalTime>
  <Words>347</Words>
  <Application>Microsoft Office PowerPoint</Application>
  <PresentationFormat>A4 Paper (210x297 mm)</PresentationFormat>
  <Paragraphs>128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Equity</vt:lpstr>
      <vt:lpstr>PowerPoint Presentation</vt:lpstr>
      <vt:lpstr>Contents</vt:lpstr>
      <vt:lpstr>PowerPoint Presentation</vt:lpstr>
      <vt:lpstr>Objective </vt:lpstr>
      <vt:lpstr>Face Recognition </vt:lpstr>
      <vt:lpstr>SYSTEM ANALYSIS </vt:lpstr>
      <vt:lpstr>PowerPoint Presentation</vt:lpstr>
      <vt:lpstr>PowerPoint Presentation</vt:lpstr>
      <vt:lpstr>SYSTEM CONFIGURATION  </vt:lpstr>
      <vt:lpstr>Software Specification</vt:lpstr>
      <vt:lpstr>Hardware Specification</vt:lpstr>
      <vt:lpstr>System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Paperless Ticketing Using Face Recognition</dc:title>
  <dc:subject/>
  <dc:creator>JoY</dc:creator>
  <dc:description/>
  <cp:lastModifiedBy>THOMAS</cp:lastModifiedBy>
  <cp:revision>73</cp:revision>
  <dcterms:created xsi:type="dcterms:W3CDTF">2018-10-03T16:45:40Z</dcterms:created>
  <dcterms:modified xsi:type="dcterms:W3CDTF">2018-10-05T06:23:12Z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