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28" r:id="rId2"/>
    <p:sldId id="256" r:id="rId3"/>
    <p:sldId id="529" r:id="rId4"/>
    <p:sldId id="330" r:id="rId5"/>
    <p:sldId id="416" r:id="rId6"/>
    <p:sldId id="487" r:id="rId7"/>
    <p:sldId id="418" r:id="rId8"/>
    <p:sldId id="419" r:id="rId9"/>
    <p:sldId id="417" r:id="rId10"/>
    <p:sldId id="530" r:id="rId11"/>
    <p:sldId id="420" r:id="rId12"/>
    <p:sldId id="421" r:id="rId13"/>
    <p:sldId id="474" r:id="rId14"/>
    <p:sldId id="488" r:id="rId15"/>
    <p:sldId id="479" r:id="rId16"/>
    <p:sldId id="473" r:id="rId17"/>
    <p:sldId id="423" r:id="rId18"/>
    <p:sldId id="424" r:id="rId19"/>
    <p:sldId id="425" r:id="rId20"/>
    <p:sldId id="426" r:id="rId21"/>
    <p:sldId id="531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99"/>
    <a:srgbClr val="FFFF00"/>
    <a:srgbClr val="DDDDDD"/>
    <a:srgbClr val="FFCCFF"/>
    <a:srgbClr val="FF99CC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09" tIns="47305" rIns="94609" bIns="47305" numCol="1" anchor="t" anchorCtr="0" compatLnSpc="1">
            <a:prstTxWarp prst="textNoShape">
              <a:avLst/>
            </a:prstTxWarp>
          </a:bodyPr>
          <a:lstStyle>
            <a:lvl1pPr defTabSz="944472">
              <a:defRPr sz="1200"/>
            </a:lvl1pPr>
          </a:lstStyle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6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09" tIns="47305" rIns="94609" bIns="47305" numCol="1" anchor="t" anchorCtr="0" compatLnSpc="1">
            <a:prstTxWarp prst="textNoShape">
              <a:avLst/>
            </a:prstTxWarp>
          </a:bodyPr>
          <a:lstStyle>
            <a:lvl1pPr algn="r" defTabSz="944472">
              <a:defRPr sz="1200"/>
            </a:lvl1pPr>
          </a:lstStyle>
          <a:p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9714"/>
            <a:ext cx="3163888" cy="4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09" tIns="47305" rIns="94609" bIns="47305" numCol="1" anchor="b" anchorCtr="0" compatLnSpc="1">
            <a:prstTxWarp prst="textNoShape">
              <a:avLst/>
            </a:prstTxWarp>
          </a:bodyPr>
          <a:lstStyle>
            <a:lvl1pPr defTabSz="944472">
              <a:defRPr sz="1200"/>
            </a:lvl1pPr>
          </a:lstStyle>
          <a:p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6" y="9129714"/>
            <a:ext cx="3163888" cy="4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09" tIns="47305" rIns="94609" bIns="47305" numCol="1" anchor="b" anchorCtr="0" compatLnSpc="1">
            <a:prstTxWarp prst="textNoShape">
              <a:avLst/>
            </a:prstTxWarp>
          </a:bodyPr>
          <a:lstStyle>
            <a:lvl1pPr algn="r" defTabSz="944472">
              <a:defRPr sz="1200"/>
            </a:lvl1pPr>
          </a:lstStyle>
          <a:p>
            <a:fld id="{82103E86-271D-4CA1-A344-1EE3FF1411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3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7" rIns="96636" bIns="48317" numCol="1" anchor="t" anchorCtr="0" compatLnSpc="1">
            <a:prstTxWarp prst="textNoShape">
              <a:avLst/>
            </a:prstTxWarp>
          </a:bodyPr>
          <a:lstStyle>
            <a:lvl1pPr defTabSz="96510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7" rIns="96636" bIns="48317" numCol="1" anchor="t" anchorCtr="0" compatLnSpc="1">
            <a:prstTxWarp prst="textNoShape">
              <a:avLst/>
            </a:prstTxWarp>
          </a:bodyPr>
          <a:lstStyle>
            <a:lvl1pPr algn="r" defTabSz="96510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9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7" rIns="96636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7" rIns="96636" bIns="48317" numCol="1" anchor="b" anchorCtr="0" compatLnSpc="1">
            <a:prstTxWarp prst="textNoShape">
              <a:avLst/>
            </a:prstTxWarp>
          </a:bodyPr>
          <a:lstStyle>
            <a:lvl1pPr defTabSz="96510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7" rIns="96636" bIns="48317" numCol="1" anchor="b" anchorCtr="0" compatLnSpc="1">
            <a:prstTxWarp prst="textNoShape">
              <a:avLst/>
            </a:prstTxWarp>
          </a:bodyPr>
          <a:lstStyle>
            <a:lvl1pPr algn="r" defTabSz="965108">
              <a:defRPr sz="1200">
                <a:latin typeface="Times New Roman" pitchFamily="18" charset="0"/>
              </a:defRPr>
            </a:lvl1pPr>
          </a:lstStyle>
          <a:p>
            <a:fld id="{6697964B-9489-4A4A-9DAD-1DFD9B9CF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4129D5B-9C37-4B5C-9228-AFFC890E8D87}" type="slidenum">
              <a:rPr lang="en-US"/>
              <a:pPr/>
              <a:t>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BD69FB4-32C2-489D-812E-EB009089DB9C}" type="slidenum">
              <a:rPr lang="en-US"/>
              <a:pPr/>
              <a:t>11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F7A8AB0-AC21-4B93-892D-99C3D282CEA8}" type="slidenum">
              <a:rPr lang="en-US"/>
              <a:pPr/>
              <a:t>12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6DD9C92-84D3-4925-BAC8-C35F456A1E1E}" type="slidenum">
              <a:rPr lang="en-US"/>
              <a:pPr/>
              <a:t>13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C78714F-FFDE-4951-958F-D587715D3284}" type="slidenum">
              <a:rPr lang="en-US"/>
              <a:pPr/>
              <a:t>14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DABFC1B-EDFC-4DA5-84F1-040AA178CB89}" type="slidenum">
              <a:rPr lang="en-US"/>
              <a:pPr/>
              <a:t>15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DF631425-7B23-44E5-B66D-550AE5202925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B3A69A3-C156-481A-AB3D-970B86F1444D}" type="slidenum">
              <a:rPr lang="en-US"/>
              <a:pPr/>
              <a:t>17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1A7D563-2523-47CB-AC70-8A304D332F55}" type="slidenum">
              <a:rPr lang="en-US"/>
              <a:pPr/>
              <a:t>18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F6C7736-83D5-467F-A4AA-9684E50BCB7C}" type="slidenum">
              <a:rPr lang="en-US"/>
              <a:pPr/>
              <a:t>19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45FE9F1-7940-473A-8818-48BB85C4FB99}" type="slidenum">
              <a:rPr lang="en-US"/>
              <a:pPr/>
              <a:t>20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4129D5B-9C37-4B5C-9228-AFFC890E8D87}" type="slidenum">
              <a:rPr lang="en-US"/>
              <a:pPr/>
              <a:t>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7900F26-4476-4817-BC0F-8F7FB3FE2FD7}" type="slidenum">
              <a:rPr lang="en-US"/>
              <a:pPr/>
              <a:t>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CB39F9F-ECE9-4EF6-8243-E1130CA48EE2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1E66F6C-3A60-49B4-A735-FAA98E997253}" type="slidenum">
              <a:rPr lang="en-US"/>
              <a:pPr/>
              <a:t>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DF98182-BBC6-48DA-999F-C43268F7C5C9}" type="slidenum">
              <a:rPr lang="en-US"/>
              <a:pPr/>
              <a:t>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C4FC6F3-F842-4B8B-BD6D-5A92084D5645}" type="slidenum">
              <a:rPr lang="en-US"/>
              <a:pPr/>
              <a:t>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B02A169-4EC1-4E35-8CD7-3197DC938A9B}" type="slidenum">
              <a:rPr lang="en-US"/>
              <a:pPr/>
              <a:t>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B02A169-4EC1-4E35-8CD7-3197DC938A9B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6B364F11-2E0A-4375-B8A8-86F0964668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8C0022A9-071C-4067-83E0-3986B3F88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61B6FC7-C8A4-483F-9D67-370569E176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654E6535-1D95-4E66-8594-D47E6CBAA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602C744B-1C5B-4E90-8A36-066ACA7945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CC5EDFFC-9F89-4394-8A3D-9B0A61C77B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5729523B-3451-46A4-AD74-4B46B36B39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052B4435-32AE-4BFA-A265-B2C867605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886D862C-E2C8-4FBD-ADD7-534936714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AA93773-ED31-4F9B-A767-25F30F51E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9AD75806-B265-48A9-A415-90609BBD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115F639B-445E-42F5-B3B9-9A5858E06F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6763" y="6400800"/>
            <a:ext cx="38623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r>
              <a:rPr lang="en-US"/>
              <a:t>6-</a:t>
            </a:r>
            <a:fld id="{28108F09-4331-4FF9-B38D-44814957500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2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2012/10/11/cell-phones-world-subscribers-six-billion_n_195717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://en.wikipedia.org/wiki/List_of_countries_by_number_of_mobile_phones_in_us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1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3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6</a:t>
            </a:r>
            <a:r>
              <a:rPr 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Wireless and Mobile Networks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2766868"/>
            <a:ext cx="537845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note on the use of these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ppt</a:t>
            </a:r>
            <a:r>
              <a:rPr lang="en-US" dirty="0">
                <a:latin typeface="Arial" pitchFamily="34" charset="0"/>
                <a:cs typeface="Arial" pitchFamily="34" charset="0"/>
              </a:rPr>
              <a:t> slides: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We</a:t>
            </a:r>
            <a:r>
              <a:rPr lang="ja-JP" altLang="en-US" sz="1200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re making these slides freely available to all (faculty, students, readers). They</a:t>
            </a:r>
            <a:r>
              <a:rPr lang="ja-JP" altLang="en-US" sz="1200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latin typeface="Arial" pitchFamily="34" charset="0"/>
                <a:cs typeface="Arial" pitchFamily="34" charset="0"/>
              </a:rPr>
              <a:t>lot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3765405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sz="1400" dirty="0">
              <a:latin typeface="Gill Sans MT" pitchFamily="34" charset="0"/>
              <a:cs typeface="Arial" pitchFamily="34" charset="0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If you use these slides (e.g., in a class) that you mention their source (after all, we</a:t>
            </a:r>
            <a:r>
              <a:rPr lang="ja-JP" altLang="en-US" sz="12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173038" indent="-173038">
              <a:lnSpc>
                <a:spcPct val="85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440218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390" name="Picture 1" descr="6e_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</a:rPr>
              <a:t>Wireless, Mobile Networks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7FF91EB0-3917-4373-A3A7-8E0B9ECC3592}" type="slidenum">
              <a:rPr lang="en-US"/>
              <a:pPr/>
              <a:t>1</a:t>
            </a:fld>
            <a:endParaRPr lang="en-US"/>
          </a:p>
        </p:txBody>
      </p:sp>
      <p:pic>
        <p:nvPicPr>
          <p:cNvPr id="16393" name="Picture 23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" y="2395538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3388" y="5731733"/>
            <a:ext cx="5758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The course notes are adapted 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Bucknell’s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CSCI 363</a:t>
            </a:r>
          </a:p>
          <a:p>
            <a:pPr algn="l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Xiannong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800" dirty="0" smtClean="0">
                <a:latin typeface="Arial" pitchFamily="34" charset="0"/>
                <a:cs typeface="Arial" pitchFamily="34" charset="0"/>
              </a:rPr>
              <a:t>Spring 2016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latin typeface="Gill Sans MT" charset="0"/>
                <a:ea typeface="ＭＳ Ｐゴシック" charset="0"/>
              </a:rPr>
              <a:t>Acronym in wireless communication</a:t>
            </a:r>
            <a:endParaRPr lang="en-US" sz="3600" dirty="0">
              <a:latin typeface="Gill Sans MT" charset="0"/>
              <a:ea typeface="ＭＳ Ｐゴシック" charset="0"/>
            </a:endParaRP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4G LTE: 4</a:t>
            </a:r>
            <a:r>
              <a:rPr lang="en-US" baseline="30000" dirty="0" smtClean="0"/>
              <a:t>th</a:t>
            </a:r>
            <a:r>
              <a:rPr lang="en-US" dirty="0" smtClean="0"/>
              <a:t> Generation Long Term Evolution</a:t>
            </a:r>
          </a:p>
          <a:p>
            <a:r>
              <a:rPr lang="en-US" dirty="0" smtClean="0"/>
              <a:t>UMTS: Universal Mobile Telecommunications System</a:t>
            </a:r>
          </a:p>
          <a:p>
            <a:r>
              <a:rPr lang="en-US" dirty="0" smtClean="0"/>
              <a:t>HSPDA: High-Speed Downlink Packet Access</a:t>
            </a:r>
          </a:p>
          <a:p>
            <a:r>
              <a:rPr lang="en-US" dirty="0" smtClean="0"/>
              <a:t>EVDO: Enhanced Voice-Data Optimized</a:t>
            </a:r>
          </a:p>
          <a:p>
            <a:r>
              <a:rPr lang="en-US" dirty="0" smtClean="0"/>
              <a:t>GSM: Global System for Mobile Communications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9F25F979-375B-4E92-BEA1-3D63B26BBBD6}" type="slidenum">
              <a:rPr lang="en-US"/>
              <a:pPr/>
              <a:t>10</a:t>
            </a:fld>
            <a:endParaRPr lang="en-US"/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2G: IS-95, CDMA, GSM</a:t>
            </a: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802.15</a:t>
            </a: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5258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4G: LTE WIMAX</a:t>
            </a: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9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90168C13-A190-45D2-865B-6A204C1C1B6C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>
                  <a:latin typeface="Comic Sans MS" charset="0"/>
                  <a:ea typeface="ＭＳ Ｐゴシック" charset="0"/>
                </a:rPr>
                <a:t> </a:t>
              </a:r>
              <a:r>
                <a:rPr lang="en-US" sz="2400">
                  <a:latin typeface="Gill Sans MT" charset="0"/>
                  <a:ea typeface="ＭＳ Ｐゴシック" charset="0"/>
                </a:rPr>
                <a:t>infrastructure mode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>
                  <a:latin typeface="Gill Sans MT" charset="0"/>
                  <a:ea typeface="ＭＳ Ｐゴシック" charset="0"/>
                </a:rPr>
                <a:t>base station connects mobiles into wired network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>
                  <a:latin typeface="Gill Sans MT" charset="0"/>
                  <a:ea typeface="ＭＳ Ｐゴシック" charset="0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B47ABA3A-B68D-4C31-B6D1-5BA25F123D5E}" type="slidenum">
              <a:rPr lang="en-US"/>
              <a:pPr/>
              <a:t>12</a:t>
            </a:fld>
            <a:endParaRPr lang="en-US"/>
          </a:p>
        </p:txBody>
      </p:sp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6" name="Clip" r:id="rId4" imgW="826829" imgH="840406" progId="">
                      <p:embed/>
                    </p:oleObj>
                  </mc:Choice>
                  <mc:Fallback>
                    <p:oleObj name="Clip" r:id="rId4" imgW="826829" imgH="840406" progId="">
                      <p:embed/>
                      <p:pic>
                        <p:nvPicPr>
                          <p:cNvPr id="0" name="Object 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7" name="Clip" r:id="rId6" imgW="1268295" imgH="1199426" progId="">
                      <p:embed/>
                    </p:oleObj>
                  </mc:Choice>
                  <mc:Fallback>
                    <p:oleObj name="Clip" r:id="rId6" imgW="1268295" imgH="1199426" progId="">
                      <p:embed/>
                      <p:pic>
                        <p:nvPicPr>
                          <p:cNvPr id="0" name="Object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ad hoc mode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no base stations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nodes can only transmit to other nodes within link coverage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8" name="Clip" r:id="rId8" imgW="826829" imgH="840406" progId="">
                      <p:embed/>
                    </p:oleObj>
                  </mc:Choice>
                  <mc:Fallback>
                    <p:oleObj name="Clip" r:id="rId8" imgW="826829" imgH="840406" progId="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9" name="Clip" r:id="rId9" imgW="1268295" imgH="1199426" progId="">
                      <p:embed/>
                    </p:oleObj>
                  </mc:Choice>
                  <mc:Fallback>
                    <p:oleObj name="Clip" r:id="rId9" imgW="1268295" imgH="1199426" progId="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0" name="Clip" r:id="rId10" imgW="826829" imgH="840406" progId="">
                      <p:embed/>
                    </p:oleObj>
                  </mc:Choice>
                  <mc:Fallback>
                    <p:oleObj name="Clip" r:id="rId10" imgW="826829" imgH="840406" progId="">
                      <p:embed/>
                      <p:pic>
                        <p:nvPicPr>
                          <p:cNvPr id="0" name="Object 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1" name="Clip" r:id="rId11" imgW="1268295" imgH="1199426" progId="">
                      <p:embed/>
                    </p:oleObj>
                  </mc:Choice>
                  <mc:Fallback>
                    <p:oleObj name="Clip" r:id="rId11" imgW="1268295" imgH="1199426" progId="">
                      <p:embed/>
                      <p:pic>
                        <p:nvPicPr>
                          <p:cNvPr id="0" name="Object 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2" name="Clip" r:id="rId12" imgW="826829" imgH="840406" progId="">
                      <p:embed/>
                    </p:oleObj>
                  </mc:Choice>
                  <mc:Fallback>
                    <p:oleObj name="Clip" r:id="rId12" imgW="826829" imgH="840406" progId="">
                      <p:embed/>
                      <p:pic>
                        <p:nvPicPr>
                          <p:cNvPr id="0" name="Object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3" name="Clip" r:id="rId13" imgW="1268295" imgH="1199426" progId="">
                      <p:embed/>
                    </p:oleObj>
                  </mc:Choice>
                  <mc:Fallback>
                    <p:oleObj name="Clip" r:id="rId13" imgW="1268295" imgH="1199426" progId="">
                      <p:embed/>
                      <p:pic>
                        <p:nvPicPr>
                          <p:cNvPr id="0" name="Object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4" name="Clip" r:id="rId14" imgW="826829" imgH="840406" progId="">
                      <p:embed/>
                    </p:oleObj>
                  </mc:Choice>
                  <mc:Fallback>
                    <p:oleObj name="Clip" r:id="rId14" imgW="826829" imgH="840406" progId="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5" name="Clip" r:id="rId15" imgW="1268295" imgH="1199426" progId="">
                      <p:embed/>
                    </p:oleObj>
                  </mc:Choice>
                  <mc:Fallback>
                    <p:oleObj name="Clip" r:id="rId15" imgW="1268295" imgH="1199426" progId="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D2774E3C-778D-4570-B1AA-9708332AB0A4}" type="slidenum">
              <a:rPr lang="en-US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Gill Sans MT" charset="0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000099"/>
                </a:solidFill>
                <a:latin typeface="Gill Sans MT" charset="0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smtClean="0">
                <a:solidFill>
                  <a:srgbClr val="000099"/>
                </a:solidFill>
                <a:latin typeface="Gill Sans MT" charset="0"/>
              </a:rPr>
              <a:t>infrastructure</a:t>
            </a:r>
          </a:p>
          <a:p>
            <a:pPr algn="ctr">
              <a:defRPr/>
            </a:pPr>
            <a:r>
              <a:rPr lang="en-US" sz="2200" smtClean="0">
                <a:solidFill>
                  <a:srgbClr val="000099"/>
                </a:solidFill>
                <a:latin typeface="Gill Sans MT" charset="0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smtClean="0">
                <a:solidFill>
                  <a:srgbClr val="000099"/>
                </a:solidFill>
                <a:latin typeface="Gill Sans MT" charset="0"/>
              </a:rPr>
              <a:t>no</a:t>
            </a:r>
          </a:p>
          <a:p>
            <a:pPr algn="ctr">
              <a:defRPr/>
            </a:pPr>
            <a:r>
              <a:rPr lang="en-US" sz="2200" smtClean="0">
                <a:solidFill>
                  <a:srgbClr val="000099"/>
                </a:solidFill>
                <a:latin typeface="Gill Sans MT" charset="0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latin typeface="Gill Sans MT" charset="0"/>
              </a:rPr>
              <a:t>host connects to 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base station (WiFi,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WiMAX, cellular) 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which connects to 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latin typeface="Gill Sans MT" charset="0"/>
              </a:rPr>
              <a:t>no base station, no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connection to larger 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Internet (Bluetooth, 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mtClean="0">
                <a:latin typeface="Gill Sans MT" charset="0"/>
              </a:rPr>
              <a:t>host may have to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relay through several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wireless nodes to 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connect to larger </a:t>
            </a:r>
          </a:p>
          <a:p>
            <a:pPr algn="ctr">
              <a:defRPr/>
            </a:pPr>
            <a:r>
              <a:rPr lang="en-US" smtClean="0">
                <a:latin typeface="Gill Sans MT" charset="0"/>
              </a:rPr>
              <a:t>Internet: </a:t>
            </a:r>
            <a:r>
              <a:rPr lang="en-US" i="1" smtClean="0">
                <a:latin typeface="Gill Sans MT" charset="0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Gill Sans MT" pitchFamily="34" charset="0"/>
              </a:rPr>
              <a:t>no base station, no</a:t>
            </a:r>
          </a:p>
          <a:p>
            <a:pPr algn="ctr"/>
            <a:r>
              <a:rPr lang="en-US">
                <a:latin typeface="Gill Sans MT" pitchFamily="34" charset="0"/>
              </a:rPr>
              <a:t>connection to larger </a:t>
            </a:r>
          </a:p>
          <a:p>
            <a:pPr algn="ctr"/>
            <a:r>
              <a:rPr lang="en-US">
                <a:latin typeface="Gill Sans MT" pitchFamily="34" charset="0"/>
              </a:rPr>
              <a:t>Internet. May have to</a:t>
            </a:r>
          </a:p>
          <a:p>
            <a:pPr algn="ctr"/>
            <a:r>
              <a:rPr lang="en-US">
                <a:latin typeface="Gill Sans MT" pitchFamily="34" charset="0"/>
              </a:rPr>
              <a:t>relay to reach other </a:t>
            </a:r>
          </a:p>
          <a:p>
            <a:pPr algn="ctr"/>
            <a:r>
              <a:rPr lang="en-US">
                <a:latin typeface="Gill Sans MT" pitchFamily="34" charset="0"/>
              </a:rPr>
              <a:t>a given wireless node</a:t>
            </a:r>
          </a:p>
          <a:p>
            <a:pPr algn="ctr"/>
            <a:r>
              <a:rPr lang="en-US">
                <a:latin typeface="Gill Sans MT" pitchFamily="34" charset="0"/>
              </a:rPr>
              <a:t>MANET, VANET</a:t>
            </a:r>
            <a:endParaRPr lang="en-US" i="1">
              <a:latin typeface="Gill Sans MT" pitchFamily="34" charset="0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22AA6056-7FE0-4B16-9293-6910377A9807}" type="slidenum">
              <a:rPr lang="en-US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Chapter 6 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6.1</a:t>
            </a:r>
            <a:r>
              <a:rPr lang="en-US" sz="2400" smtClean="0"/>
              <a:t> Introduction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u="sng" smtClean="0">
                <a:solidFill>
                  <a:srgbClr val="000099"/>
                </a:solidFill>
              </a:rPr>
              <a:t>Wireless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00000"/>
                </a:solidFill>
              </a:rPr>
              <a:t>6.2 Wireless links, characteristics</a:t>
            </a:r>
          </a:p>
          <a:p>
            <a:pPr lvl="1"/>
            <a:r>
              <a:rPr lang="en-US" sz="2000" smtClean="0">
                <a:solidFill>
                  <a:srgbClr val="C00000"/>
                </a:solidFill>
              </a:rPr>
              <a:t>CDMA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6.3 </a:t>
            </a:r>
            <a:r>
              <a:rPr lang="en-US" sz="2400" smtClean="0"/>
              <a:t>IEEE 802.11 wireless LANs (</a:t>
            </a:r>
            <a:r>
              <a:rPr lang="ja-JP" altLang="en-US" sz="2400" smtClean="0"/>
              <a:t>“</a:t>
            </a:r>
            <a:r>
              <a:rPr lang="en-US" altLang="ja-JP" sz="2400" smtClean="0"/>
              <a:t>Wi-Fi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6.4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Cellular Internet Access</a:t>
            </a:r>
          </a:p>
          <a:p>
            <a:pPr lvl="1"/>
            <a:r>
              <a:rPr lang="en-US" sz="2000" smtClean="0"/>
              <a:t>architecture</a:t>
            </a:r>
          </a:p>
          <a:p>
            <a:pPr lvl="1"/>
            <a:r>
              <a:rPr lang="en-US" sz="2000" smtClean="0"/>
              <a:t>standards (e.g., GSM)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000099"/>
                </a:solidFill>
              </a:rPr>
              <a:t>Mobility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6.5</a:t>
            </a:r>
            <a:r>
              <a:rPr lang="en-US" sz="2400" smtClean="0"/>
              <a:t> Principles: addressing and routing to mobile users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6.6</a:t>
            </a:r>
            <a:r>
              <a:rPr lang="en-US" sz="2400" smtClean="0"/>
              <a:t> Mobile IP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6.7</a:t>
            </a:r>
            <a:r>
              <a:rPr lang="en-US" sz="2400" smtClean="0"/>
              <a:t> Handling mobility in cellular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6.8</a:t>
            </a:r>
            <a:r>
              <a:rPr lang="en-US" sz="2400" smtClean="0"/>
              <a:t> Mobility and higher-layer protocols</a:t>
            </a:r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6.9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Summary</a:t>
            </a: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3C8323E0-C36F-4785-83A4-CDF46E385238}" type="slidenum">
              <a:rPr lang="en-US"/>
              <a:pPr/>
              <a:t>15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ea typeface="ＭＳ Ｐゴシック" charset="0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rgbClr val="C00000"/>
                </a:solidFill>
              </a:rPr>
              <a:t>important </a:t>
            </a:r>
            <a:r>
              <a:rPr lang="en-US" dirty="0" smtClean="0"/>
              <a:t>differences from wired link ….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600" i="1" dirty="0" smtClean="0">
                <a:solidFill>
                  <a:srgbClr val="C00000"/>
                </a:solidFill>
              </a:rPr>
              <a:t>decreased signal strength: </a:t>
            </a:r>
            <a:r>
              <a:rPr lang="en-US" sz="2600" dirty="0" smtClean="0"/>
              <a:t>radio signal attenuates as it propagates through matter (path loss)</a:t>
            </a:r>
          </a:p>
          <a:p>
            <a:pPr lvl="1">
              <a:lnSpc>
                <a:spcPct val="80000"/>
              </a:lnSpc>
            </a:pPr>
            <a:r>
              <a:rPr lang="en-US" sz="2600" i="1" dirty="0" smtClean="0">
                <a:solidFill>
                  <a:srgbClr val="C00000"/>
                </a:solidFill>
              </a:rPr>
              <a:t>interference from other sources: </a:t>
            </a:r>
            <a:r>
              <a:rPr lang="en-US" sz="2600" dirty="0" smtClean="0"/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</a:pPr>
            <a:r>
              <a:rPr lang="en-US" sz="2600" i="1" dirty="0" smtClean="0">
                <a:solidFill>
                  <a:srgbClr val="C00000"/>
                </a:solidFill>
              </a:rPr>
              <a:t>multipath propagation: </a:t>
            </a:r>
            <a:r>
              <a:rPr lang="en-US" sz="2600" dirty="0" smtClean="0"/>
              <a:t>radio signal reflects off </a:t>
            </a:r>
            <a:r>
              <a:rPr lang="en-US" sz="2600" dirty="0" smtClean="0"/>
              <a:t>objects, </a:t>
            </a:r>
            <a:r>
              <a:rPr lang="en-US" sz="2600" dirty="0" smtClean="0"/>
              <a:t>arriving at destination at slightly different times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/>
              <a:t>…. make communication across (even a point to point) wireless link much more </a:t>
            </a:r>
            <a:r>
              <a:rPr lang="ja-JP" altLang="en-US" sz="2600" dirty="0" smtClean="0"/>
              <a:t>“</a:t>
            </a:r>
            <a:r>
              <a:rPr lang="en-US" altLang="ja-JP" sz="2600" dirty="0" smtClean="0"/>
              <a:t>difficult</a:t>
            </a:r>
            <a:r>
              <a:rPr lang="ja-JP" altLang="en-US" sz="2600" dirty="0" smtClean="0"/>
              <a:t>”</a:t>
            </a:r>
            <a:r>
              <a:rPr lang="en-US" altLang="ja-JP" sz="2600" dirty="0" smtClean="0"/>
              <a:t> 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AE680991-9142-4CBC-B647-F307B1096194}" type="slidenum">
              <a:rPr lang="en-US"/>
              <a:pPr/>
              <a:t>16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ea typeface="ＭＳ Ｐゴシック" charset="0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r>
              <a:rPr lang="en-US" sz="2400" smtClean="0"/>
              <a:t>SNR: signal-to-noise ratio</a:t>
            </a:r>
          </a:p>
          <a:p>
            <a:pPr lvl="1"/>
            <a:r>
              <a:rPr lang="en-US" sz="2200" smtClean="0"/>
              <a:t>larger SNR – easier to extract signal from noise (a </a:t>
            </a:r>
            <a:r>
              <a:rPr lang="ja-JP" altLang="en-US" sz="2200" smtClean="0"/>
              <a:t>“</a:t>
            </a:r>
            <a:r>
              <a:rPr lang="en-US" altLang="ja-JP" sz="2200" smtClean="0"/>
              <a:t>good thing</a:t>
            </a:r>
            <a:r>
              <a:rPr lang="ja-JP" altLang="en-US" sz="2200" smtClean="0"/>
              <a:t>”</a:t>
            </a:r>
            <a:r>
              <a:rPr lang="en-US" altLang="ja-JP" sz="2200" smtClean="0"/>
              <a:t>)</a:t>
            </a:r>
          </a:p>
          <a:p>
            <a:r>
              <a:rPr lang="en-US" sz="2400" i="1" smtClean="0">
                <a:solidFill>
                  <a:srgbClr val="C00000"/>
                </a:solidFill>
              </a:rPr>
              <a:t>SNR versus BER tradeoffs</a:t>
            </a:r>
          </a:p>
          <a:p>
            <a:pPr lvl="1"/>
            <a:r>
              <a:rPr lang="en-US" sz="2000" i="1" smtClean="0">
                <a:solidFill>
                  <a:srgbClr val="000099"/>
                </a:solidFill>
              </a:rPr>
              <a:t>given physical layer:</a:t>
            </a:r>
            <a:r>
              <a:rPr lang="en-US" sz="2000" smtClean="0"/>
              <a:t> increase power -&gt; increase SNR-&gt;decrease BER</a:t>
            </a:r>
          </a:p>
          <a:p>
            <a:pPr lvl="1"/>
            <a:r>
              <a:rPr lang="en-US" sz="2000" i="1" smtClean="0">
                <a:solidFill>
                  <a:srgbClr val="000099"/>
                </a:solidFill>
              </a:rPr>
              <a:t>given SNR:</a:t>
            </a:r>
            <a:r>
              <a:rPr lang="en-US" sz="2000" smtClean="0"/>
              <a:t> choose physical layer that meets BER requirement, giving highest thruput</a:t>
            </a:r>
          </a:p>
          <a:p>
            <a:pPr lvl="2"/>
            <a:r>
              <a:rPr lang="en-US" smtClean="0">
                <a:latin typeface="Gill Sans MT" pitchFamily="34" charset="0"/>
              </a:rPr>
              <a:t>SNR may change with mobility: dynamically adapt physical layer (modulation technique, rate) </a:t>
            </a:r>
          </a:p>
          <a:p>
            <a:pPr lvl="1"/>
            <a:endParaRPr lang="en-US" sz="2000" smtClean="0"/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10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20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30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40</a:t>
            </a:r>
            <a:endParaRPr lang="en-US" sz="1200" baseline="30000">
              <a:latin typeface="Arial" pitchFamily="34" charset="0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Arial" charset="0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latin typeface="Gill Sans MT" charset="0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10</a:t>
            </a:r>
            <a:r>
              <a:rPr lang="en-US" sz="1200" baseline="30000" smtClean="0">
                <a:latin typeface="Arial" charset="0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10</a:t>
            </a:r>
            <a:r>
              <a:rPr lang="en-US" sz="1200" baseline="30000" smtClean="0">
                <a:latin typeface="Arial" charset="0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10</a:t>
            </a:r>
            <a:r>
              <a:rPr lang="en-US" sz="1200" baseline="30000" smtClean="0">
                <a:latin typeface="Arial" charset="0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10</a:t>
            </a:r>
            <a:r>
              <a:rPr lang="en-US" sz="1200" baseline="30000" smtClean="0">
                <a:latin typeface="Arial" charset="0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10</a:t>
            </a:r>
            <a:r>
              <a:rPr lang="en-US" sz="1200" baseline="30000" smtClean="0">
                <a:latin typeface="Arial" charset="0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10</a:t>
            </a:r>
            <a:r>
              <a:rPr lang="en-US" sz="1200" baseline="30000" smtClean="0">
                <a:latin typeface="Arial" charset="0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Arial" charset="0"/>
              </a:rPr>
              <a:t>10</a:t>
            </a:r>
            <a:r>
              <a:rPr lang="en-US" sz="1200" baseline="30000" smtClean="0">
                <a:latin typeface="Arial" charset="0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69ABF67C-BC82-4C7D-B3D1-39E99FD123B7}" type="slidenum">
              <a:rPr lang="en-US"/>
              <a:pPr/>
              <a:t>17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Gill Sans MT" charset="0"/>
                <a:ea typeface="ＭＳ Ｐゴシック" charset="0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1">
                <a:solidFill>
                  <a:srgbClr val="C00000"/>
                </a:solidFill>
                <a:latin typeface="Gill Sans MT" pitchFamily="34" charset="0"/>
              </a:rPr>
              <a:t>Hidden terminal problem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>
                <a:latin typeface="Gill Sans MT" pitchFamily="34" charset="0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/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 signal</a:t>
            </a:r>
          </a:p>
          <a:p>
            <a:r>
              <a:rPr lang="en-US" sz="1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4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 signal</a:t>
            </a:r>
          </a:p>
          <a:p>
            <a:r>
              <a:rPr lang="en-US" sz="140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Signal attenuation: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</a:rPr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</a:rPr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20888291-060B-4D22-BF1C-55463F994E4C}" type="slidenum">
              <a:rPr lang="en-US"/>
              <a:pPr/>
              <a:t>18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ea typeface="ＭＳ Ｐゴシック" charset="0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unique </a:t>
            </a:r>
            <a:r>
              <a:rPr lang="ja-JP" altLang="en-US" smtClean="0"/>
              <a:t>“</a:t>
            </a:r>
            <a:r>
              <a:rPr lang="en-US" altLang="ja-JP" dirty="0" smtClean="0"/>
              <a:t>code</a:t>
            </a:r>
            <a:r>
              <a:rPr lang="ja-JP" altLang="en-US" smtClean="0"/>
              <a:t>”</a:t>
            </a:r>
            <a:r>
              <a:rPr lang="en-US" altLang="ja-JP" dirty="0" smtClean="0"/>
              <a:t> assigned to each user; i.e., code set partitioning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 users share same frequency, but each user has own </a:t>
            </a:r>
            <a:r>
              <a:rPr lang="ja-JP" altLang="en-US" smtClean="0"/>
              <a:t>“</a:t>
            </a:r>
            <a:r>
              <a:rPr lang="en-US" altLang="ja-JP" dirty="0" smtClean="0"/>
              <a:t>chipping</a:t>
            </a:r>
            <a:r>
              <a:rPr lang="ja-JP" altLang="en-US" smtClean="0"/>
              <a:t>”</a:t>
            </a:r>
            <a:r>
              <a:rPr lang="en-US" altLang="ja-JP" dirty="0" smtClean="0"/>
              <a:t> sequence (i.e., code) to encode data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allows multiple users to </a:t>
            </a:r>
            <a:r>
              <a:rPr lang="ja-JP" altLang="en-US" smtClean="0"/>
              <a:t>“</a:t>
            </a:r>
            <a:r>
              <a:rPr lang="en-US" altLang="ja-JP" dirty="0" smtClean="0"/>
              <a:t>coexist</a:t>
            </a:r>
            <a:r>
              <a:rPr lang="ja-JP" altLang="en-US" smtClean="0"/>
              <a:t>”</a:t>
            </a:r>
            <a:r>
              <a:rPr lang="en-US" altLang="ja-JP" dirty="0" smtClean="0"/>
              <a:t> and transmit simultaneously with minimal interference (if codes are </a:t>
            </a:r>
            <a:r>
              <a:rPr lang="ja-JP" altLang="en-US" smtClean="0"/>
              <a:t>“</a:t>
            </a:r>
            <a:r>
              <a:rPr lang="en-US" altLang="ja-JP" dirty="0" smtClean="0"/>
              <a:t>orthogonal</a:t>
            </a:r>
            <a:r>
              <a:rPr lang="ja-JP" altLang="en-US" smtClean="0"/>
              <a:t>”</a:t>
            </a:r>
            <a:r>
              <a:rPr lang="en-US" altLang="ja-JP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encoded signal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(original data) • (chipping sequence)</a:t>
            </a:r>
          </a:p>
          <a:p>
            <a:pPr>
              <a:lnSpc>
                <a:spcPct val="8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decoding: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(encoded signal) • (chipping sequence)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Note: operator • means inner product</a:t>
            </a: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763664DB-10C6-4058-9692-6597BF6C6C40}" type="slidenum">
              <a:rPr lang="en-US"/>
              <a:pPr/>
              <a:t>19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1</a:t>
              </a:r>
              <a:r>
                <a:rPr lang="en-US" sz="120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82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Z</a:t>
            </a:r>
            <a:r>
              <a:rPr lang="en-US" baseline="-25000" smtClean="0">
                <a:latin typeface="Arial" charset="0"/>
                <a:cs typeface="Arial" charset="0"/>
              </a:rPr>
              <a:t>i,m</a:t>
            </a:r>
            <a:r>
              <a:rPr lang="en-US" smtClean="0">
                <a:latin typeface="Arial" charset="0"/>
                <a:cs typeface="Arial" charset="0"/>
              </a:rPr>
              <a:t>= d</a:t>
            </a:r>
            <a:r>
              <a:rPr lang="en-US" baseline="-25000" smtClean="0">
                <a:latin typeface="Arial" charset="0"/>
                <a:cs typeface="Arial" charset="0"/>
              </a:rPr>
              <a:t>i</a:t>
            </a:r>
            <a:r>
              <a:rPr lang="en-US" sz="2400" baseline="30000" smtClean="0">
                <a:latin typeface="Arial" charset="0"/>
                <a:cs typeface="Arial" charset="0"/>
              </a:rPr>
              <a:t>.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en-US" baseline="-2500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0</a:t>
              </a:r>
              <a:r>
                <a:rPr lang="en-US" sz="120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1</a:t>
              </a:r>
              <a:r>
                <a:rPr lang="en-US" sz="120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0</a:t>
              </a:r>
              <a:r>
                <a:rPr lang="en-US" sz="120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D</a:t>
              </a:r>
              <a:r>
                <a:rPr lang="en-US" baseline="-25000" smtClean="0">
                  <a:latin typeface="Arial" charset="0"/>
                  <a:cs typeface="Arial" charset="0"/>
                </a:rPr>
                <a:t>i </a:t>
              </a:r>
              <a:r>
                <a:rPr lang="en-US" smtClean="0">
                  <a:latin typeface="Arial" charset="0"/>
                  <a:cs typeface="Arial" charset="0"/>
                </a:rPr>
                <a:t>= </a:t>
              </a:r>
              <a:r>
                <a:rPr lang="en-US" sz="280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smtClean="0">
                  <a:latin typeface="Arial" charset="0"/>
                  <a:cs typeface="Arial" charset="0"/>
                </a:rPr>
                <a:t> </a:t>
              </a:r>
              <a:r>
                <a:rPr lang="en-US" smtClean="0">
                  <a:latin typeface="Arial" charset="0"/>
                  <a:cs typeface="Arial" charset="0"/>
                </a:rPr>
                <a:t>Z</a:t>
              </a:r>
              <a:r>
                <a:rPr lang="en-US" baseline="-2500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smtClean="0">
                  <a:latin typeface="Arial" charset="0"/>
                  <a:cs typeface="Arial" charset="0"/>
                </a:rPr>
                <a:t>.</a:t>
              </a:r>
              <a:r>
                <a:rPr lang="en-US" smtClean="0">
                  <a:latin typeface="Arial" charset="0"/>
                  <a:cs typeface="Arial" charset="0"/>
                </a:rPr>
                <a:t>c</a:t>
              </a:r>
              <a:r>
                <a:rPr lang="en-US" baseline="-2500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</a:rPr>
              <a:t>Wireless, Mobile Networks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0C24E47D-1EDA-4891-B830-92D709F53A82}" type="slidenum">
              <a:rPr lang="en-US"/>
              <a:pPr/>
              <a:t>2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ＭＳ Ｐゴシック" charset="0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 smtClean="0">
                <a:latin typeface="Gill Sans MT" charset="0"/>
                <a:ea typeface="ＭＳ Ｐゴシック" charset="0"/>
              </a:rPr>
              <a:t>Number 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of wireless </a:t>
            </a:r>
            <a:r>
              <a:rPr lang="en-US" sz="2400" dirty="0">
                <a:latin typeface="Gill Sans MT" charset="0"/>
                <a:ea typeface="ＭＳ Ｐゴシック" charset="0"/>
              </a:rPr>
              <a:t>(mobile) phone subscribers now exceeds 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number </a:t>
            </a:r>
            <a:r>
              <a:rPr lang="en-US" sz="2400" dirty="0">
                <a:latin typeface="Gill Sans MT" charset="0"/>
                <a:ea typeface="ＭＳ Ｐゴシック" charset="0"/>
              </a:rPr>
              <a:t>wired phone </a:t>
            </a:r>
            <a:r>
              <a:rPr lang="en-US" sz="2400" dirty="0" smtClean="0">
                <a:latin typeface="Gill Sans MT" charset="0"/>
                <a:ea typeface="ＭＳ Ｐゴシック" charset="0"/>
              </a:rPr>
              <a:t>subscribers (5-to-1)!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sz="2000" dirty="0" smtClean="0">
                <a:latin typeface="Gill Sans MT" charset="0"/>
                <a:ea typeface="ＭＳ Ｐゴシック" charset="0"/>
              </a:rPr>
              <a:t>World has about 6 billion cell phone subscribers (2011 statistics) (</a:t>
            </a:r>
            <a:r>
              <a:rPr lang="en-US" sz="2000" dirty="0" smtClean="0">
                <a:latin typeface="Gill Sans MT" charset="0"/>
                <a:ea typeface="ＭＳ Ｐゴシック" charset="0"/>
                <a:hlinkClick r:id="rId3"/>
              </a:rPr>
              <a:t>http://www.huffingtonpost.com/2012/10/11/cell-phones-world-subscribers-six-billion_n_1957173.html</a:t>
            </a:r>
            <a:r>
              <a:rPr lang="en-US" sz="2000" dirty="0" smtClean="0">
                <a:latin typeface="Gill Sans MT" charset="0"/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sz="2000" dirty="0" smtClean="0">
                <a:latin typeface="Gill Sans MT" charset="0"/>
                <a:ea typeface="ＭＳ Ｐゴシック" charset="0"/>
              </a:rPr>
              <a:t>China has about 1.2 billion mobile phones (2014), India 1.1 billions (2016), U.S. 327 millions  (2014) (</a:t>
            </a:r>
            <a:r>
              <a:rPr lang="en-US" sz="2000" dirty="0" smtClean="0">
                <a:latin typeface="Gill Sans MT" charset="0"/>
                <a:ea typeface="ＭＳ Ｐゴシック" charset="0"/>
                <a:hlinkClick r:id="rId4"/>
              </a:rPr>
              <a:t>http://en.wikipedia.org/wiki/List_of_countries_by_number_of_mobile_phones_in_use</a:t>
            </a:r>
            <a:r>
              <a:rPr lang="en-US" sz="2000" dirty="0" smtClean="0">
                <a:latin typeface="Gill Sans MT" charset="0"/>
                <a:ea typeface="ＭＳ Ｐゴシック" charset="0"/>
              </a:rPr>
              <a:t>)</a:t>
            </a:r>
            <a:endParaRPr lang="en-US" sz="2000" dirty="0">
              <a:latin typeface="Gill Sans MT" charset="0"/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000" dirty="0" smtClean="0">
                <a:latin typeface="Gill Sans MT" charset="0"/>
                <a:ea typeface="ＭＳ Ｐゴシック" charset="0"/>
              </a:rPr>
              <a:t>Though not all are digital/network ready, they potentially will be.</a:t>
            </a:r>
            <a:endParaRPr lang="en-US" sz="2000" dirty="0">
              <a:latin typeface="Gill Sans MT" charset="0"/>
              <a:ea typeface="ＭＳ Ｐゴシック" charset="0"/>
            </a:endParaRP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E72BB878-6DC2-407C-8B23-07B20BC66728}" type="slidenum">
              <a:rPr lang="en-US"/>
              <a:pPr/>
              <a:t>20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r>
              <a:rPr lang="en-US" sz="3600" smtClean="0"/>
              <a:t>CDMA: two-sender interference</a:t>
            </a:r>
            <a:endParaRPr lang="en-US" smtClean="0"/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using same code as sender 1, receiver recovers sender 1</a:t>
            </a:r>
            <a:r>
              <a:rPr lang="en-US" altLang="en-US" i="1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and make sure you understand that the chipping codes used in the example are orthogonal [1,1,1,-1,1,-1,-1,-1], [1,-1,1,1,1,-1,1,1]</a:t>
            </a:r>
          </a:p>
          <a:p>
            <a:r>
              <a:rPr lang="en-US" dirty="0" smtClean="0"/>
              <a:t>What are the data bits 1 and -1 sent if the chipping code is [1,-1,1,-1,1,-1,1,-1]?</a:t>
            </a:r>
          </a:p>
          <a:p>
            <a:r>
              <a:rPr lang="en-US" dirty="0" smtClean="0"/>
              <a:t>Can you recover the same data bits using the </a:t>
            </a:r>
            <a:r>
              <a:rPr lang="en-US" smtClean="0"/>
              <a:t>given chipping code?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886D862C-E2C8-4FBD-ADD7-5349367143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0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</a:rPr>
              <a:t>Wireless, Mobile Networks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0C24E47D-1EDA-4891-B830-92D709F53A82}" type="slidenum">
              <a:rPr lang="en-US"/>
              <a:pPr/>
              <a:t>3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ＭＳ Ｐゴシック" charset="0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smtClean="0">
                <a:latin typeface="Gill Sans MT" charset="0"/>
                <a:ea typeface="ＭＳ Ｐゴシック" charset="0"/>
              </a:rPr>
              <a:t># </a:t>
            </a:r>
            <a:r>
              <a:rPr lang="en-US" dirty="0">
                <a:latin typeface="Gill Sans MT" charset="0"/>
                <a:ea typeface="ＭＳ Ｐゴシック" charset="0"/>
              </a:rPr>
              <a:t>wireless Internet-connected </a:t>
            </a:r>
            <a:r>
              <a:rPr lang="en-US" dirty="0" smtClean="0">
                <a:latin typeface="Gill Sans MT" charset="0"/>
                <a:ea typeface="ＭＳ Ｐゴシック" charset="0"/>
              </a:rPr>
              <a:t>devices</a:t>
            </a:r>
            <a:endParaRPr lang="en-US" dirty="0">
              <a:latin typeface="Gill Sans MT" charset="0"/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laptops, Internet-enabled phones promise anytime untethered Internet access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two important (but different) challenges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wireless:</a:t>
            </a:r>
            <a:r>
              <a:rPr lang="en-US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dirty="0">
                <a:latin typeface="Gill Sans MT" charset="0"/>
                <a:ea typeface="ＭＳ Ｐゴシック" charset="0"/>
              </a:rPr>
              <a:t>communication over wireless link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mobility:</a:t>
            </a:r>
            <a:r>
              <a:rPr lang="en-US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dirty="0">
                <a:latin typeface="Gill Sans MT" charset="0"/>
                <a:ea typeface="ＭＳ Ｐゴシック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BF4BB7B5-3919-4236-ABD8-837D4DE98BB3}" type="slidenum">
              <a:rPr lang="en-US"/>
              <a:pPr/>
              <a:t>4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Chapter 6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6.1 Introduction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u="sng" dirty="0" smtClean="0">
                <a:solidFill>
                  <a:srgbClr val="000099"/>
                </a:solidFill>
              </a:rPr>
              <a:t>Wireless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6.2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Wireless links, characteristics</a:t>
            </a:r>
          </a:p>
          <a:p>
            <a:pPr lvl="1"/>
            <a:r>
              <a:rPr lang="en-US" sz="2000" dirty="0" smtClean="0"/>
              <a:t>CDMA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6.3 </a:t>
            </a:r>
            <a:r>
              <a:rPr lang="en-US" sz="2400" dirty="0" smtClean="0"/>
              <a:t>IEEE 802.11 wireless LANs (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Wi-Fi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6.4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Cellular Internet Access</a:t>
            </a:r>
          </a:p>
          <a:p>
            <a:pPr lvl="1"/>
            <a:r>
              <a:rPr lang="en-US" sz="2000" dirty="0" smtClean="0"/>
              <a:t>architecture</a:t>
            </a:r>
          </a:p>
          <a:p>
            <a:pPr lvl="1"/>
            <a:r>
              <a:rPr lang="en-US" sz="2000" dirty="0" smtClean="0"/>
              <a:t>standards (e.g., GSM, 4G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>
                <a:solidFill>
                  <a:srgbClr val="000099"/>
                </a:solidFill>
              </a:rPr>
              <a:t>Mobility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6.5</a:t>
            </a:r>
            <a:r>
              <a:rPr lang="en-US" sz="2400" smtClean="0"/>
              <a:t> Principles: addressing and routing to mobile users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6.6</a:t>
            </a:r>
            <a:r>
              <a:rPr lang="en-US" sz="2400" smtClean="0"/>
              <a:t> Mobile IP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6.7</a:t>
            </a:r>
            <a:r>
              <a:rPr lang="en-US" sz="2400" smtClean="0"/>
              <a:t> Handling mobility in cellular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6.8</a:t>
            </a:r>
            <a:r>
              <a:rPr lang="en-US" sz="2400" smtClean="0"/>
              <a:t> Mobility and higher-layer protocols</a:t>
            </a:r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</a:rPr>
              <a:t>6.9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Summary</a:t>
            </a: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C2B44F33-131A-4C9F-A0BA-BFB6997F02B2}" type="slidenum">
              <a:rPr lang="en-US"/>
              <a:pPr/>
              <a:t>5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5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736589E1-3FA8-4C24-949D-47CB9870B602}" type="slidenum">
              <a:rPr lang="en-US"/>
              <a:pPr/>
              <a:t>6</a:t>
            </a:fld>
            <a:endParaRPr lang="en-US"/>
          </a:p>
        </p:txBody>
      </p: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wireless hosts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laptop, smartphone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run applications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may be stationary (non-mobile) or mobile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>
                <a:latin typeface="Gill Sans MT" charset="0"/>
                <a:ea typeface="ＭＳ Ｐゴシック" charset="0"/>
              </a:rPr>
              <a:t>wireless does </a:t>
            </a:r>
            <a:r>
              <a:rPr lang="en-US" i="1">
                <a:latin typeface="Gill Sans MT" charset="0"/>
                <a:ea typeface="ＭＳ Ｐゴシック" charset="0"/>
              </a:rPr>
              <a:t>not</a:t>
            </a:r>
            <a:r>
              <a:rPr lang="en-US">
                <a:latin typeface="Gill Sans MT" charset="0"/>
                <a:ea typeface="ＭＳ Ｐゴシック" charset="0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6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56634900-DD70-4436-B9F3-C4752975674F}" type="slidenum">
              <a:rPr lang="en-US"/>
              <a:pPr/>
              <a:t>7</a:t>
            </a:fld>
            <a:endParaRPr lang="en-US"/>
          </a:p>
        </p:txBody>
      </p: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latin typeface="Gill Sans MT" pitchFamily="34" charset="0"/>
              </a:rPr>
              <a:t> base station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Gill Sans MT" pitchFamily="34" charset="0"/>
              </a:rPr>
              <a:t>typically connected to wired network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latin typeface="Gill Sans MT" pitchFamily="34" charset="0"/>
              </a:rPr>
              <a:t>relay - responsible for sending packets between wired network and wireless host(s) in its </a:t>
            </a:r>
            <a:r>
              <a:rPr lang="ja-JP" altLang="en-US" sz="2000">
                <a:latin typeface="Gill Sans MT" pitchFamily="34" charset="0"/>
              </a:rPr>
              <a:t>“</a:t>
            </a:r>
            <a:r>
              <a:rPr lang="en-US" altLang="ja-JP" sz="2000">
                <a:latin typeface="Gill Sans MT" pitchFamily="34" charset="0"/>
              </a:rPr>
              <a:t>area</a:t>
            </a:r>
            <a:r>
              <a:rPr lang="ja-JP" altLang="en-US" sz="2000">
                <a:latin typeface="Gill Sans MT" pitchFamily="34" charset="0"/>
              </a:rPr>
              <a:t>”</a:t>
            </a:r>
            <a:endParaRPr lang="en-US" altLang="ja-JP" sz="2000">
              <a:latin typeface="Gill Sans MT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2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7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F17AEB71-13C4-4351-AA5D-7F45FA744CB9}" type="slidenum">
              <a:rPr lang="en-US"/>
              <a:pPr/>
              <a:t>8</a:t>
            </a:fld>
            <a:endParaRPr lang="en-US"/>
          </a:p>
        </p:txBody>
      </p: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>
                <a:latin typeface="Comic Sans MS" charset="0"/>
                <a:ea typeface="ＭＳ Ｐゴシック" charset="0"/>
              </a:rPr>
              <a:t> </a:t>
            </a:r>
            <a:r>
              <a:rPr lang="en-US" sz="2400">
                <a:latin typeface="Gill Sans MT" charset="0"/>
                <a:ea typeface="ＭＳ Ｐゴシック" charset="0"/>
              </a:rPr>
              <a:t>wireless link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typically used to connect mobile(s) to base station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also used as backbone link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multiple access protocol coordinates link access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9F25F979-375B-4E92-BEA1-3D63B26BBBD6}" type="slidenum">
              <a:rPr lang="en-US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ＭＳ Ｐゴシック" charset="0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955800"/>
            <a:ext cx="6567488" cy="3467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latin typeface="Arial" charset="0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smtClean="0">
                <a:latin typeface="Arial" charset="0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latin typeface="Arial" charset="0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smtClean="0">
                <a:latin typeface="Arial" charset="0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Mid-range</a:t>
            </a:r>
          </a:p>
          <a:p>
            <a:pPr algn="ctr" eaLnBrk="1" hangingPunct="1"/>
            <a:r>
              <a:rPr lang="en-US">
                <a:latin typeface="Arial" pitchFamily="34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pitchFamily="34" charset="0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Long-range</a:t>
            </a:r>
          </a:p>
          <a:p>
            <a:pPr algn="ctr" eaLnBrk="1" hangingPunct="1"/>
            <a:r>
              <a:rPr lang="en-US">
                <a:latin typeface="Arial" pitchFamily="34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pitchFamily="34" charset="0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.056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.384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1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4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5-11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54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2395538"/>
            <a:ext cx="0" cy="302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5258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4G: LTE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200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9980</TotalTime>
  <Words>1594</Words>
  <Application>Microsoft Office PowerPoint</Application>
  <PresentationFormat>On-screen Show (4:3)</PresentationFormat>
  <Paragraphs>423</Paragraphs>
  <Slides>21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Default Design</vt:lpstr>
      <vt:lpstr>Clip</vt:lpstr>
      <vt:lpstr>PowerPoint Presentation</vt:lpstr>
      <vt:lpstr>Ch. 6: Wireless and Mobile Networks</vt:lpstr>
      <vt:lpstr>Ch. 6: Wireless and Mobile Networks</vt:lpstr>
      <vt:lpstr>Chapter 6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Acronym in wireless communication</vt:lpstr>
      <vt:lpstr>Elements of a wireless network</vt:lpstr>
      <vt:lpstr>Elements of a wireless network</vt:lpstr>
      <vt:lpstr>Wireless network taxonomy</vt:lpstr>
      <vt:lpstr>Chapter 6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slides, Computer Networking, 6th edition</dc:title>
  <dc:creator>Jim Kurose and Keith Ross</dc:creator>
  <cp:lastModifiedBy>Xiannong Meng</cp:lastModifiedBy>
  <cp:revision>277</cp:revision>
  <cp:lastPrinted>2011-11-16T01:40:55Z</cp:lastPrinted>
  <dcterms:created xsi:type="dcterms:W3CDTF">1999-10-08T19:08:27Z</dcterms:created>
  <dcterms:modified xsi:type="dcterms:W3CDTF">2016-04-07T15:45:03Z</dcterms:modified>
</cp:coreProperties>
</file>