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9" r:id="rId1"/>
  </p:sldMasterIdLst>
  <p:notesMasterIdLst>
    <p:notesMasterId r:id="rId19"/>
  </p:notesMasterIdLst>
  <p:sldIdLst>
    <p:sldId id="256" r:id="rId2"/>
    <p:sldId id="257" r:id="rId3"/>
    <p:sldId id="258" r:id="rId4"/>
    <p:sldId id="259" r:id="rId5"/>
    <p:sldId id="260" r:id="rId6"/>
    <p:sldId id="267" r:id="rId7"/>
    <p:sldId id="261" r:id="rId8"/>
    <p:sldId id="268" r:id="rId9"/>
    <p:sldId id="269" r:id="rId10"/>
    <p:sldId id="270" r:id="rId11"/>
    <p:sldId id="271" r:id="rId12"/>
    <p:sldId id="262" r:id="rId13"/>
    <p:sldId id="263" r:id="rId14"/>
    <p:sldId id="264" r:id="rId15"/>
    <p:sldId id="265" r:id="rId16"/>
    <p:sldId id="266"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784"/>
  </p:normalViewPr>
  <p:slideViewPr>
    <p:cSldViewPr snapToGrid="0" snapToObjects="1">
      <p:cViewPr varScale="1">
        <p:scale>
          <a:sx n="108" d="100"/>
          <a:sy n="108" d="100"/>
        </p:scale>
        <p:origin x="4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30FF16-A2F9-4CF5-A18F-E19F0C23393F}" type="datetimeFigureOut">
              <a:rPr lang="en-IN" smtClean="0"/>
              <a:t>17-11-2020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F81CCF-E3C0-423C-9215-B0580EA1318E}" type="slidenum">
              <a:rPr lang="en-IN" smtClean="0"/>
              <a:t>‹#›</a:t>
            </a:fld>
            <a:endParaRPr lang="en-IN"/>
          </a:p>
        </p:txBody>
      </p:sp>
    </p:spTree>
    <p:extLst>
      <p:ext uri="{BB962C8B-B14F-4D97-AF65-F5344CB8AC3E}">
        <p14:creationId xmlns:p14="http://schemas.microsoft.com/office/powerpoint/2010/main" val="2308044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F81CCF-E3C0-423C-9215-B0580EA1318E}" type="slidenum">
              <a:rPr lang="en-IN" smtClean="0"/>
              <a:t>3</a:t>
            </a:fld>
            <a:endParaRPr lang="en-IN"/>
          </a:p>
        </p:txBody>
      </p:sp>
    </p:spTree>
    <p:extLst>
      <p:ext uri="{BB962C8B-B14F-4D97-AF65-F5344CB8AC3E}">
        <p14:creationId xmlns:p14="http://schemas.microsoft.com/office/powerpoint/2010/main" val="23047854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GB"/>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74B60F81-4976-844A-88D8-A3FF2A5E7EA2}" type="datetimeFigureOut">
              <a:rPr lang="en-US" smtClean="0"/>
              <a:t>11/17/2020</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FEC68BFD-D721-F946-86A0-CB389BF28C88}"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06367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4B60F81-4976-844A-88D8-A3FF2A5E7EA2}"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68BFD-D721-F946-86A0-CB389BF28C88}" type="slidenum">
              <a:rPr lang="en-US" smtClean="0"/>
              <a:t>‹#›</a:t>
            </a:fld>
            <a:endParaRPr lang="en-US"/>
          </a:p>
        </p:txBody>
      </p:sp>
    </p:spTree>
    <p:extLst>
      <p:ext uri="{BB962C8B-B14F-4D97-AF65-F5344CB8AC3E}">
        <p14:creationId xmlns:p14="http://schemas.microsoft.com/office/powerpoint/2010/main" val="2564290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GB"/>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4B60F81-4976-844A-88D8-A3FF2A5E7EA2}"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68BFD-D721-F946-86A0-CB389BF28C88}" type="slidenum">
              <a:rPr lang="en-US" smtClean="0"/>
              <a:t>‹#›</a:t>
            </a:fld>
            <a:endParaRPr lang="en-US"/>
          </a:p>
        </p:txBody>
      </p:sp>
    </p:spTree>
    <p:extLst>
      <p:ext uri="{BB962C8B-B14F-4D97-AF65-F5344CB8AC3E}">
        <p14:creationId xmlns:p14="http://schemas.microsoft.com/office/powerpoint/2010/main" val="3496738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GB"/>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4B60F81-4976-844A-88D8-A3FF2A5E7EA2}"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68BFD-D721-F946-86A0-CB389BF28C88}"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47042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GB"/>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4B60F81-4976-844A-88D8-A3FF2A5E7EA2}"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68BFD-D721-F946-86A0-CB389BF28C88}" type="slidenum">
              <a:rPr lang="en-US" smtClean="0"/>
              <a:t>‹#›</a:t>
            </a:fld>
            <a:endParaRPr lang="en-US"/>
          </a:p>
        </p:txBody>
      </p:sp>
    </p:spTree>
    <p:extLst>
      <p:ext uri="{BB962C8B-B14F-4D97-AF65-F5344CB8AC3E}">
        <p14:creationId xmlns:p14="http://schemas.microsoft.com/office/powerpoint/2010/main" val="611781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GB"/>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74B60F81-4976-844A-88D8-A3FF2A5E7EA2}" type="datetimeFigureOut">
              <a:rPr lang="en-US" smtClean="0"/>
              <a:t>11/17/2020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C68BFD-D721-F946-86A0-CB389BF28C88}" type="slidenum">
              <a:rPr lang="en-US" smtClean="0"/>
              <a:t>‹#›</a:t>
            </a:fld>
            <a:endParaRPr lang="en-US"/>
          </a:p>
        </p:txBody>
      </p:sp>
    </p:spTree>
    <p:extLst>
      <p:ext uri="{BB962C8B-B14F-4D97-AF65-F5344CB8AC3E}">
        <p14:creationId xmlns:p14="http://schemas.microsoft.com/office/powerpoint/2010/main" val="2157398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GB"/>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74B60F81-4976-844A-88D8-A3FF2A5E7EA2}" type="datetimeFigureOut">
              <a:rPr lang="en-US" smtClean="0"/>
              <a:t>11/17/2020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C68BFD-D721-F946-86A0-CB389BF28C88}" type="slidenum">
              <a:rPr lang="en-US" smtClean="0"/>
              <a:t>‹#›</a:t>
            </a:fld>
            <a:endParaRPr lang="en-US"/>
          </a:p>
        </p:txBody>
      </p:sp>
    </p:spTree>
    <p:extLst>
      <p:ext uri="{BB962C8B-B14F-4D97-AF65-F5344CB8AC3E}">
        <p14:creationId xmlns:p14="http://schemas.microsoft.com/office/powerpoint/2010/main" val="542453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4B60F81-4976-844A-88D8-A3FF2A5E7EA2}"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68BFD-D721-F946-86A0-CB389BF28C88}" type="slidenum">
              <a:rPr lang="en-US" smtClean="0"/>
              <a:t>‹#›</a:t>
            </a:fld>
            <a:endParaRPr lang="en-US"/>
          </a:p>
        </p:txBody>
      </p:sp>
    </p:spTree>
    <p:extLst>
      <p:ext uri="{BB962C8B-B14F-4D97-AF65-F5344CB8AC3E}">
        <p14:creationId xmlns:p14="http://schemas.microsoft.com/office/powerpoint/2010/main" val="185030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4B60F81-4976-844A-88D8-A3FF2A5E7EA2}"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68BFD-D721-F946-86A0-CB389BF28C88}" type="slidenum">
              <a:rPr lang="en-US" smtClean="0"/>
              <a:t>‹#›</a:t>
            </a:fld>
            <a:endParaRPr lang="en-US"/>
          </a:p>
        </p:txBody>
      </p:sp>
    </p:spTree>
    <p:extLst>
      <p:ext uri="{BB962C8B-B14F-4D97-AF65-F5344CB8AC3E}">
        <p14:creationId xmlns:p14="http://schemas.microsoft.com/office/powerpoint/2010/main" val="237949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4B60F81-4976-844A-88D8-A3FF2A5E7EA2}"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68BFD-D721-F946-86A0-CB389BF28C88}" type="slidenum">
              <a:rPr lang="en-US" smtClean="0"/>
              <a:t>‹#›</a:t>
            </a:fld>
            <a:endParaRPr lang="en-US"/>
          </a:p>
        </p:txBody>
      </p:sp>
    </p:spTree>
    <p:extLst>
      <p:ext uri="{BB962C8B-B14F-4D97-AF65-F5344CB8AC3E}">
        <p14:creationId xmlns:p14="http://schemas.microsoft.com/office/powerpoint/2010/main" val="327769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GB"/>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4B60F81-4976-844A-88D8-A3FF2A5E7EA2}"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68BFD-D721-F946-86A0-CB389BF28C88}" type="slidenum">
              <a:rPr lang="en-US" smtClean="0"/>
              <a:t>‹#›</a:t>
            </a:fld>
            <a:endParaRPr lang="en-US"/>
          </a:p>
        </p:txBody>
      </p:sp>
    </p:spTree>
    <p:extLst>
      <p:ext uri="{BB962C8B-B14F-4D97-AF65-F5344CB8AC3E}">
        <p14:creationId xmlns:p14="http://schemas.microsoft.com/office/powerpoint/2010/main" val="355741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4B60F81-4976-844A-88D8-A3FF2A5E7EA2}"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68BFD-D721-F946-86A0-CB389BF28C88}" type="slidenum">
              <a:rPr lang="en-US" smtClean="0"/>
              <a:t>‹#›</a:t>
            </a:fld>
            <a:endParaRPr lang="en-US"/>
          </a:p>
        </p:txBody>
      </p:sp>
    </p:spTree>
    <p:extLst>
      <p:ext uri="{BB962C8B-B14F-4D97-AF65-F5344CB8AC3E}">
        <p14:creationId xmlns:p14="http://schemas.microsoft.com/office/powerpoint/2010/main" val="1391464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4B60F81-4976-844A-88D8-A3FF2A5E7EA2}" type="datetimeFigureOut">
              <a:rPr lang="en-US" smtClean="0"/>
              <a:t>11/17/2020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C68BFD-D721-F946-86A0-CB389BF28C88}" type="slidenum">
              <a:rPr lang="en-US" smtClean="0"/>
              <a:t>‹#›</a:t>
            </a:fld>
            <a:endParaRPr lang="en-US"/>
          </a:p>
        </p:txBody>
      </p:sp>
    </p:spTree>
    <p:extLst>
      <p:ext uri="{BB962C8B-B14F-4D97-AF65-F5344CB8AC3E}">
        <p14:creationId xmlns:p14="http://schemas.microsoft.com/office/powerpoint/2010/main" val="1129913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4B60F81-4976-844A-88D8-A3FF2A5E7EA2}" type="datetimeFigureOut">
              <a:rPr lang="en-US" smtClean="0"/>
              <a:t>11/17/2020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C68BFD-D721-F946-86A0-CB389BF28C88}" type="slidenum">
              <a:rPr lang="en-US" smtClean="0"/>
              <a:t>‹#›</a:t>
            </a:fld>
            <a:endParaRPr lang="en-US"/>
          </a:p>
        </p:txBody>
      </p:sp>
    </p:spTree>
    <p:extLst>
      <p:ext uri="{BB962C8B-B14F-4D97-AF65-F5344CB8AC3E}">
        <p14:creationId xmlns:p14="http://schemas.microsoft.com/office/powerpoint/2010/main" val="152270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B60F81-4976-844A-88D8-A3FF2A5E7EA2}" type="datetimeFigureOut">
              <a:rPr lang="en-US" smtClean="0"/>
              <a:t>11/17/2020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C68BFD-D721-F946-86A0-CB389BF28C88}" type="slidenum">
              <a:rPr lang="en-US" smtClean="0"/>
              <a:t>‹#›</a:t>
            </a:fld>
            <a:endParaRPr lang="en-US"/>
          </a:p>
        </p:txBody>
      </p:sp>
    </p:spTree>
    <p:extLst>
      <p:ext uri="{BB962C8B-B14F-4D97-AF65-F5344CB8AC3E}">
        <p14:creationId xmlns:p14="http://schemas.microsoft.com/office/powerpoint/2010/main" val="3629631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GB"/>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4B60F81-4976-844A-88D8-A3FF2A5E7EA2}"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68BFD-D721-F946-86A0-CB389BF28C88}" type="slidenum">
              <a:rPr lang="en-US" smtClean="0"/>
              <a:t>‹#›</a:t>
            </a:fld>
            <a:endParaRPr lang="en-US"/>
          </a:p>
        </p:txBody>
      </p:sp>
    </p:spTree>
    <p:extLst>
      <p:ext uri="{BB962C8B-B14F-4D97-AF65-F5344CB8AC3E}">
        <p14:creationId xmlns:p14="http://schemas.microsoft.com/office/powerpoint/2010/main" val="461137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4B60F81-4976-844A-88D8-A3FF2A5E7EA2}"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68BFD-D721-F946-86A0-CB389BF28C88}" type="slidenum">
              <a:rPr lang="en-US" smtClean="0"/>
              <a:t>‹#›</a:t>
            </a:fld>
            <a:endParaRPr lang="en-US"/>
          </a:p>
        </p:txBody>
      </p:sp>
    </p:spTree>
    <p:extLst>
      <p:ext uri="{BB962C8B-B14F-4D97-AF65-F5344CB8AC3E}">
        <p14:creationId xmlns:p14="http://schemas.microsoft.com/office/powerpoint/2010/main" val="1269130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74B60F81-4976-844A-88D8-A3FF2A5E7EA2}" type="datetimeFigureOut">
              <a:rPr lang="en-US" smtClean="0"/>
              <a:t>11/17/2020</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FEC68BFD-D721-F946-86A0-CB389BF28C88}" type="slidenum">
              <a:rPr lang="en-US" smtClean="0"/>
              <a:t>‹#›</a:t>
            </a:fld>
            <a:endParaRPr lang="en-US"/>
          </a:p>
        </p:txBody>
      </p:sp>
    </p:spTree>
    <p:extLst>
      <p:ext uri="{BB962C8B-B14F-4D97-AF65-F5344CB8AC3E}">
        <p14:creationId xmlns:p14="http://schemas.microsoft.com/office/powerpoint/2010/main" val="1401593016"/>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www.pngall.com/database-png"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18E10-B2CA-E140-8AB9-0D21D776A464}"/>
              </a:ext>
            </a:extLst>
          </p:cNvPr>
          <p:cNvSpPr>
            <a:spLocks noGrp="1"/>
          </p:cNvSpPr>
          <p:nvPr>
            <p:ph type="ctrTitle"/>
          </p:nvPr>
        </p:nvSpPr>
        <p:spPr/>
        <p:txBody>
          <a:bodyPr>
            <a:normAutofit/>
          </a:bodyPr>
          <a:lstStyle/>
          <a:p>
            <a:r>
              <a:rPr lang="en-US" sz="5400" dirty="0"/>
              <a:t>Foundations of data science</a:t>
            </a:r>
          </a:p>
        </p:txBody>
      </p:sp>
      <p:sp>
        <p:nvSpPr>
          <p:cNvPr id="3" name="Subtitle 2">
            <a:extLst>
              <a:ext uri="{FF2B5EF4-FFF2-40B4-BE49-F238E27FC236}">
                <a16:creationId xmlns:a16="http://schemas.microsoft.com/office/drawing/2014/main" id="{261913D8-77A6-DC4F-97C8-D0850EE67490}"/>
              </a:ext>
            </a:extLst>
          </p:cNvPr>
          <p:cNvSpPr>
            <a:spLocks noGrp="1"/>
          </p:cNvSpPr>
          <p:nvPr>
            <p:ph type="subTitle" idx="1"/>
          </p:nvPr>
        </p:nvSpPr>
        <p:spPr>
          <a:xfrm rot="21420000">
            <a:off x="-10909" y="3531237"/>
            <a:ext cx="10749840" cy="550333"/>
          </a:xfrm>
        </p:spPr>
        <p:txBody>
          <a:bodyPr/>
          <a:lstStyle/>
          <a:p>
            <a:r>
              <a:rPr lang="en-US" sz="2000" dirty="0">
                <a:latin typeface="Consolas" panose="020B0609020204030204" pitchFamily="49" charset="0"/>
                <a:cs typeface="Consolas" panose="020B0609020204030204" pitchFamily="49" charset="0"/>
              </a:rPr>
              <a:t>By Mohammed Sayeed(1si18cs057) and Varun </a:t>
            </a:r>
            <a:r>
              <a:rPr lang="en-US" sz="2000" dirty="0" err="1">
                <a:latin typeface="Consolas" panose="020B0609020204030204" pitchFamily="49" charset="0"/>
                <a:cs typeface="Consolas" panose="020B0609020204030204" pitchFamily="49" charset="0"/>
              </a:rPr>
              <a:t>Mnm</a:t>
            </a:r>
            <a:r>
              <a:rPr lang="en-US" sz="2000" dirty="0">
                <a:latin typeface="Consolas" panose="020B0609020204030204" pitchFamily="49" charset="0"/>
                <a:cs typeface="Consolas" panose="020B0609020204030204" pitchFamily="49" charset="0"/>
              </a:rPr>
              <a:t>(1si18cs052)</a:t>
            </a:r>
          </a:p>
        </p:txBody>
      </p:sp>
    </p:spTree>
    <p:extLst>
      <p:ext uri="{BB962C8B-B14F-4D97-AF65-F5344CB8AC3E}">
        <p14:creationId xmlns:p14="http://schemas.microsoft.com/office/powerpoint/2010/main" val="1988809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6009F-4708-0748-893A-8FFF038A9B3E}"/>
              </a:ext>
            </a:extLst>
          </p:cNvPr>
          <p:cNvSpPr>
            <a:spLocks noGrp="1"/>
          </p:cNvSpPr>
          <p:nvPr>
            <p:ph type="title"/>
          </p:nvPr>
        </p:nvSpPr>
        <p:spPr>
          <a:xfrm>
            <a:off x="1129685" y="257452"/>
            <a:ext cx="10396882" cy="1151965"/>
          </a:xfrm>
        </p:spPr>
        <p:txBody>
          <a:bodyPr>
            <a:noAutofit/>
          </a:bodyPr>
          <a:lstStyle/>
          <a:p>
            <a:r>
              <a:rPr lang="en-IN" sz="4400" b="1" dirty="0">
                <a:latin typeface="Times New Roman" panose="02020603050405020304" pitchFamily="18" charset="0"/>
                <a:cs typeface="Times New Roman" panose="02020603050405020304" pitchFamily="18" charset="0"/>
              </a:rPr>
              <a:t>3.Training the dataset</a:t>
            </a:r>
            <a:br>
              <a:rPr lang="en-IN" sz="4400" b="1" dirty="0">
                <a:latin typeface="Times New Roman" panose="02020603050405020304" pitchFamily="18" charset="0"/>
                <a:cs typeface="Times New Roman" panose="02020603050405020304" pitchFamily="18" charset="0"/>
              </a:rPr>
            </a:br>
            <a:endParaRPr lang="en-US" sz="4400" dirty="0"/>
          </a:p>
        </p:txBody>
      </p:sp>
      <p:sp>
        <p:nvSpPr>
          <p:cNvPr id="3" name="TextBox 2">
            <a:extLst>
              <a:ext uri="{FF2B5EF4-FFF2-40B4-BE49-F238E27FC236}">
                <a16:creationId xmlns:a16="http://schemas.microsoft.com/office/drawing/2014/main" id="{EF6BED92-D694-48C9-B1C3-EBA617B234C6}"/>
              </a:ext>
            </a:extLst>
          </p:cNvPr>
          <p:cNvSpPr txBox="1"/>
          <p:nvPr/>
        </p:nvSpPr>
        <p:spPr>
          <a:xfrm>
            <a:off x="1012055" y="1509204"/>
            <a:ext cx="9880846" cy="2062103"/>
          </a:xfrm>
          <a:prstGeom prst="rect">
            <a:avLst/>
          </a:prstGeom>
          <a:noFill/>
        </p:spPr>
        <p:txBody>
          <a:bodyPr wrap="square" rtlCol="0">
            <a:spAutoFit/>
          </a:bodyPr>
          <a:lstStyle/>
          <a:p>
            <a:r>
              <a:rPr lang="en-GB" sz="3200" b="0" i="0" dirty="0">
                <a:solidFill>
                  <a:srgbClr val="000000"/>
                </a:solidFill>
                <a:effectLst/>
                <a:latin typeface="Arial" panose="020B0604020202020204" pitchFamily="34" charset="0"/>
              </a:rPr>
              <a:t>Next we use 30 percent of the supplied data as a training data set. This will be use as the basis for creating the classification for the remaining 70 percentages which we will call as test data.</a:t>
            </a:r>
            <a:endParaRPr lang="en-IN" sz="3200" dirty="0"/>
          </a:p>
        </p:txBody>
      </p:sp>
    </p:spTree>
    <p:extLst>
      <p:ext uri="{BB962C8B-B14F-4D97-AF65-F5344CB8AC3E}">
        <p14:creationId xmlns:p14="http://schemas.microsoft.com/office/powerpoint/2010/main" val="1455054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6009F-4708-0748-893A-8FFF038A9B3E}"/>
              </a:ext>
            </a:extLst>
          </p:cNvPr>
          <p:cNvSpPr>
            <a:spLocks noGrp="1"/>
          </p:cNvSpPr>
          <p:nvPr>
            <p:ph type="title"/>
          </p:nvPr>
        </p:nvSpPr>
        <p:spPr>
          <a:xfrm>
            <a:off x="213064" y="257452"/>
            <a:ext cx="11313503" cy="1455938"/>
          </a:xfrm>
        </p:spPr>
        <p:txBody>
          <a:bodyPr>
            <a:noAutofit/>
          </a:bodyPr>
          <a:lstStyle/>
          <a:p>
            <a:r>
              <a:rPr lang="en-IN" sz="3200" b="1" dirty="0">
                <a:latin typeface="Times New Roman" panose="02020603050405020304" pitchFamily="18" charset="0"/>
                <a:cs typeface="Times New Roman" panose="02020603050405020304" pitchFamily="18" charset="0"/>
              </a:rPr>
              <a:t>    4.getting THE RESULT FROM TRAINED DATASET</a:t>
            </a:r>
            <a:br>
              <a:rPr lang="en-IN" sz="4400" b="1" dirty="0">
                <a:latin typeface="Times New Roman" panose="02020603050405020304" pitchFamily="18" charset="0"/>
                <a:cs typeface="Times New Roman" panose="02020603050405020304" pitchFamily="18" charset="0"/>
              </a:rPr>
            </a:br>
            <a:endParaRPr lang="en-US" sz="4400" dirty="0"/>
          </a:p>
        </p:txBody>
      </p:sp>
      <p:sp>
        <p:nvSpPr>
          <p:cNvPr id="3" name="TextBox 2">
            <a:extLst>
              <a:ext uri="{FF2B5EF4-FFF2-40B4-BE49-F238E27FC236}">
                <a16:creationId xmlns:a16="http://schemas.microsoft.com/office/drawing/2014/main" id="{EF6BED92-D694-48C9-B1C3-EBA617B234C6}"/>
              </a:ext>
            </a:extLst>
          </p:cNvPr>
          <p:cNvSpPr txBox="1"/>
          <p:nvPr/>
        </p:nvSpPr>
        <p:spPr>
          <a:xfrm>
            <a:off x="1012055" y="1509204"/>
            <a:ext cx="9880846" cy="2554545"/>
          </a:xfrm>
          <a:prstGeom prst="rect">
            <a:avLst/>
          </a:prstGeom>
          <a:noFill/>
        </p:spPr>
        <p:txBody>
          <a:bodyPr wrap="square" rtlCol="0">
            <a:spAutoFit/>
          </a:bodyPr>
          <a:lstStyle/>
          <a:p>
            <a:r>
              <a:rPr lang="en-GB" sz="3200" b="0" i="0" dirty="0">
                <a:solidFill>
                  <a:srgbClr val="000000"/>
                </a:solidFill>
                <a:effectLst/>
                <a:latin typeface="Arial" panose="020B0604020202020204" pitchFamily="34" charset="0"/>
              </a:rPr>
              <a:t>Now we will apply the decision tree to see the result for the trained data set. Here we will create a tree image based on the input we have and using the criteria called entropy. And finally we calculate the accuracy of the decision tree.</a:t>
            </a:r>
            <a:endParaRPr lang="en-IN" sz="3200" dirty="0"/>
          </a:p>
        </p:txBody>
      </p:sp>
    </p:spTree>
    <p:extLst>
      <p:ext uri="{BB962C8B-B14F-4D97-AF65-F5344CB8AC3E}">
        <p14:creationId xmlns:p14="http://schemas.microsoft.com/office/powerpoint/2010/main" val="3731162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123E37-8B50-4996-8F7A-6BA0F5FB2958}"/>
              </a:ext>
            </a:extLst>
          </p:cNvPr>
          <p:cNvPicPr>
            <a:picLocks noChangeAspect="1"/>
          </p:cNvPicPr>
          <p:nvPr/>
        </p:nvPicPr>
        <p:blipFill>
          <a:blip r:embed="rId2"/>
          <a:stretch>
            <a:fillRect/>
          </a:stretch>
        </p:blipFill>
        <p:spPr>
          <a:xfrm>
            <a:off x="1867408" y="603682"/>
            <a:ext cx="8167724" cy="6815634"/>
          </a:xfrm>
          <a:prstGeom prst="rect">
            <a:avLst/>
          </a:prstGeom>
        </p:spPr>
      </p:pic>
      <p:sp>
        <p:nvSpPr>
          <p:cNvPr id="2" name="Title 1">
            <a:extLst>
              <a:ext uri="{FF2B5EF4-FFF2-40B4-BE49-F238E27FC236}">
                <a16:creationId xmlns:a16="http://schemas.microsoft.com/office/drawing/2014/main" id="{FBF6009F-4708-0748-893A-8FFF038A9B3E}"/>
              </a:ext>
            </a:extLst>
          </p:cNvPr>
          <p:cNvSpPr>
            <a:spLocks noGrp="1"/>
          </p:cNvSpPr>
          <p:nvPr>
            <p:ph type="title"/>
          </p:nvPr>
        </p:nvSpPr>
        <p:spPr>
          <a:xfrm>
            <a:off x="827844" y="0"/>
            <a:ext cx="10396882" cy="1151965"/>
          </a:xfrm>
        </p:spPr>
        <p:txBody>
          <a:bodyPr>
            <a:noAutofit/>
          </a:bodyPr>
          <a:lstStyle/>
          <a:p>
            <a:r>
              <a:rPr lang="en-US" sz="4400" dirty="0"/>
              <a:t>Steps involved in building Decision tree</a:t>
            </a:r>
          </a:p>
        </p:txBody>
      </p:sp>
      <p:sp>
        <p:nvSpPr>
          <p:cNvPr id="4" name="TextBox 3">
            <a:extLst>
              <a:ext uri="{FF2B5EF4-FFF2-40B4-BE49-F238E27FC236}">
                <a16:creationId xmlns:a16="http://schemas.microsoft.com/office/drawing/2014/main" id="{5D4AC017-DE85-CC4E-9597-48D9E4136BEF}"/>
              </a:ext>
            </a:extLst>
          </p:cNvPr>
          <p:cNvSpPr txBox="1"/>
          <p:nvPr/>
        </p:nvSpPr>
        <p:spPr>
          <a:xfrm>
            <a:off x="3062895" y="1610842"/>
            <a:ext cx="5859064" cy="5078313"/>
          </a:xfrm>
          <a:prstGeom prst="rect">
            <a:avLst/>
          </a:prstGeom>
          <a:noFill/>
        </p:spPr>
        <p:txBody>
          <a:bodyPr wrap="square" rtlCol="0">
            <a:spAutoFit/>
          </a:bodyPr>
          <a:lstStyle/>
          <a:p>
            <a:r>
              <a:rPr lang="en-IN" b="0" i="1" dirty="0">
                <a:solidFill>
                  <a:srgbClr val="69676C"/>
                </a:solidFill>
                <a:effectLst/>
                <a:latin typeface="Consolas" panose="020B0609020204030204" pitchFamily="49" charset="0"/>
              </a:rPr>
              <a:t># The </a:t>
            </a:r>
            <a:r>
              <a:rPr lang="en-IN" b="0" i="1" dirty="0" err="1">
                <a:solidFill>
                  <a:srgbClr val="69676C"/>
                </a:solidFill>
                <a:effectLst/>
                <a:latin typeface="Consolas" panose="020B0609020204030204" pitchFamily="49" charset="0"/>
              </a:rPr>
              <a:t>PreRequisites</a:t>
            </a:r>
            <a:r>
              <a:rPr lang="en-IN" b="0" i="1" dirty="0">
                <a:solidFill>
                  <a:srgbClr val="69676C"/>
                </a:solidFill>
                <a:effectLst/>
                <a:latin typeface="Consolas" panose="020B0609020204030204" pitchFamily="49" charset="0"/>
              </a:rPr>
              <a:t> that we actually need</a:t>
            </a:r>
            <a:endParaRPr lang="en-IN" b="0" dirty="0">
              <a:solidFill>
                <a:srgbClr val="F7F1FF"/>
              </a:solidFill>
              <a:effectLst/>
              <a:latin typeface="Consolas" panose="020B0609020204030204" pitchFamily="49" charset="0"/>
            </a:endParaRPr>
          </a:p>
          <a:p>
            <a:br>
              <a:rPr lang="en-IN" b="0" dirty="0">
                <a:solidFill>
                  <a:srgbClr val="F7F1FF"/>
                </a:solidFill>
                <a:effectLst/>
                <a:latin typeface="Consolas" panose="020B0609020204030204" pitchFamily="49" charset="0"/>
              </a:rPr>
            </a:br>
            <a:r>
              <a:rPr lang="en-IN" b="0" dirty="0">
                <a:solidFill>
                  <a:srgbClr val="FC618D"/>
                </a:solidFill>
                <a:effectLst/>
                <a:latin typeface="Consolas" panose="020B0609020204030204" pitchFamily="49" charset="0"/>
              </a:rPr>
              <a:t>from</a:t>
            </a:r>
            <a:r>
              <a:rPr lang="en-IN" b="0" dirty="0">
                <a:solidFill>
                  <a:srgbClr val="F7F1FF"/>
                </a:solidFill>
                <a:effectLst/>
                <a:latin typeface="Consolas" panose="020B0609020204030204" pitchFamily="49" charset="0"/>
              </a:rPr>
              <a:t> six </a:t>
            </a:r>
            <a:r>
              <a:rPr lang="en-IN" b="0" dirty="0">
                <a:solidFill>
                  <a:srgbClr val="FC618D"/>
                </a:solidFill>
                <a:effectLst/>
                <a:latin typeface="Consolas" panose="020B0609020204030204" pitchFamily="49" charset="0"/>
              </a:rPr>
              <a:t>import</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StringIO</a:t>
            </a:r>
            <a:endParaRPr lang="en-IN" b="0" dirty="0">
              <a:solidFill>
                <a:srgbClr val="F7F1FF"/>
              </a:solidFill>
              <a:effectLst/>
              <a:latin typeface="Consolas" panose="020B0609020204030204" pitchFamily="49" charset="0"/>
            </a:endParaRPr>
          </a:p>
          <a:p>
            <a:r>
              <a:rPr lang="en-IN" b="0" dirty="0">
                <a:solidFill>
                  <a:srgbClr val="FC618D"/>
                </a:solidFill>
                <a:effectLst/>
                <a:latin typeface="Consolas" panose="020B0609020204030204" pitchFamily="49" charset="0"/>
              </a:rPr>
              <a:t>from</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sklearn</a:t>
            </a:r>
            <a:r>
              <a:rPr lang="en-IN" b="0" dirty="0">
                <a:solidFill>
                  <a:srgbClr val="F7F1FF"/>
                </a:solidFill>
                <a:effectLst/>
                <a:latin typeface="Consolas" panose="020B0609020204030204" pitchFamily="49" charset="0"/>
              </a:rPr>
              <a:t> </a:t>
            </a:r>
            <a:r>
              <a:rPr lang="en-IN" b="0" dirty="0">
                <a:solidFill>
                  <a:srgbClr val="FC618D"/>
                </a:solidFill>
                <a:effectLst/>
                <a:latin typeface="Consolas" panose="020B0609020204030204" pitchFamily="49" charset="0"/>
              </a:rPr>
              <a:t>import</a:t>
            </a:r>
            <a:r>
              <a:rPr lang="en-IN" b="0" dirty="0">
                <a:solidFill>
                  <a:srgbClr val="F7F1FF"/>
                </a:solidFill>
                <a:effectLst/>
                <a:latin typeface="Consolas" panose="020B0609020204030204" pitchFamily="49" charset="0"/>
              </a:rPr>
              <a:t> tree</a:t>
            </a:r>
          </a:p>
          <a:p>
            <a:r>
              <a:rPr lang="en-IN" b="0" dirty="0">
                <a:solidFill>
                  <a:srgbClr val="FC618D"/>
                </a:solidFill>
                <a:effectLst/>
                <a:latin typeface="Consolas" panose="020B0609020204030204" pitchFamily="49" charset="0"/>
              </a:rPr>
              <a:t>import</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matplotlib</a:t>
            </a:r>
            <a:r>
              <a:rPr lang="en-IN" b="0" dirty="0" err="1">
                <a:solidFill>
                  <a:srgbClr val="8B888F"/>
                </a:solidFill>
                <a:effectLst/>
                <a:latin typeface="Consolas" panose="020B0609020204030204" pitchFamily="49" charset="0"/>
              </a:rPr>
              <a:t>.</a:t>
            </a:r>
            <a:r>
              <a:rPr lang="en-IN" b="0" dirty="0" err="1">
                <a:solidFill>
                  <a:srgbClr val="F7F1FF"/>
                </a:solidFill>
                <a:effectLst/>
                <a:latin typeface="Consolas" panose="020B0609020204030204" pitchFamily="49" charset="0"/>
              </a:rPr>
              <a:t>image</a:t>
            </a:r>
            <a:r>
              <a:rPr lang="en-IN" b="0" dirty="0">
                <a:solidFill>
                  <a:srgbClr val="F7F1FF"/>
                </a:solidFill>
                <a:effectLst/>
                <a:latin typeface="Consolas" panose="020B0609020204030204" pitchFamily="49" charset="0"/>
              </a:rPr>
              <a:t> </a:t>
            </a:r>
            <a:r>
              <a:rPr lang="en-IN" b="0" dirty="0">
                <a:solidFill>
                  <a:srgbClr val="FC618D"/>
                </a:solidFill>
                <a:effectLst/>
                <a:latin typeface="Consolas" panose="020B0609020204030204" pitchFamily="49" charset="0"/>
              </a:rPr>
              <a:t>as</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mpimg</a:t>
            </a:r>
            <a:endParaRPr lang="en-IN" b="0" dirty="0">
              <a:solidFill>
                <a:srgbClr val="F7F1FF"/>
              </a:solidFill>
              <a:effectLst/>
              <a:latin typeface="Consolas" panose="020B0609020204030204" pitchFamily="49" charset="0"/>
            </a:endParaRPr>
          </a:p>
          <a:p>
            <a:r>
              <a:rPr lang="en-IN" b="0" dirty="0">
                <a:solidFill>
                  <a:srgbClr val="FC618D"/>
                </a:solidFill>
                <a:effectLst/>
                <a:latin typeface="Consolas" panose="020B0609020204030204" pitchFamily="49" charset="0"/>
              </a:rPr>
              <a:t>import</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pydotplus</a:t>
            </a:r>
            <a:endParaRPr lang="en-IN" b="0" dirty="0">
              <a:solidFill>
                <a:srgbClr val="F7F1FF"/>
              </a:solidFill>
              <a:effectLst/>
              <a:latin typeface="Consolas" panose="020B0609020204030204" pitchFamily="49" charset="0"/>
            </a:endParaRPr>
          </a:p>
          <a:p>
            <a:r>
              <a:rPr lang="en-IN" b="0" dirty="0">
                <a:solidFill>
                  <a:srgbClr val="FC618D"/>
                </a:solidFill>
                <a:effectLst/>
                <a:latin typeface="Consolas" panose="020B0609020204030204" pitchFamily="49" charset="0"/>
              </a:rPr>
              <a:t>import</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matplotlib</a:t>
            </a:r>
            <a:r>
              <a:rPr lang="en-IN" b="0" dirty="0" err="1">
                <a:solidFill>
                  <a:srgbClr val="8B888F"/>
                </a:solidFill>
                <a:effectLst/>
                <a:latin typeface="Consolas" panose="020B0609020204030204" pitchFamily="49" charset="0"/>
              </a:rPr>
              <a:t>.</a:t>
            </a:r>
            <a:r>
              <a:rPr lang="en-IN" b="0" dirty="0" err="1">
                <a:solidFill>
                  <a:srgbClr val="F7F1FF"/>
                </a:solidFill>
                <a:effectLst/>
                <a:latin typeface="Consolas" panose="020B0609020204030204" pitchFamily="49" charset="0"/>
              </a:rPr>
              <a:t>pyplot</a:t>
            </a:r>
            <a:r>
              <a:rPr lang="en-IN" b="0" dirty="0">
                <a:solidFill>
                  <a:srgbClr val="F7F1FF"/>
                </a:solidFill>
                <a:effectLst/>
                <a:latin typeface="Consolas" panose="020B0609020204030204" pitchFamily="49" charset="0"/>
              </a:rPr>
              <a:t> </a:t>
            </a:r>
            <a:r>
              <a:rPr lang="en-IN" b="0" dirty="0">
                <a:solidFill>
                  <a:srgbClr val="FC618D"/>
                </a:solidFill>
                <a:effectLst/>
                <a:latin typeface="Consolas" panose="020B0609020204030204" pitchFamily="49" charset="0"/>
              </a:rPr>
              <a:t>as</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plt</a:t>
            </a:r>
            <a:endParaRPr lang="en-IN" b="0" dirty="0">
              <a:solidFill>
                <a:srgbClr val="F7F1FF"/>
              </a:solidFill>
              <a:effectLst/>
              <a:latin typeface="Consolas" panose="020B0609020204030204" pitchFamily="49" charset="0"/>
            </a:endParaRPr>
          </a:p>
          <a:p>
            <a:r>
              <a:rPr lang="en-IN" b="0" dirty="0">
                <a:solidFill>
                  <a:srgbClr val="FC618D"/>
                </a:solidFill>
                <a:effectLst/>
                <a:latin typeface="Consolas" panose="020B0609020204030204" pitchFamily="49" charset="0"/>
              </a:rPr>
              <a:t>from</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sklearn</a:t>
            </a:r>
            <a:r>
              <a:rPr lang="en-IN" b="0" dirty="0">
                <a:solidFill>
                  <a:srgbClr val="F7F1FF"/>
                </a:solidFill>
                <a:effectLst/>
                <a:latin typeface="Consolas" panose="020B0609020204030204" pitchFamily="49" charset="0"/>
              </a:rPr>
              <a:t> </a:t>
            </a:r>
            <a:r>
              <a:rPr lang="en-IN" b="0" dirty="0">
                <a:solidFill>
                  <a:srgbClr val="FC618D"/>
                </a:solidFill>
                <a:effectLst/>
                <a:latin typeface="Consolas" panose="020B0609020204030204" pitchFamily="49" charset="0"/>
              </a:rPr>
              <a:t>import</a:t>
            </a:r>
            <a:r>
              <a:rPr lang="en-IN" b="0" dirty="0">
                <a:solidFill>
                  <a:srgbClr val="F7F1FF"/>
                </a:solidFill>
                <a:effectLst/>
                <a:latin typeface="Consolas" panose="020B0609020204030204" pitchFamily="49" charset="0"/>
              </a:rPr>
              <a:t> metrics</a:t>
            </a:r>
          </a:p>
          <a:p>
            <a:r>
              <a:rPr lang="en-IN" b="0" dirty="0">
                <a:solidFill>
                  <a:srgbClr val="FC618D"/>
                </a:solidFill>
                <a:effectLst/>
                <a:latin typeface="Consolas" panose="020B0609020204030204" pitchFamily="49" charset="0"/>
              </a:rPr>
              <a:t>import</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numpy</a:t>
            </a:r>
            <a:r>
              <a:rPr lang="en-IN" b="0" dirty="0">
                <a:solidFill>
                  <a:srgbClr val="F7F1FF"/>
                </a:solidFill>
                <a:effectLst/>
                <a:latin typeface="Consolas" panose="020B0609020204030204" pitchFamily="49" charset="0"/>
              </a:rPr>
              <a:t> </a:t>
            </a:r>
            <a:r>
              <a:rPr lang="en-IN" b="0" dirty="0">
                <a:solidFill>
                  <a:srgbClr val="FC618D"/>
                </a:solidFill>
                <a:effectLst/>
                <a:latin typeface="Consolas" panose="020B0609020204030204" pitchFamily="49" charset="0"/>
              </a:rPr>
              <a:t>as</a:t>
            </a:r>
            <a:r>
              <a:rPr lang="en-IN" b="0" dirty="0">
                <a:solidFill>
                  <a:srgbClr val="F7F1FF"/>
                </a:solidFill>
                <a:effectLst/>
                <a:latin typeface="Consolas" panose="020B0609020204030204" pitchFamily="49" charset="0"/>
              </a:rPr>
              <a:t> np</a:t>
            </a:r>
          </a:p>
          <a:p>
            <a:r>
              <a:rPr lang="en-IN" b="0" dirty="0">
                <a:solidFill>
                  <a:srgbClr val="FC618D"/>
                </a:solidFill>
                <a:effectLst/>
                <a:latin typeface="Consolas" panose="020B0609020204030204" pitchFamily="49" charset="0"/>
              </a:rPr>
              <a:t>import</a:t>
            </a:r>
            <a:r>
              <a:rPr lang="en-IN" b="0" dirty="0">
                <a:solidFill>
                  <a:srgbClr val="F7F1FF"/>
                </a:solidFill>
                <a:effectLst/>
                <a:latin typeface="Consolas" panose="020B0609020204030204" pitchFamily="49" charset="0"/>
              </a:rPr>
              <a:t> pandas </a:t>
            </a:r>
            <a:r>
              <a:rPr lang="en-IN" b="0" dirty="0">
                <a:solidFill>
                  <a:srgbClr val="FC618D"/>
                </a:solidFill>
                <a:effectLst/>
                <a:latin typeface="Consolas" panose="020B0609020204030204" pitchFamily="49" charset="0"/>
              </a:rPr>
              <a:t>as</a:t>
            </a:r>
            <a:r>
              <a:rPr lang="en-IN" b="0" dirty="0">
                <a:solidFill>
                  <a:srgbClr val="F7F1FF"/>
                </a:solidFill>
                <a:effectLst/>
                <a:latin typeface="Consolas" panose="020B0609020204030204" pitchFamily="49" charset="0"/>
              </a:rPr>
              <a:t> pd</a:t>
            </a:r>
          </a:p>
          <a:p>
            <a:r>
              <a:rPr lang="en-IN" b="0" dirty="0">
                <a:solidFill>
                  <a:srgbClr val="FC618D"/>
                </a:solidFill>
                <a:effectLst/>
                <a:latin typeface="Consolas" panose="020B0609020204030204" pitchFamily="49" charset="0"/>
              </a:rPr>
              <a:t>from</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sklearn</a:t>
            </a:r>
            <a:r>
              <a:rPr lang="en-IN" b="0" dirty="0" err="1">
                <a:solidFill>
                  <a:srgbClr val="8B888F"/>
                </a:solidFill>
                <a:effectLst/>
                <a:latin typeface="Consolas" panose="020B0609020204030204" pitchFamily="49" charset="0"/>
              </a:rPr>
              <a:t>.</a:t>
            </a:r>
            <a:r>
              <a:rPr lang="en-IN" b="0" dirty="0" err="1">
                <a:solidFill>
                  <a:srgbClr val="F7F1FF"/>
                </a:solidFill>
                <a:effectLst/>
                <a:latin typeface="Consolas" panose="020B0609020204030204" pitchFamily="49" charset="0"/>
              </a:rPr>
              <a:t>tree</a:t>
            </a:r>
            <a:r>
              <a:rPr lang="en-IN" b="0" dirty="0">
                <a:solidFill>
                  <a:srgbClr val="F7F1FF"/>
                </a:solidFill>
                <a:effectLst/>
                <a:latin typeface="Consolas" panose="020B0609020204030204" pitchFamily="49" charset="0"/>
              </a:rPr>
              <a:t> </a:t>
            </a:r>
            <a:r>
              <a:rPr lang="en-IN" b="0" dirty="0">
                <a:solidFill>
                  <a:srgbClr val="FC618D"/>
                </a:solidFill>
                <a:effectLst/>
                <a:latin typeface="Consolas" panose="020B0609020204030204" pitchFamily="49" charset="0"/>
              </a:rPr>
              <a:t>import</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DecisionTreeClassifier</a:t>
            </a:r>
            <a:endParaRPr lang="en-IN" b="0" dirty="0">
              <a:solidFill>
                <a:srgbClr val="F7F1FF"/>
              </a:solidFill>
              <a:effectLst/>
              <a:latin typeface="Consolas" panose="020B0609020204030204" pitchFamily="49" charset="0"/>
            </a:endParaRPr>
          </a:p>
          <a:p>
            <a:r>
              <a:rPr lang="en-IN" b="0" dirty="0">
                <a:solidFill>
                  <a:srgbClr val="FC618D"/>
                </a:solidFill>
                <a:effectLst/>
                <a:latin typeface="Consolas" panose="020B0609020204030204" pitchFamily="49" charset="0"/>
              </a:rPr>
              <a:t>from</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sklearn</a:t>
            </a:r>
            <a:r>
              <a:rPr lang="en-IN" b="0" dirty="0">
                <a:solidFill>
                  <a:srgbClr val="F7F1FF"/>
                </a:solidFill>
                <a:effectLst/>
                <a:latin typeface="Consolas" panose="020B0609020204030204" pitchFamily="49" charset="0"/>
              </a:rPr>
              <a:t> </a:t>
            </a:r>
            <a:r>
              <a:rPr lang="en-IN" b="0" dirty="0">
                <a:solidFill>
                  <a:srgbClr val="FC618D"/>
                </a:solidFill>
                <a:effectLst/>
                <a:latin typeface="Consolas" panose="020B0609020204030204" pitchFamily="49" charset="0"/>
              </a:rPr>
              <a:t>import</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preprocessing</a:t>
            </a:r>
            <a:endParaRPr lang="en-IN" b="0" dirty="0">
              <a:solidFill>
                <a:srgbClr val="F7F1FF"/>
              </a:solidFill>
              <a:effectLst/>
              <a:latin typeface="Consolas" panose="020B0609020204030204" pitchFamily="49" charset="0"/>
            </a:endParaRPr>
          </a:p>
          <a:p>
            <a:r>
              <a:rPr lang="en-IN" b="0" dirty="0">
                <a:solidFill>
                  <a:srgbClr val="FC618D"/>
                </a:solidFill>
                <a:effectLst/>
                <a:latin typeface="Consolas" panose="020B0609020204030204" pitchFamily="49" charset="0"/>
              </a:rPr>
              <a:t>from</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sklearn</a:t>
            </a:r>
            <a:r>
              <a:rPr lang="en-IN" b="0" dirty="0" err="1">
                <a:solidFill>
                  <a:srgbClr val="8B888F"/>
                </a:solidFill>
                <a:effectLst/>
                <a:latin typeface="Consolas" panose="020B0609020204030204" pitchFamily="49" charset="0"/>
              </a:rPr>
              <a:t>.</a:t>
            </a:r>
            <a:r>
              <a:rPr lang="en-IN" b="0" dirty="0" err="1">
                <a:solidFill>
                  <a:srgbClr val="F7F1FF"/>
                </a:solidFill>
                <a:effectLst/>
                <a:latin typeface="Consolas" panose="020B0609020204030204" pitchFamily="49" charset="0"/>
              </a:rPr>
              <a:t>model_selection</a:t>
            </a:r>
            <a:r>
              <a:rPr lang="en-IN" b="0" dirty="0">
                <a:solidFill>
                  <a:srgbClr val="F7F1FF"/>
                </a:solidFill>
                <a:effectLst/>
                <a:latin typeface="Consolas" panose="020B0609020204030204" pitchFamily="49" charset="0"/>
              </a:rPr>
              <a:t> </a:t>
            </a:r>
            <a:r>
              <a:rPr lang="en-IN" b="0" dirty="0">
                <a:solidFill>
                  <a:srgbClr val="FC618D"/>
                </a:solidFill>
                <a:effectLst/>
                <a:latin typeface="Consolas" panose="020B0609020204030204" pitchFamily="49" charset="0"/>
              </a:rPr>
              <a:t>import</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train_test_split</a:t>
            </a:r>
            <a:endParaRPr lang="en-IN" b="0" dirty="0">
              <a:solidFill>
                <a:srgbClr val="F7F1FF"/>
              </a:solidFill>
              <a:effectLst/>
              <a:latin typeface="Consolas" panose="020B0609020204030204" pitchFamily="49" charset="0"/>
            </a:endParaRPr>
          </a:p>
          <a:p>
            <a:br>
              <a:rPr lang="en-IN" b="0" dirty="0">
                <a:solidFill>
                  <a:srgbClr val="F7F1FF"/>
                </a:solidFill>
                <a:effectLst/>
                <a:latin typeface="Consolas" panose="020B0609020204030204" pitchFamily="49" charset="0"/>
              </a:rPr>
            </a:br>
            <a:endParaRPr lang="en-IN" b="0" dirty="0">
              <a:solidFill>
                <a:srgbClr val="F7F1FF"/>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3447635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123E37-8B50-4996-8F7A-6BA0F5FB2958}"/>
              </a:ext>
            </a:extLst>
          </p:cNvPr>
          <p:cNvPicPr>
            <a:picLocks noChangeAspect="1"/>
          </p:cNvPicPr>
          <p:nvPr/>
        </p:nvPicPr>
        <p:blipFill>
          <a:blip r:embed="rId2"/>
          <a:stretch>
            <a:fillRect/>
          </a:stretch>
        </p:blipFill>
        <p:spPr>
          <a:xfrm>
            <a:off x="1867408" y="603682"/>
            <a:ext cx="8167724" cy="6815634"/>
          </a:xfrm>
          <a:prstGeom prst="rect">
            <a:avLst/>
          </a:prstGeom>
        </p:spPr>
      </p:pic>
      <p:sp>
        <p:nvSpPr>
          <p:cNvPr id="2" name="Title 1">
            <a:extLst>
              <a:ext uri="{FF2B5EF4-FFF2-40B4-BE49-F238E27FC236}">
                <a16:creationId xmlns:a16="http://schemas.microsoft.com/office/drawing/2014/main" id="{FBF6009F-4708-0748-893A-8FFF038A9B3E}"/>
              </a:ext>
            </a:extLst>
          </p:cNvPr>
          <p:cNvSpPr>
            <a:spLocks noGrp="1"/>
          </p:cNvSpPr>
          <p:nvPr>
            <p:ph type="title"/>
          </p:nvPr>
        </p:nvSpPr>
        <p:spPr>
          <a:xfrm>
            <a:off x="827844" y="0"/>
            <a:ext cx="10396882" cy="1151965"/>
          </a:xfrm>
        </p:spPr>
        <p:txBody>
          <a:bodyPr>
            <a:noAutofit/>
          </a:bodyPr>
          <a:lstStyle/>
          <a:p>
            <a:r>
              <a:rPr lang="en-US" sz="4400" dirty="0"/>
              <a:t>Steps involved in building Decision tree</a:t>
            </a:r>
          </a:p>
        </p:txBody>
      </p:sp>
      <p:sp>
        <p:nvSpPr>
          <p:cNvPr id="4" name="TextBox 3">
            <a:extLst>
              <a:ext uri="{FF2B5EF4-FFF2-40B4-BE49-F238E27FC236}">
                <a16:creationId xmlns:a16="http://schemas.microsoft.com/office/drawing/2014/main" id="{5D4AC017-DE85-CC4E-9597-48D9E4136BEF}"/>
              </a:ext>
            </a:extLst>
          </p:cNvPr>
          <p:cNvSpPr txBox="1"/>
          <p:nvPr/>
        </p:nvSpPr>
        <p:spPr>
          <a:xfrm>
            <a:off x="3062895" y="1610842"/>
            <a:ext cx="5859064" cy="5909310"/>
          </a:xfrm>
          <a:prstGeom prst="rect">
            <a:avLst/>
          </a:prstGeom>
          <a:noFill/>
        </p:spPr>
        <p:txBody>
          <a:bodyPr wrap="square" rtlCol="0">
            <a:spAutoFit/>
          </a:bodyPr>
          <a:lstStyle/>
          <a:p>
            <a:r>
              <a:rPr lang="en-IN" b="0" i="1" dirty="0">
                <a:solidFill>
                  <a:srgbClr val="69676C"/>
                </a:solidFill>
                <a:effectLst/>
                <a:latin typeface="Consolas" panose="020B0609020204030204" pitchFamily="49" charset="0"/>
              </a:rPr>
              <a:t># read and process the data</a:t>
            </a:r>
            <a:endParaRPr lang="en-IN" b="0" dirty="0">
              <a:solidFill>
                <a:srgbClr val="F7F1FF"/>
              </a:solidFill>
              <a:effectLst/>
              <a:latin typeface="Consolas" panose="020B0609020204030204" pitchFamily="49" charset="0"/>
            </a:endParaRPr>
          </a:p>
          <a:p>
            <a:r>
              <a:rPr lang="en-IN" b="0" dirty="0" err="1">
                <a:solidFill>
                  <a:srgbClr val="F7F1FF"/>
                </a:solidFill>
                <a:effectLst/>
                <a:latin typeface="Consolas" panose="020B0609020204030204" pitchFamily="49" charset="0"/>
              </a:rPr>
              <a:t>my_data</a:t>
            </a:r>
            <a:r>
              <a:rPr lang="en-IN" b="0" dirty="0">
                <a:solidFill>
                  <a:srgbClr val="F7F1FF"/>
                </a:solidFill>
                <a:effectLst/>
                <a:latin typeface="Consolas" panose="020B0609020204030204" pitchFamily="49" charset="0"/>
              </a:rPr>
              <a:t> </a:t>
            </a:r>
            <a:r>
              <a:rPr lang="en-IN" b="0" dirty="0">
                <a:solidFill>
                  <a:srgbClr val="FC618D"/>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pd</a:t>
            </a:r>
            <a:r>
              <a:rPr lang="en-IN" b="0" dirty="0" err="1">
                <a:solidFill>
                  <a:srgbClr val="8B888F"/>
                </a:solidFill>
                <a:effectLst/>
                <a:latin typeface="Consolas" panose="020B0609020204030204" pitchFamily="49" charset="0"/>
              </a:rPr>
              <a:t>.</a:t>
            </a:r>
            <a:r>
              <a:rPr lang="en-IN" b="0" dirty="0" err="1">
                <a:solidFill>
                  <a:srgbClr val="7BD88F"/>
                </a:solidFill>
                <a:effectLst/>
                <a:latin typeface="Consolas" panose="020B0609020204030204" pitchFamily="49" charset="0"/>
              </a:rPr>
              <a:t>read_csv</a:t>
            </a:r>
            <a:r>
              <a:rPr lang="en-IN" b="0" dirty="0">
                <a:solidFill>
                  <a:srgbClr val="8B888F"/>
                </a:solidFill>
                <a:effectLst/>
                <a:latin typeface="Consolas" panose="020B0609020204030204" pitchFamily="49" charset="0"/>
              </a:rPr>
              <a:t>("</a:t>
            </a:r>
            <a:r>
              <a:rPr lang="en-IN" b="0" dirty="0">
                <a:solidFill>
                  <a:srgbClr val="FCE566"/>
                </a:solidFill>
                <a:effectLst/>
                <a:latin typeface="Consolas" panose="020B0609020204030204" pitchFamily="49" charset="0"/>
              </a:rPr>
              <a:t>drug200.csv</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i="1" dirty="0">
                <a:solidFill>
                  <a:srgbClr val="FD9353"/>
                </a:solidFill>
                <a:effectLst/>
                <a:latin typeface="Consolas" panose="020B0609020204030204" pitchFamily="49" charset="0"/>
              </a:rPr>
              <a:t>delimiter</a:t>
            </a:r>
            <a:r>
              <a:rPr lang="en-IN" b="0" dirty="0">
                <a:solidFill>
                  <a:srgbClr val="FC618D"/>
                </a:solidFill>
                <a:effectLst/>
                <a:latin typeface="Consolas" panose="020B0609020204030204" pitchFamily="49" charset="0"/>
              </a:rPr>
              <a:t>=</a:t>
            </a:r>
            <a:r>
              <a:rPr lang="en-IN" b="0" dirty="0">
                <a:solidFill>
                  <a:srgbClr val="8B888F"/>
                </a:solidFill>
                <a:effectLst/>
                <a:latin typeface="Consolas" panose="020B0609020204030204" pitchFamily="49" charset="0"/>
              </a:rPr>
              <a:t>"</a:t>
            </a:r>
            <a:r>
              <a:rPr lang="en-IN" b="0" dirty="0">
                <a:solidFill>
                  <a:srgbClr val="FCE566"/>
                </a:solidFill>
                <a:effectLst/>
                <a:latin typeface="Consolas" panose="020B0609020204030204" pitchFamily="49" charset="0"/>
              </a:rPr>
              <a:t>,</a:t>
            </a:r>
            <a:r>
              <a:rPr lang="en-IN" b="0" dirty="0">
                <a:solidFill>
                  <a:srgbClr val="8B888F"/>
                </a:solidFill>
                <a:effectLst/>
                <a:latin typeface="Consolas" panose="020B0609020204030204" pitchFamily="49" charset="0"/>
              </a:rPr>
              <a:t>")</a:t>
            </a:r>
            <a:endParaRPr lang="en-IN" b="0" dirty="0">
              <a:solidFill>
                <a:srgbClr val="F7F1FF"/>
              </a:solidFill>
              <a:effectLst/>
              <a:latin typeface="Consolas" panose="020B0609020204030204" pitchFamily="49" charset="0"/>
            </a:endParaRPr>
          </a:p>
          <a:p>
            <a:r>
              <a:rPr lang="en-IN" b="0" dirty="0" err="1">
                <a:solidFill>
                  <a:srgbClr val="F7F1FF"/>
                </a:solidFill>
                <a:effectLst/>
                <a:latin typeface="Consolas" panose="020B0609020204030204" pitchFamily="49" charset="0"/>
              </a:rPr>
              <a:t>my_data</a:t>
            </a:r>
            <a:r>
              <a:rPr lang="en-IN" b="0" dirty="0">
                <a:solidFill>
                  <a:srgbClr val="8B888F"/>
                </a:solidFill>
                <a:effectLst/>
                <a:latin typeface="Consolas" panose="020B0609020204030204" pitchFamily="49" charset="0"/>
              </a:rPr>
              <a:t>[</a:t>
            </a:r>
            <a:r>
              <a:rPr lang="en-IN" b="0" dirty="0">
                <a:solidFill>
                  <a:srgbClr val="948AE3"/>
                </a:solidFill>
                <a:effectLst/>
                <a:latin typeface="Consolas" panose="020B0609020204030204" pitchFamily="49" charset="0"/>
              </a:rPr>
              <a:t>0</a:t>
            </a:r>
            <a:r>
              <a:rPr lang="en-IN" b="0" dirty="0">
                <a:solidFill>
                  <a:srgbClr val="8B888F"/>
                </a:solidFill>
                <a:effectLst/>
                <a:latin typeface="Consolas" panose="020B0609020204030204" pitchFamily="49" charset="0"/>
              </a:rPr>
              <a:t>:</a:t>
            </a:r>
            <a:r>
              <a:rPr lang="en-IN" b="0" dirty="0">
                <a:solidFill>
                  <a:srgbClr val="948AE3"/>
                </a:solidFill>
                <a:effectLst/>
                <a:latin typeface="Consolas" panose="020B0609020204030204" pitchFamily="49" charset="0"/>
              </a:rPr>
              <a:t>5</a:t>
            </a:r>
            <a:r>
              <a:rPr lang="en-IN" b="0" dirty="0">
                <a:solidFill>
                  <a:srgbClr val="8B888F"/>
                </a:solidFill>
                <a:effectLst/>
                <a:latin typeface="Consolas" panose="020B0609020204030204" pitchFamily="49" charset="0"/>
              </a:rPr>
              <a:t>]</a:t>
            </a:r>
            <a:endParaRPr lang="en-IN" b="0" dirty="0">
              <a:solidFill>
                <a:srgbClr val="F7F1FF"/>
              </a:solidFill>
              <a:effectLst/>
              <a:latin typeface="Consolas" panose="020B0609020204030204" pitchFamily="49" charset="0"/>
            </a:endParaRPr>
          </a:p>
          <a:p>
            <a:r>
              <a:rPr lang="en-IN" b="0" dirty="0" err="1">
                <a:solidFill>
                  <a:srgbClr val="F7F1FF"/>
                </a:solidFill>
                <a:effectLst/>
                <a:latin typeface="Consolas" panose="020B0609020204030204" pitchFamily="49" charset="0"/>
              </a:rPr>
              <a:t>my_data</a:t>
            </a:r>
            <a:r>
              <a:rPr lang="en-IN" b="0" dirty="0" err="1">
                <a:solidFill>
                  <a:srgbClr val="8B888F"/>
                </a:solidFill>
                <a:effectLst/>
                <a:latin typeface="Consolas" panose="020B0609020204030204" pitchFamily="49" charset="0"/>
              </a:rPr>
              <a:t>.</a:t>
            </a:r>
            <a:r>
              <a:rPr lang="en-IN" b="0" dirty="0" err="1">
                <a:solidFill>
                  <a:srgbClr val="F7F1FF"/>
                </a:solidFill>
                <a:effectLst/>
                <a:latin typeface="Consolas" panose="020B0609020204030204" pitchFamily="49" charset="0"/>
              </a:rPr>
              <a:t>shape</a:t>
            </a:r>
            <a:endParaRPr lang="en-IN" b="0" dirty="0">
              <a:solidFill>
                <a:srgbClr val="F7F1FF"/>
              </a:solidFill>
              <a:effectLst/>
              <a:latin typeface="Consolas" panose="020B0609020204030204" pitchFamily="49" charset="0"/>
            </a:endParaRPr>
          </a:p>
          <a:p>
            <a:r>
              <a:rPr lang="en-IN" b="0" dirty="0">
                <a:solidFill>
                  <a:srgbClr val="F7F1FF"/>
                </a:solidFill>
                <a:effectLst/>
                <a:latin typeface="Consolas" panose="020B0609020204030204" pitchFamily="49" charset="0"/>
              </a:rPr>
              <a:t>X </a:t>
            </a:r>
            <a:r>
              <a:rPr lang="en-IN" b="0" dirty="0">
                <a:solidFill>
                  <a:srgbClr val="FC618D"/>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my_data</a:t>
            </a:r>
            <a:r>
              <a:rPr lang="en-IN" b="0" dirty="0">
                <a:solidFill>
                  <a:srgbClr val="8B888F"/>
                </a:solidFill>
                <a:effectLst/>
                <a:latin typeface="Consolas" panose="020B0609020204030204" pitchFamily="49" charset="0"/>
              </a:rPr>
              <a:t>[['</a:t>
            </a:r>
            <a:r>
              <a:rPr lang="en-IN" b="0" dirty="0">
                <a:solidFill>
                  <a:srgbClr val="FCE566"/>
                </a:solidFill>
                <a:effectLst/>
                <a:latin typeface="Consolas" panose="020B0609020204030204" pitchFamily="49" charset="0"/>
              </a:rPr>
              <a:t>Age</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a:solidFill>
                  <a:srgbClr val="8B888F"/>
                </a:solidFill>
                <a:effectLst/>
                <a:latin typeface="Consolas" panose="020B0609020204030204" pitchFamily="49" charset="0"/>
              </a:rPr>
              <a:t>'</a:t>
            </a:r>
            <a:r>
              <a:rPr lang="en-IN" b="0" dirty="0">
                <a:solidFill>
                  <a:srgbClr val="FCE566"/>
                </a:solidFill>
                <a:effectLst/>
                <a:latin typeface="Consolas" panose="020B0609020204030204" pitchFamily="49" charset="0"/>
              </a:rPr>
              <a:t>Sex</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a:solidFill>
                  <a:srgbClr val="8B888F"/>
                </a:solidFill>
                <a:effectLst/>
                <a:latin typeface="Consolas" panose="020B0609020204030204" pitchFamily="49" charset="0"/>
              </a:rPr>
              <a:t>'</a:t>
            </a:r>
            <a:r>
              <a:rPr lang="en-IN" b="0" dirty="0">
                <a:solidFill>
                  <a:srgbClr val="FCE566"/>
                </a:solidFill>
                <a:effectLst/>
                <a:latin typeface="Consolas" panose="020B0609020204030204" pitchFamily="49" charset="0"/>
              </a:rPr>
              <a:t>BP</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a:solidFill>
                  <a:srgbClr val="8B888F"/>
                </a:solidFill>
                <a:effectLst/>
                <a:latin typeface="Consolas" panose="020B0609020204030204" pitchFamily="49" charset="0"/>
              </a:rPr>
              <a:t>'</a:t>
            </a:r>
            <a:r>
              <a:rPr lang="en-IN" b="0" dirty="0">
                <a:solidFill>
                  <a:srgbClr val="FCE566"/>
                </a:solidFill>
                <a:effectLst/>
                <a:latin typeface="Consolas" panose="020B0609020204030204" pitchFamily="49" charset="0"/>
              </a:rPr>
              <a:t>Cholesterol</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a:solidFill>
                  <a:srgbClr val="8B888F"/>
                </a:solidFill>
                <a:effectLst/>
                <a:latin typeface="Consolas" panose="020B0609020204030204" pitchFamily="49" charset="0"/>
              </a:rPr>
              <a:t>'</a:t>
            </a:r>
            <a:r>
              <a:rPr lang="en-IN" b="0" dirty="0" err="1">
                <a:solidFill>
                  <a:srgbClr val="FCE566"/>
                </a:solidFill>
                <a:effectLst/>
                <a:latin typeface="Consolas" panose="020B0609020204030204" pitchFamily="49" charset="0"/>
              </a:rPr>
              <a:t>Na_to_K</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values</a:t>
            </a:r>
          </a:p>
          <a:p>
            <a:br>
              <a:rPr lang="en-IN" b="0" dirty="0">
                <a:solidFill>
                  <a:srgbClr val="F7F1FF"/>
                </a:solidFill>
                <a:effectLst/>
                <a:latin typeface="Consolas" panose="020B0609020204030204" pitchFamily="49" charset="0"/>
              </a:rPr>
            </a:br>
            <a:r>
              <a:rPr lang="en-IN" b="0" dirty="0" err="1">
                <a:solidFill>
                  <a:srgbClr val="F7F1FF"/>
                </a:solidFill>
                <a:effectLst/>
                <a:latin typeface="Consolas" panose="020B0609020204030204" pitchFamily="49" charset="0"/>
              </a:rPr>
              <a:t>le_sex</a:t>
            </a:r>
            <a:r>
              <a:rPr lang="en-IN" b="0" dirty="0">
                <a:solidFill>
                  <a:srgbClr val="F7F1FF"/>
                </a:solidFill>
                <a:effectLst/>
                <a:latin typeface="Consolas" panose="020B0609020204030204" pitchFamily="49" charset="0"/>
              </a:rPr>
              <a:t> </a:t>
            </a:r>
            <a:r>
              <a:rPr lang="en-IN" b="0" dirty="0">
                <a:solidFill>
                  <a:srgbClr val="FC618D"/>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preprocessing</a:t>
            </a:r>
            <a:r>
              <a:rPr lang="en-IN" b="0" dirty="0" err="1">
                <a:solidFill>
                  <a:srgbClr val="8B888F"/>
                </a:solidFill>
                <a:effectLst/>
                <a:latin typeface="Consolas" panose="020B0609020204030204" pitchFamily="49" charset="0"/>
              </a:rPr>
              <a:t>.</a:t>
            </a:r>
            <a:r>
              <a:rPr lang="en-IN" b="0" dirty="0" err="1">
                <a:solidFill>
                  <a:srgbClr val="7BD88F"/>
                </a:solidFill>
                <a:effectLst/>
                <a:latin typeface="Consolas" panose="020B0609020204030204" pitchFamily="49" charset="0"/>
              </a:rPr>
              <a:t>LabelEncoder</a:t>
            </a:r>
            <a:r>
              <a:rPr lang="en-IN" b="0" dirty="0">
                <a:solidFill>
                  <a:srgbClr val="8B888F"/>
                </a:solidFill>
                <a:effectLst/>
                <a:latin typeface="Consolas" panose="020B0609020204030204" pitchFamily="49" charset="0"/>
              </a:rPr>
              <a:t>()</a:t>
            </a:r>
            <a:endParaRPr lang="en-IN" b="0" dirty="0">
              <a:solidFill>
                <a:srgbClr val="F7F1FF"/>
              </a:solidFill>
              <a:effectLst/>
              <a:latin typeface="Consolas" panose="020B0609020204030204" pitchFamily="49" charset="0"/>
            </a:endParaRPr>
          </a:p>
          <a:p>
            <a:r>
              <a:rPr lang="en-IN" b="0" dirty="0" err="1">
                <a:solidFill>
                  <a:srgbClr val="F7F1FF"/>
                </a:solidFill>
                <a:effectLst/>
                <a:latin typeface="Consolas" panose="020B0609020204030204" pitchFamily="49" charset="0"/>
              </a:rPr>
              <a:t>le_sex</a:t>
            </a:r>
            <a:r>
              <a:rPr lang="en-IN" b="0" dirty="0" err="1">
                <a:solidFill>
                  <a:srgbClr val="8B888F"/>
                </a:solidFill>
                <a:effectLst/>
                <a:latin typeface="Consolas" panose="020B0609020204030204" pitchFamily="49" charset="0"/>
              </a:rPr>
              <a:t>.</a:t>
            </a:r>
            <a:r>
              <a:rPr lang="en-IN" b="0" dirty="0" err="1">
                <a:solidFill>
                  <a:srgbClr val="7BD88F"/>
                </a:solidFill>
                <a:effectLst/>
                <a:latin typeface="Consolas" panose="020B0609020204030204" pitchFamily="49" charset="0"/>
              </a:rPr>
              <a:t>fit</a:t>
            </a:r>
            <a:r>
              <a:rPr lang="en-IN" b="0" dirty="0">
                <a:solidFill>
                  <a:srgbClr val="8B888F"/>
                </a:solidFill>
                <a:effectLst/>
                <a:latin typeface="Consolas" panose="020B0609020204030204" pitchFamily="49" charset="0"/>
              </a:rPr>
              <a:t>(['</a:t>
            </a:r>
            <a:r>
              <a:rPr lang="en-IN" b="0" dirty="0">
                <a:solidFill>
                  <a:srgbClr val="FCE566"/>
                </a:solidFill>
                <a:effectLst/>
                <a:latin typeface="Consolas" panose="020B0609020204030204" pitchFamily="49" charset="0"/>
              </a:rPr>
              <a:t>F</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a:solidFill>
                  <a:srgbClr val="8B888F"/>
                </a:solidFill>
                <a:effectLst/>
                <a:latin typeface="Consolas" panose="020B0609020204030204" pitchFamily="49" charset="0"/>
              </a:rPr>
              <a:t>'</a:t>
            </a:r>
            <a:r>
              <a:rPr lang="en-IN" b="0" dirty="0">
                <a:solidFill>
                  <a:srgbClr val="FCE566"/>
                </a:solidFill>
                <a:effectLst/>
                <a:latin typeface="Consolas" panose="020B0609020204030204" pitchFamily="49" charset="0"/>
              </a:rPr>
              <a:t>M</a:t>
            </a:r>
            <a:r>
              <a:rPr lang="en-IN" b="0" dirty="0">
                <a:solidFill>
                  <a:srgbClr val="8B888F"/>
                </a:solidFill>
                <a:effectLst/>
                <a:latin typeface="Consolas" panose="020B0609020204030204" pitchFamily="49" charset="0"/>
              </a:rPr>
              <a:t>'])</a:t>
            </a:r>
            <a:endParaRPr lang="en-IN" b="0" dirty="0">
              <a:solidFill>
                <a:srgbClr val="F7F1FF"/>
              </a:solidFill>
              <a:effectLst/>
              <a:latin typeface="Consolas" panose="020B0609020204030204" pitchFamily="49" charset="0"/>
            </a:endParaRPr>
          </a:p>
          <a:p>
            <a:r>
              <a:rPr lang="en-IN" b="0" dirty="0">
                <a:solidFill>
                  <a:srgbClr val="F7F1FF"/>
                </a:solidFill>
                <a:effectLst/>
                <a:latin typeface="Consolas" panose="020B0609020204030204" pitchFamily="49" charset="0"/>
              </a:rPr>
              <a:t>X</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a:solidFill>
                  <a:srgbClr val="948AE3"/>
                </a:solidFill>
                <a:effectLst/>
                <a:latin typeface="Consolas" panose="020B0609020204030204" pitchFamily="49" charset="0"/>
              </a:rPr>
              <a:t>1</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a:solidFill>
                  <a:srgbClr val="FC618D"/>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le_sex</a:t>
            </a:r>
            <a:r>
              <a:rPr lang="en-IN" b="0" dirty="0" err="1">
                <a:solidFill>
                  <a:srgbClr val="8B888F"/>
                </a:solidFill>
                <a:effectLst/>
                <a:latin typeface="Consolas" panose="020B0609020204030204" pitchFamily="49" charset="0"/>
              </a:rPr>
              <a:t>.</a:t>
            </a:r>
            <a:r>
              <a:rPr lang="en-IN" b="0" dirty="0" err="1">
                <a:solidFill>
                  <a:srgbClr val="7BD88F"/>
                </a:solidFill>
                <a:effectLst/>
                <a:latin typeface="Consolas" panose="020B0609020204030204" pitchFamily="49" charset="0"/>
              </a:rPr>
              <a:t>transform</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X</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a:solidFill>
                  <a:srgbClr val="948AE3"/>
                </a:solidFill>
                <a:effectLst/>
                <a:latin typeface="Consolas" panose="020B0609020204030204" pitchFamily="49" charset="0"/>
              </a:rPr>
              <a:t>1</a:t>
            </a:r>
            <a:r>
              <a:rPr lang="en-IN" b="0" dirty="0">
                <a:solidFill>
                  <a:srgbClr val="8B888F"/>
                </a:solidFill>
                <a:effectLst/>
                <a:latin typeface="Consolas" panose="020B0609020204030204" pitchFamily="49" charset="0"/>
              </a:rPr>
              <a:t>])</a:t>
            </a:r>
            <a:endParaRPr lang="en-IN" b="0" dirty="0">
              <a:solidFill>
                <a:srgbClr val="F7F1FF"/>
              </a:solidFill>
              <a:effectLst/>
              <a:latin typeface="Consolas" panose="020B0609020204030204" pitchFamily="49" charset="0"/>
            </a:endParaRPr>
          </a:p>
          <a:p>
            <a:br>
              <a:rPr lang="en-IN" b="0" dirty="0">
                <a:solidFill>
                  <a:srgbClr val="F7F1FF"/>
                </a:solidFill>
                <a:effectLst/>
                <a:latin typeface="Consolas" panose="020B0609020204030204" pitchFamily="49" charset="0"/>
              </a:rPr>
            </a:br>
            <a:br>
              <a:rPr lang="en-IN" b="0" dirty="0">
                <a:solidFill>
                  <a:srgbClr val="F7F1FF"/>
                </a:solidFill>
                <a:effectLst/>
                <a:latin typeface="Consolas" panose="020B0609020204030204" pitchFamily="49" charset="0"/>
              </a:rPr>
            </a:br>
            <a:r>
              <a:rPr lang="en-IN" b="0" dirty="0" err="1">
                <a:solidFill>
                  <a:srgbClr val="F7F1FF"/>
                </a:solidFill>
                <a:effectLst/>
                <a:latin typeface="Consolas" panose="020B0609020204030204" pitchFamily="49" charset="0"/>
              </a:rPr>
              <a:t>le_BP</a:t>
            </a:r>
            <a:r>
              <a:rPr lang="en-IN" b="0" dirty="0">
                <a:solidFill>
                  <a:srgbClr val="F7F1FF"/>
                </a:solidFill>
                <a:effectLst/>
                <a:latin typeface="Consolas" panose="020B0609020204030204" pitchFamily="49" charset="0"/>
              </a:rPr>
              <a:t> </a:t>
            </a:r>
            <a:r>
              <a:rPr lang="en-IN" b="0" dirty="0">
                <a:solidFill>
                  <a:srgbClr val="FC618D"/>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preprocessing</a:t>
            </a:r>
            <a:r>
              <a:rPr lang="en-IN" b="0" dirty="0" err="1">
                <a:solidFill>
                  <a:srgbClr val="8B888F"/>
                </a:solidFill>
                <a:effectLst/>
                <a:latin typeface="Consolas" panose="020B0609020204030204" pitchFamily="49" charset="0"/>
              </a:rPr>
              <a:t>.</a:t>
            </a:r>
            <a:r>
              <a:rPr lang="en-IN" b="0" dirty="0" err="1">
                <a:solidFill>
                  <a:srgbClr val="7BD88F"/>
                </a:solidFill>
                <a:effectLst/>
                <a:latin typeface="Consolas" panose="020B0609020204030204" pitchFamily="49" charset="0"/>
              </a:rPr>
              <a:t>LabelEncoder</a:t>
            </a:r>
            <a:r>
              <a:rPr lang="en-IN" b="0" dirty="0">
                <a:solidFill>
                  <a:srgbClr val="8B888F"/>
                </a:solidFill>
                <a:effectLst/>
                <a:latin typeface="Consolas" panose="020B0609020204030204" pitchFamily="49" charset="0"/>
              </a:rPr>
              <a:t>()</a:t>
            </a:r>
            <a:endParaRPr lang="en-IN" b="0" dirty="0">
              <a:solidFill>
                <a:srgbClr val="F7F1FF"/>
              </a:solidFill>
              <a:effectLst/>
              <a:latin typeface="Consolas" panose="020B0609020204030204" pitchFamily="49" charset="0"/>
            </a:endParaRPr>
          </a:p>
          <a:p>
            <a:r>
              <a:rPr lang="en-IN" b="0" dirty="0" err="1">
                <a:solidFill>
                  <a:srgbClr val="F7F1FF"/>
                </a:solidFill>
                <a:effectLst/>
                <a:latin typeface="Consolas" panose="020B0609020204030204" pitchFamily="49" charset="0"/>
              </a:rPr>
              <a:t>le_BP</a:t>
            </a:r>
            <a:r>
              <a:rPr lang="en-IN" b="0" dirty="0" err="1">
                <a:solidFill>
                  <a:srgbClr val="8B888F"/>
                </a:solidFill>
                <a:effectLst/>
                <a:latin typeface="Consolas" panose="020B0609020204030204" pitchFamily="49" charset="0"/>
              </a:rPr>
              <a:t>.</a:t>
            </a:r>
            <a:r>
              <a:rPr lang="en-IN" b="0" dirty="0" err="1">
                <a:solidFill>
                  <a:srgbClr val="7BD88F"/>
                </a:solidFill>
                <a:effectLst/>
                <a:latin typeface="Consolas" panose="020B0609020204030204" pitchFamily="49" charset="0"/>
              </a:rPr>
              <a:t>fit</a:t>
            </a:r>
            <a:r>
              <a:rPr lang="en-IN" b="0" dirty="0">
                <a:solidFill>
                  <a:srgbClr val="8B888F"/>
                </a:solidFill>
                <a:effectLst/>
                <a:latin typeface="Consolas" panose="020B0609020204030204" pitchFamily="49" charset="0"/>
              </a:rPr>
              <a:t>(['</a:t>
            </a:r>
            <a:r>
              <a:rPr lang="en-IN" b="0" dirty="0">
                <a:solidFill>
                  <a:srgbClr val="FCE566"/>
                </a:solidFill>
                <a:effectLst/>
                <a:latin typeface="Consolas" panose="020B0609020204030204" pitchFamily="49" charset="0"/>
              </a:rPr>
              <a:t>LOW</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a:solidFill>
                  <a:srgbClr val="8B888F"/>
                </a:solidFill>
                <a:effectLst/>
                <a:latin typeface="Consolas" panose="020B0609020204030204" pitchFamily="49" charset="0"/>
              </a:rPr>
              <a:t>'</a:t>
            </a:r>
            <a:r>
              <a:rPr lang="en-IN" b="0" dirty="0">
                <a:solidFill>
                  <a:srgbClr val="FCE566"/>
                </a:solidFill>
                <a:effectLst/>
                <a:latin typeface="Consolas" panose="020B0609020204030204" pitchFamily="49" charset="0"/>
              </a:rPr>
              <a:t>NORMAL</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a:solidFill>
                  <a:srgbClr val="8B888F"/>
                </a:solidFill>
                <a:effectLst/>
                <a:latin typeface="Consolas" panose="020B0609020204030204" pitchFamily="49" charset="0"/>
              </a:rPr>
              <a:t>'</a:t>
            </a:r>
            <a:r>
              <a:rPr lang="en-IN" b="0" dirty="0">
                <a:solidFill>
                  <a:srgbClr val="FCE566"/>
                </a:solidFill>
                <a:effectLst/>
                <a:latin typeface="Consolas" panose="020B0609020204030204" pitchFamily="49" charset="0"/>
              </a:rPr>
              <a:t>HIGH</a:t>
            </a:r>
            <a:r>
              <a:rPr lang="en-IN" b="0" dirty="0">
                <a:solidFill>
                  <a:srgbClr val="8B888F"/>
                </a:solidFill>
                <a:effectLst/>
                <a:latin typeface="Consolas" panose="020B0609020204030204" pitchFamily="49" charset="0"/>
              </a:rPr>
              <a:t>'])</a:t>
            </a:r>
            <a:endParaRPr lang="en-IN" b="0" dirty="0">
              <a:solidFill>
                <a:srgbClr val="F7F1FF"/>
              </a:solidFill>
              <a:effectLst/>
              <a:latin typeface="Consolas" panose="020B0609020204030204" pitchFamily="49" charset="0"/>
            </a:endParaRPr>
          </a:p>
          <a:p>
            <a:r>
              <a:rPr lang="en-IN" b="0" dirty="0">
                <a:solidFill>
                  <a:srgbClr val="F7F1FF"/>
                </a:solidFill>
                <a:effectLst/>
                <a:latin typeface="Consolas" panose="020B0609020204030204" pitchFamily="49" charset="0"/>
              </a:rPr>
              <a:t>X</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a:solidFill>
                  <a:srgbClr val="948AE3"/>
                </a:solidFill>
                <a:effectLst/>
                <a:latin typeface="Consolas" panose="020B0609020204030204" pitchFamily="49" charset="0"/>
              </a:rPr>
              <a:t>2</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a:solidFill>
                  <a:srgbClr val="FC618D"/>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le_BP</a:t>
            </a:r>
            <a:r>
              <a:rPr lang="en-IN" b="0" dirty="0" err="1">
                <a:solidFill>
                  <a:srgbClr val="8B888F"/>
                </a:solidFill>
                <a:effectLst/>
                <a:latin typeface="Consolas" panose="020B0609020204030204" pitchFamily="49" charset="0"/>
              </a:rPr>
              <a:t>.</a:t>
            </a:r>
            <a:r>
              <a:rPr lang="en-IN" b="0" dirty="0" err="1">
                <a:solidFill>
                  <a:srgbClr val="7BD88F"/>
                </a:solidFill>
                <a:effectLst/>
                <a:latin typeface="Consolas" panose="020B0609020204030204" pitchFamily="49" charset="0"/>
              </a:rPr>
              <a:t>transform</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X</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a:solidFill>
                  <a:srgbClr val="948AE3"/>
                </a:solidFill>
                <a:effectLst/>
                <a:latin typeface="Consolas" panose="020B0609020204030204" pitchFamily="49" charset="0"/>
              </a:rPr>
              <a:t>2</a:t>
            </a:r>
            <a:r>
              <a:rPr lang="en-IN" b="0" dirty="0">
                <a:solidFill>
                  <a:srgbClr val="8B888F"/>
                </a:solidFill>
                <a:effectLst/>
                <a:latin typeface="Consolas" panose="020B0609020204030204" pitchFamily="49" charset="0"/>
              </a:rPr>
              <a:t>])</a:t>
            </a:r>
            <a:endParaRPr lang="en-IN" b="0" dirty="0">
              <a:solidFill>
                <a:srgbClr val="F7F1FF"/>
              </a:solidFill>
              <a:effectLst/>
              <a:latin typeface="Consolas" panose="020B0609020204030204" pitchFamily="49" charset="0"/>
            </a:endParaRPr>
          </a:p>
          <a:p>
            <a:endParaRPr lang="en-IN" b="0" i="1" dirty="0">
              <a:solidFill>
                <a:srgbClr val="69676C"/>
              </a:solidFill>
              <a:effectLst/>
              <a:latin typeface="Consolas" panose="020B0609020204030204" pitchFamily="49" charset="0"/>
            </a:endParaRPr>
          </a:p>
          <a:p>
            <a:endParaRPr lang="en-IN" i="1" dirty="0">
              <a:solidFill>
                <a:srgbClr val="69676C"/>
              </a:solidFill>
              <a:latin typeface="Consolas" panose="020B0609020204030204" pitchFamily="49" charset="0"/>
            </a:endParaRPr>
          </a:p>
          <a:p>
            <a:br>
              <a:rPr lang="en-IN" b="0" dirty="0">
                <a:solidFill>
                  <a:srgbClr val="F7F1FF"/>
                </a:solidFill>
                <a:effectLst/>
                <a:latin typeface="Consolas" panose="020B0609020204030204" pitchFamily="49" charset="0"/>
              </a:rPr>
            </a:br>
            <a:endParaRPr lang="en-IN" b="0" dirty="0">
              <a:solidFill>
                <a:srgbClr val="F7F1FF"/>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3295335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123E37-8B50-4996-8F7A-6BA0F5FB2958}"/>
              </a:ext>
            </a:extLst>
          </p:cNvPr>
          <p:cNvPicPr>
            <a:picLocks noChangeAspect="1"/>
          </p:cNvPicPr>
          <p:nvPr/>
        </p:nvPicPr>
        <p:blipFill>
          <a:blip r:embed="rId2"/>
          <a:stretch>
            <a:fillRect/>
          </a:stretch>
        </p:blipFill>
        <p:spPr>
          <a:xfrm>
            <a:off x="1867408" y="603682"/>
            <a:ext cx="8167724" cy="6815634"/>
          </a:xfrm>
          <a:prstGeom prst="rect">
            <a:avLst/>
          </a:prstGeom>
        </p:spPr>
      </p:pic>
      <p:sp>
        <p:nvSpPr>
          <p:cNvPr id="2" name="Title 1">
            <a:extLst>
              <a:ext uri="{FF2B5EF4-FFF2-40B4-BE49-F238E27FC236}">
                <a16:creationId xmlns:a16="http://schemas.microsoft.com/office/drawing/2014/main" id="{FBF6009F-4708-0748-893A-8FFF038A9B3E}"/>
              </a:ext>
            </a:extLst>
          </p:cNvPr>
          <p:cNvSpPr>
            <a:spLocks noGrp="1"/>
          </p:cNvSpPr>
          <p:nvPr>
            <p:ph type="title"/>
          </p:nvPr>
        </p:nvSpPr>
        <p:spPr>
          <a:xfrm>
            <a:off x="827844" y="0"/>
            <a:ext cx="10396882" cy="1151965"/>
          </a:xfrm>
        </p:spPr>
        <p:txBody>
          <a:bodyPr>
            <a:noAutofit/>
          </a:bodyPr>
          <a:lstStyle/>
          <a:p>
            <a:r>
              <a:rPr lang="en-US" sz="4400" dirty="0"/>
              <a:t>Steps involved in building Decision tree</a:t>
            </a:r>
          </a:p>
        </p:txBody>
      </p:sp>
      <p:sp>
        <p:nvSpPr>
          <p:cNvPr id="4" name="TextBox 3">
            <a:extLst>
              <a:ext uri="{FF2B5EF4-FFF2-40B4-BE49-F238E27FC236}">
                <a16:creationId xmlns:a16="http://schemas.microsoft.com/office/drawing/2014/main" id="{5D4AC017-DE85-CC4E-9597-48D9E4136BEF}"/>
              </a:ext>
            </a:extLst>
          </p:cNvPr>
          <p:cNvSpPr txBox="1"/>
          <p:nvPr/>
        </p:nvSpPr>
        <p:spPr>
          <a:xfrm>
            <a:off x="3062895" y="1610842"/>
            <a:ext cx="5859064" cy="3970318"/>
          </a:xfrm>
          <a:prstGeom prst="rect">
            <a:avLst/>
          </a:prstGeom>
          <a:noFill/>
        </p:spPr>
        <p:txBody>
          <a:bodyPr wrap="square" rtlCol="0">
            <a:spAutoFit/>
          </a:bodyPr>
          <a:lstStyle/>
          <a:p>
            <a:r>
              <a:rPr lang="en-IN" b="0" i="1" dirty="0">
                <a:solidFill>
                  <a:srgbClr val="69676C"/>
                </a:solidFill>
                <a:effectLst/>
                <a:latin typeface="Consolas" panose="020B0609020204030204" pitchFamily="49" charset="0"/>
              </a:rPr>
              <a:t>#Training Dataset</a:t>
            </a:r>
            <a:endParaRPr lang="en-IN" b="0" dirty="0">
              <a:solidFill>
                <a:srgbClr val="F7F1FF"/>
              </a:solidFill>
              <a:effectLst/>
              <a:latin typeface="Consolas" panose="020B0609020204030204" pitchFamily="49" charset="0"/>
            </a:endParaRPr>
          </a:p>
          <a:p>
            <a:r>
              <a:rPr lang="en-IN" b="0" dirty="0" err="1">
                <a:solidFill>
                  <a:srgbClr val="F7F1FF"/>
                </a:solidFill>
                <a:effectLst/>
                <a:latin typeface="Consolas" panose="020B0609020204030204" pitchFamily="49" charset="0"/>
              </a:rPr>
              <a:t>le_Chol</a:t>
            </a:r>
            <a:r>
              <a:rPr lang="en-IN" b="0" dirty="0">
                <a:solidFill>
                  <a:srgbClr val="F7F1FF"/>
                </a:solidFill>
                <a:effectLst/>
                <a:latin typeface="Consolas" panose="020B0609020204030204" pitchFamily="49" charset="0"/>
              </a:rPr>
              <a:t> </a:t>
            </a:r>
            <a:r>
              <a:rPr lang="en-IN" b="0" dirty="0">
                <a:solidFill>
                  <a:srgbClr val="FC618D"/>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preprocessing</a:t>
            </a:r>
            <a:r>
              <a:rPr lang="en-IN" b="0" dirty="0" err="1">
                <a:solidFill>
                  <a:srgbClr val="8B888F"/>
                </a:solidFill>
                <a:effectLst/>
                <a:latin typeface="Consolas" panose="020B0609020204030204" pitchFamily="49" charset="0"/>
              </a:rPr>
              <a:t>.</a:t>
            </a:r>
            <a:r>
              <a:rPr lang="en-IN" b="0" dirty="0" err="1">
                <a:solidFill>
                  <a:srgbClr val="7BD88F"/>
                </a:solidFill>
                <a:effectLst/>
                <a:latin typeface="Consolas" panose="020B0609020204030204" pitchFamily="49" charset="0"/>
              </a:rPr>
              <a:t>LabelEncoder</a:t>
            </a:r>
            <a:r>
              <a:rPr lang="en-IN" b="0" dirty="0">
                <a:solidFill>
                  <a:srgbClr val="8B888F"/>
                </a:solidFill>
                <a:effectLst/>
                <a:latin typeface="Consolas" panose="020B0609020204030204" pitchFamily="49" charset="0"/>
              </a:rPr>
              <a:t>()</a:t>
            </a:r>
            <a:endParaRPr lang="en-IN" b="0" dirty="0">
              <a:solidFill>
                <a:srgbClr val="F7F1FF"/>
              </a:solidFill>
              <a:effectLst/>
              <a:latin typeface="Consolas" panose="020B0609020204030204" pitchFamily="49" charset="0"/>
            </a:endParaRPr>
          </a:p>
          <a:p>
            <a:r>
              <a:rPr lang="en-IN" b="0" dirty="0" err="1">
                <a:solidFill>
                  <a:srgbClr val="F7F1FF"/>
                </a:solidFill>
                <a:effectLst/>
                <a:latin typeface="Consolas" panose="020B0609020204030204" pitchFamily="49" charset="0"/>
              </a:rPr>
              <a:t>le_Chol</a:t>
            </a:r>
            <a:r>
              <a:rPr lang="en-IN" b="0" dirty="0" err="1">
                <a:solidFill>
                  <a:srgbClr val="8B888F"/>
                </a:solidFill>
                <a:effectLst/>
                <a:latin typeface="Consolas" panose="020B0609020204030204" pitchFamily="49" charset="0"/>
              </a:rPr>
              <a:t>.</a:t>
            </a:r>
            <a:r>
              <a:rPr lang="en-IN" b="0" dirty="0" err="1">
                <a:solidFill>
                  <a:srgbClr val="7BD88F"/>
                </a:solidFill>
                <a:effectLst/>
                <a:latin typeface="Consolas" panose="020B0609020204030204" pitchFamily="49" charset="0"/>
              </a:rPr>
              <a:t>fit</a:t>
            </a:r>
            <a:r>
              <a:rPr lang="en-IN" b="0" dirty="0">
                <a:solidFill>
                  <a:srgbClr val="8B888F"/>
                </a:solidFill>
                <a:effectLst/>
                <a:latin typeface="Consolas" panose="020B0609020204030204" pitchFamily="49" charset="0"/>
              </a:rPr>
              <a:t>(['</a:t>
            </a:r>
            <a:r>
              <a:rPr lang="en-IN" b="0" dirty="0">
                <a:solidFill>
                  <a:srgbClr val="FCE566"/>
                </a:solidFill>
                <a:effectLst/>
                <a:latin typeface="Consolas" panose="020B0609020204030204" pitchFamily="49" charset="0"/>
              </a:rPr>
              <a:t>NORMAL</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a:solidFill>
                  <a:srgbClr val="8B888F"/>
                </a:solidFill>
                <a:effectLst/>
                <a:latin typeface="Consolas" panose="020B0609020204030204" pitchFamily="49" charset="0"/>
              </a:rPr>
              <a:t>'</a:t>
            </a:r>
            <a:r>
              <a:rPr lang="en-IN" b="0" dirty="0">
                <a:solidFill>
                  <a:srgbClr val="FCE566"/>
                </a:solidFill>
                <a:effectLst/>
                <a:latin typeface="Consolas" panose="020B0609020204030204" pitchFamily="49" charset="0"/>
              </a:rPr>
              <a:t>HIGH</a:t>
            </a:r>
            <a:r>
              <a:rPr lang="en-IN" b="0" dirty="0">
                <a:solidFill>
                  <a:srgbClr val="8B888F"/>
                </a:solidFill>
                <a:effectLst/>
                <a:latin typeface="Consolas" panose="020B0609020204030204" pitchFamily="49" charset="0"/>
              </a:rPr>
              <a:t>'])</a:t>
            </a:r>
            <a:endParaRPr lang="en-IN" b="0" dirty="0">
              <a:solidFill>
                <a:srgbClr val="F7F1FF"/>
              </a:solidFill>
              <a:effectLst/>
              <a:latin typeface="Consolas" panose="020B0609020204030204" pitchFamily="49" charset="0"/>
            </a:endParaRPr>
          </a:p>
          <a:p>
            <a:r>
              <a:rPr lang="en-IN" b="0" dirty="0">
                <a:solidFill>
                  <a:srgbClr val="F7F1FF"/>
                </a:solidFill>
                <a:effectLst/>
                <a:latin typeface="Consolas" panose="020B0609020204030204" pitchFamily="49" charset="0"/>
              </a:rPr>
              <a:t>X</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a:solidFill>
                  <a:srgbClr val="948AE3"/>
                </a:solidFill>
                <a:effectLst/>
                <a:latin typeface="Consolas" panose="020B0609020204030204" pitchFamily="49" charset="0"/>
              </a:rPr>
              <a:t>3</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a:solidFill>
                  <a:srgbClr val="FC618D"/>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le_Chol</a:t>
            </a:r>
            <a:r>
              <a:rPr lang="en-IN" b="0" dirty="0" err="1">
                <a:solidFill>
                  <a:srgbClr val="8B888F"/>
                </a:solidFill>
                <a:effectLst/>
                <a:latin typeface="Consolas" panose="020B0609020204030204" pitchFamily="49" charset="0"/>
              </a:rPr>
              <a:t>.</a:t>
            </a:r>
            <a:r>
              <a:rPr lang="en-IN" b="0" dirty="0" err="1">
                <a:solidFill>
                  <a:srgbClr val="7BD88F"/>
                </a:solidFill>
                <a:effectLst/>
                <a:latin typeface="Consolas" panose="020B0609020204030204" pitchFamily="49" charset="0"/>
              </a:rPr>
              <a:t>transform</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X</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a:solidFill>
                  <a:srgbClr val="948AE3"/>
                </a:solidFill>
                <a:effectLst/>
                <a:latin typeface="Consolas" panose="020B0609020204030204" pitchFamily="49" charset="0"/>
              </a:rPr>
              <a:t>3</a:t>
            </a:r>
            <a:r>
              <a:rPr lang="en-IN" b="0" dirty="0">
                <a:solidFill>
                  <a:srgbClr val="8B888F"/>
                </a:solidFill>
                <a:effectLst/>
                <a:latin typeface="Consolas" panose="020B0609020204030204" pitchFamily="49" charset="0"/>
              </a:rPr>
              <a:t>])</a:t>
            </a:r>
            <a:endParaRPr lang="en-IN" b="0" dirty="0">
              <a:solidFill>
                <a:srgbClr val="F7F1FF"/>
              </a:solidFill>
              <a:effectLst/>
              <a:latin typeface="Consolas" panose="020B0609020204030204" pitchFamily="49" charset="0"/>
            </a:endParaRPr>
          </a:p>
          <a:p>
            <a:r>
              <a:rPr lang="en-IN" b="0" dirty="0">
                <a:solidFill>
                  <a:srgbClr val="F7F1FF"/>
                </a:solidFill>
                <a:effectLst/>
                <a:latin typeface="Consolas" panose="020B0609020204030204" pitchFamily="49" charset="0"/>
              </a:rPr>
              <a:t>y </a:t>
            </a:r>
            <a:r>
              <a:rPr lang="en-IN" b="0" dirty="0">
                <a:solidFill>
                  <a:srgbClr val="FC618D"/>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my_data</a:t>
            </a:r>
            <a:r>
              <a:rPr lang="en-IN" b="0" dirty="0">
                <a:solidFill>
                  <a:srgbClr val="8B888F"/>
                </a:solidFill>
                <a:effectLst/>
                <a:latin typeface="Consolas" panose="020B0609020204030204" pitchFamily="49" charset="0"/>
              </a:rPr>
              <a:t>["</a:t>
            </a:r>
            <a:r>
              <a:rPr lang="en-IN" b="0" dirty="0">
                <a:solidFill>
                  <a:srgbClr val="FCE566"/>
                </a:solidFill>
                <a:effectLst/>
                <a:latin typeface="Consolas" panose="020B0609020204030204" pitchFamily="49" charset="0"/>
              </a:rPr>
              <a:t>Drug</a:t>
            </a:r>
            <a:r>
              <a:rPr lang="en-IN" b="0" dirty="0">
                <a:solidFill>
                  <a:srgbClr val="8B888F"/>
                </a:solidFill>
                <a:effectLst/>
                <a:latin typeface="Consolas" panose="020B0609020204030204" pitchFamily="49" charset="0"/>
              </a:rPr>
              <a:t>"]</a:t>
            </a:r>
            <a:endParaRPr lang="en-IN" b="0" dirty="0">
              <a:solidFill>
                <a:srgbClr val="F7F1FF"/>
              </a:solidFill>
              <a:effectLst/>
              <a:latin typeface="Consolas" panose="020B0609020204030204" pitchFamily="49" charset="0"/>
            </a:endParaRPr>
          </a:p>
          <a:p>
            <a:br>
              <a:rPr lang="en-IN" b="0" dirty="0">
                <a:solidFill>
                  <a:srgbClr val="F7F1FF"/>
                </a:solidFill>
                <a:effectLst/>
                <a:latin typeface="Consolas" panose="020B0609020204030204" pitchFamily="49" charset="0"/>
              </a:rPr>
            </a:br>
            <a:r>
              <a:rPr lang="en-IN" b="0" dirty="0" err="1">
                <a:solidFill>
                  <a:srgbClr val="F7F1FF"/>
                </a:solidFill>
                <a:effectLst/>
                <a:latin typeface="Consolas" panose="020B0609020204030204" pitchFamily="49" charset="0"/>
              </a:rPr>
              <a:t>X_trainset</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X_testset</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y_trainset</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y_testset</a:t>
            </a:r>
            <a:r>
              <a:rPr lang="en-IN" b="0" dirty="0">
                <a:solidFill>
                  <a:srgbClr val="F7F1FF"/>
                </a:solidFill>
                <a:effectLst/>
                <a:latin typeface="Consolas" panose="020B0609020204030204" pitchFamily="49" charset="0"/>
              </a:rPr>
              <a:t> </a:t>
            </a:r>
            <a:r>
              <a:rPr lang="en-IN" b="0" dirty="0">
                <a:solidFill>
                  <a:srgbClr val="FC618D"/>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err="1">
                <a:solidFill>
                  <a:srgbClr val="7BD88F"/>
                </a:solidFill>
                <a:effectLst/>
                <a:latin typeface="Consolas" panose="020B0609020204030204" pitchFamily="49" charset="0"/>
              </a:rPr>
              <a:t>train_test_split</a:t>
            </a:r>
            <a:r>
              <a:rPr lang="en-IN" b="0" dirty="0">
                <a:solidFill>
                  <a:srgbClr val="8B888F"/>
                </a:solidFill>
                <a:effectLst/>
                <a:latin typeface="Consolas" panose="020B0609020204030204" pitchFamily="49" charset="0"/>
              </a:rPr>
              <a:t>(</a:t>
            </a:r>
            <a:endParaRPr lang="en-IN" b="0" dirty="0">
              <a:solidFill>
                <a:srgbClr val="F7F1FF"/>
              </a:solidFill>
              <a:effectLst/>
              <a:latin typeface="Consolas" panose="020B0609020204030204" pitchFamily="49" charset="0"/>
            </a:endParaRPr>
          </a:p>
          <a:p>
            <a:r>
              <a:rPr lang="en-IN" b="0" dirty="0">
                <a:solidFill>
                  <a:srgbClr val="F7F1FF"/>
                </a:solidFill>
                <a:effectLst/>
                <a:latin typeface="Consolas" panose="020B0609020204030204" pitchFamily="49" charset="0"/>
              </a:rPr>
              <a:t>    X</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y</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i="1" dirty="0" err="1">
                <a:solidFill>
                  <a:srgbClr val="FD9353"/>
                </a:solidFill>
                <a:effectLst/>
                <a:latin typeface="Consolas" panose="020B0609020204030204" pitchFamily="49" charset="0"/>
              </a:rPr>
              <a:t>test_size</a:t>
            </a:r>
            <a:r>
              <a:rPr lang="en-IN" b="0" dirty="0">
                <a:solidFill>
                  <a:srgbClr val="FC618D"/>
                </a:solidFill>
                <a:effectLst/>
                <a:latin typeface="Consolas" panose="020B0609020204030204" pitchFamily="49" charset="0"/>
              </a:rPr>
              <a:t>=</a:t>
            </a:r>
            <a:r>
              <a:rPr lang="en-IN" b="0" dirty="0">
                <a:solidFill>
                  <a:srgbClr val="948AE3"/>
                </a:solidFill>
                <a:effectLst/>
                <a:latin typeface="Consolas" panose="020B0609020204030204" pitchFamily="49" charset="0"/>
              </a:rPr>
              <a:t>0.3</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i="1" dirty="0" err="1">
                <a:solidFill>
                  <a:srgbClr val="FD9353"/>
                </a:solidFill>
                <a:effectLst/>
                <a:latin typeface="Consolas" panose="020B0609020204030204" pitchFamily="49" charset="0"/>
              </a:rPr>
              <a:t>random_state</a:t>
            </a:r>
            <a:r>
              <a:rPr lang="en-IN" b="0" dirty="0">
                <a:solidFill>
                  <a:srgbClr val="FC618D"/>
                </a:solidFill>
                <a:effectLst/>
                <a:latin typeface="Consolas" panose="020B0609020204030204" pitchFamily="49" charset="0"/>
              </a:rPr>
              <a:t>=</a:t>
            </a:r>
            <a:r>
              <a:rPr lang="en-IN" b="0" dirty="0">
                <a:solidFill>
                  <a:srgbClr val="948AE3"/>
                </a:solidFill>
                <a:effectLst/>
                <a:latin typeface="Consolas" panose="020B0609020204030204" pitchFamily="49" charset="0"/>
              </a:rPr>
              <a:t>3</a:t>
            </a:r>
            <a:r>
              <a:rPr lang="en-IN" b="0" dirty="0">
                <a:solidFill>
                  <a:srgbClr val="8B888F"/>
                </a:solidFill>
                <a:effectLst/>
                <a:latin typeface="Consolas" panose="020B0609020204030204" pitchFamily="49" charset="0"/>
              </a:rPr>
              <a:t>)</a:t>
            </a:r>
            <a:endParaRPr lang="en-IN" b="0" dirty="0">
              <a:solidFill>
                <a:srgbClr val="F7F1FF"/>
              </a:solidFill>
              <a:effectLst/>
              <a:latin typeface="Consolas" panose="020B0609020204030204" pitchFamily="49" charset="0"/>
            </a:endParaRPr>
          </a:p>
          <a:p>
            <a:endParaRPr lang="en-IN" b="0" i="1" dirty="0">
              <a:solidFill>
                <a:srgbClr val="69676C"/>
              </a:solidFill>
              <a:effectLst/>
              <a:latin typeface="Consolas" panose="020B0609020204030204" pitchFamily="49" charset="0"/>
            </a:endParaRPr>
          </a:p>
          <a:p>
            <a:endParaRPr lang="en-IN" i="1" dirty="0">
              <a:solidFill>
                <a:srgbClr val="69676C"/>
              </a:solidFill>
              <a:latin typeface="Consolas" panose="020B0609020204030204" pitchFamily="49" charset="0"/>
            </a:endParaRPr>
          </a:p>
          <a:p>
            <a:br>
              <a:rPr lang="en-IN" b="0" dirty="0">
                <a:solidFill>
                  <a:srgbClr val="F7F1FF"/>
                </a:solidFill>
                <a:effectLst/>
                <a:latin typeface="Consolas" panose="020B0609020204030204" pitchFamily="49" charset="0"/>
              </a:rPr>
            </a:br>
            <a:endParaRPr lang="en-IN" b="0" dirty="0">
              <a:solidFill>
                <a:srgbClr val="F7F1FF"/>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2079698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123E37-8B50-4996-8F7A-6BA0F5FB2958}"/>
              </a:ext>
            </a:extLst>
          </p:cNvPr>
          <p:cNvPicPr>
            <a:picLocks noChangeAspect="1"/>
          </p:cNvPicPr>
          <p:nvPr/>
        </p:nvPicPr>
        <p:blipFill>
          <a:blip r:embed="rId2"/>
          <a:stretch>
            <a:fillRect/>
          </a:stretch>
        </p:blipFill>
        <p:spPr>
          <a:xfrm>
            <a:off x="1867408" y="603682"/>
            <a:ext cx="8167724" cy="6815634"/>
          </a:xfrm>
          <a:prstGeom prst="rect">
            <a:avLst/>
          </a:prstGeom>
        </p:spPr>
      </p:pic>
      <p:sp>
        <p:nvSpPr>
          <p:cNvPr id="2" name="Title 1">
            <a:extLst>
              <a:ext uri="{FF2B5EF4-FFF2-40B4-BE49-F238E27FC236}">
                <a16:creationId xmlns:a16="http://schemas.microsoft.com/office/drawing/2014/main" id="{FBF6009F-4708-0748-893A-8FFF038A9B3E}"/>
              </a:ext>
            </a:extLst>
          </p:cNvPr>
          <p:cNvSpPr>
            <a:spLocks noGrp="1"/>
          </p:cNvSpPr>
          <p:nvPr>
            <p:ph type="title"/>
          </p:nvPr>
        </p:nvSpPr>
        <p:spPr>
          <a:xfrm>
            <a:off x="827844" y="0"/>
            <a:ext cx="10396882" cy="1151965"/>
          </a:xfrm>
        </p:spPr>
        <p:txBody>
          <a:bodyPr>
            <a:noAutofit/>
          </a:bodyPr>
          <a:lstStyle/>
          <a:p>
            <a:r>
              <a:rPr lang="en-US" sz="4400" dirty="0"/>
              <a:t>Steps involved in building Decision tree</a:t>
            </a:r>
          </a:p>
        </p:txBody>
      </p:sp>
      <p:sp>
        <p:nvSpPr>
          <p:cNvPr id="4" name="TextBox 3">
            <a:extLst>
              <a:ext uri="{FF2B5EF4-FFF2-40B4-BE49-F238E27FC236}">
                <a16:creationId xmlns:a16="http://schemas.microsoft.com/office/drawing/2014/main" id="{5D4AC017-DE85-CC4E-9597-48D9E4136BEF}"/>
              </a:ext>
            </a:extLst>
          </p:cNvPr>
          <p:cNvSpPr txBox="1"/>
          <p:nvPr/>
        </p:nvSpPr>
        <p:spPr>
          <a:xfrm>
            <a:off x="3062895" y="1610842"/>
            <a:ext cx="5859064" cy="3970318"/>
          </a:xfrm>
          <a:prstGeom prst="rect">
            <a:avLst/>
          </a:prstGeom>
          <a:noFill/>
        </p:spPr>
        <p:txBody>
          <a:bodyPr wrap="square" rtlCol="0">
            <a:spAutoFit/>
          </a:bodyPr>
          <a:lstStyle/>
          <a:p>
            <a:r>
              <a:rPr lang="en-IN" b="0" i="1" dirty="0">
                <a:solidFill>
                  <a:srgbClr val="69676C"/>
                </a:solidFill>
                <a:effectLst/>
                <a:latin typeface="Consolas" panose="020B0609020204030204" pitchFamily="49" charset="0"/>
              </a:rPr>
              <a:t># set up the tree properties</a:t>
            </a:r>
            <a:endParaRPr lang="en-IN" b="0" dirty="0">
              <a:solidFill>
                <a:srgbClr val="F7F1FF"/>
              </a:solidFill>
              <a:effectLst/>
              <a:latin typeface="Consolas" panose="020B0609020204030204" pitchFamily="49" charset="0"/>
            </a:endParaRPr>
          </a:p>
          <a:p>
            <a:r>
              <a:rPr lang="en-IN" b="0" dirty="0" err="1">
                <a:solidFill>
                  <a:srgbClr val="F7F1FF"/>
                </a:solidFill>
                <a:effectLst/>
                <a:latin typeface="Consolas" panose="020B0609020204030204" pitchFamily="49" charset="0"/>
              </a:rPr>
              <a:t>drugTree</a:t>
            </a:r>
            <a:r>
              <a:rPr lang="en-IN" b="0" dirty="0">
                <a:solidFill>
                  <a:srgbClr val="F7F1FF"/>
                </a:solidFill>
                <a:effectLst/>
                <a:latin typeface="Consolas" panose="020B0609020204030204" pitchFamily="49" charset="0"/>
              </a:rPr>
              <a:t> </a:t>
            </a:r>
            <a:r>
              <a:rPr lang="en-IN" b="0" dirty="0">
                <a:solidFill>
                  <a:srgbClr val="FC618D"/>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err="1">
                <a:solidFill>
                  <a:srgbClr val="7BD88F"/>
                </a:solidFill>
                <a:effectLst/>
                <a:latin typeface="Consolas" panose="020B0609020204030204" pitchFamily="49" charset="0"/>
              </a:rPr>
              <a:t>DecisionTreeClassifier</a:t>
            </a:r>
            <a:r>
              <a:rPr lang="en-IN" b="0" dirty="0">
                <a:solidFill>
                  <a:srgbClr val="8B888F"/>
                </a:solidFill>
                <a:effectLst/>
                <a:latin typeface="Consolas" panose="020B0609020204030204" pitchFamily="49" charset="0"/>
              </a:rPr>
              <a:t>(</a:t>
            </a:r>
            <a:r>
              <a:rPr lang="en-IN" b="0" i="1" dirty="0">
                <a:solidFill>
                  <a:srgbClr val="FD9353"/>
                </a:solidFill>
                <a:effectLst/>
                <a:latin typeface="Consolas" panose="020B0609020204030204" pitchFamily="49" charset="0"/>
              </a:rPr>
              <a:t>criterion</a:t>
            </a:r>
            <a:r>
              <a:rPr lang="en-IN" b="0" dirty="0">
                <a:solidFill>
                  <a:srgbClr val="FC618D"/>
                </a:solidFill>
                <a:effectLst/>
                <a:latin typeface="Consolas" panose="020B0609020204030204" pitchFamily="49" charset="0"/>
              </a:rPr>
              <a:t>=</a:t>
            </a:r>
            <a:r>
              <a:rPr lang="en-IN" b="0" dirty="0">
                <a:solidFill>
                  <a:srgbClr val="8B888F"/>
                </a:solidFill>
                <a:effectLst/>
                <a:latin typeface="Consolas" panose="020B0609020204030204" pitchFamily="49" charset="0"/>
              </a:rPr>
              <a:t>"</a:t>
            </a:r>
            <a:r>
              <a:rPr lang="en-IN" b="0" dirty="0">
                <a:solidFill>
                  <a:srgbClr val="FCE566"/>
                </a:solidFill>
                <a:effectLst/>
                <a:latin typeface="Consolas" panose="020B0609020204030204" pitchFamily="49" charset="0"/>
              </a:rPr>
              <a:t>entropy</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i="1" dirty="0" err="1">
                <a:solidFill>
                  <a:srgbClr val="FD9353"/>
                </a:solidFill>
                <a:effectLst/>
                <a:latin typeface="Consolas" panose="020B0609020204030204" pitchFamily="49" charset="0"/>
              </a:rPr>
              <a:t>max_depth</a:t>
            </a:r>
            <a:r>
              <a:rPr lang="en-IN" b="0" dirty="0">
                <a:solidFill>
                  <a:srgbClr val="FC618D"/>
                </a:solidFill>
                <a:effectLst/>
                <a:latin typeface="Consolas" panose="020B0609020204030204" pitchFamily="49" charset="0"/>
              </a:rPr>
              <a:t>=</a:t>
            </a:r>
            <a:r>
              <a:rPr lang="en-IN" b="0" dirty="0">
                <a:solidFill>
                  <a:srgbClr val="948AE3"/>
                </a:solidFill>
                <a:effectLst/>
                <a:latin typeface="Consolas" panose="020B0609020204030204" pitchFamily="49" charset="0"/>
              </a:rPr>
              <a:t>4</a:t>
            </a:r>
            <a:r>
              <a:rPr lang="en-IN" b="0" dirty="0">
                <a:solidFill>
                  <a:srgbClr val="8B888F"/>
                </a:solidFill>
                <a:effectLst/>
                <a:latin typeface="Consolas" panose="020B0609020204030204" pitchFamily="49" charset="0"/>
              </a:rPr>
              <a:t>)</a:t>
            </a:r>
            <a:endParaRPr lang="en-IN" b="0" dirty="0">
              <a:solidFill>
                <a:srgbClr val="F7F1FF"/>
              </a:solidFill>
              <a:effectLst/>
              <a:latin typeface="Consolas" panose="020B0609020204030204" pitchFamily="49" charset="0"/>
            </a:endParaRPr>
          </a:p>
          <a:p>
            <a:r>
              <a:rPr lang="en-IN" b="0" dirty="0" err="1">
                <a:solidFill>
                  <a:srgbClr val="F7F1FF"/>
                </a:solidFill>
                <a:effectLst/>
                <a:latin typeface="Consolas" panose="020B0609020204030204" pitchFamily="49" charset="0"/>
              </a:rPr>
              <a:t>drugTree</a:t>
            </a:r>
            <a:endParaRPr lang="en-IN" b="0" dirty="0">
              <a:solidFill>
                <a:srgbClr val="F7F1FF"/>
              </a:solidFill>
              <a:effectLst/>
              <a:latin typeface="Consolas" panose="020B0609020204030204" pitchFamily="49" charset="0"/>
            </a:endParaRPr>
          </a:p>
          <a:p>
            <a:r>
              <a:rPr lang="en-IN" b="0" dirty="0" err="1">
                <a:solidFill>
                  <a:srgbClr val="F7F1FF"/>
                </a:solidFill>
                <a:effectLst/>
                <a:latin typeface="Consolas" panose="020B0609020204030204" pitchFamily="49" charset="0"/>
              </a:rPr>
              <a:t>drugTree</a:t>
            </a:r>
            <a:r>
              <a:rPr lang="en-IN" b="0" dirty="0" err="1">
                <a:solidFill>
                  <a:srgbClr val="8B888F"/>
                </a:solidFill>
                <a:effectLst/>
                <a:latin typeface="Consolas" panose="020B0609020204030204" pitchFamily="49" charset="0"/>
              </a:rPr>
              <a:t>.</a:t>
            </a:r>
            <a:r>
              <a:rPr lang="en-IN" b="0" dirty="0" err="1">
                <a:solidFill>
                  <a:srgbClr val="7BD88F"/>
                </a:solidFill>
                <a:effectLst/>
                <a:latin typeface="Consolas" panose="020B0609020204030204" pitchFamily="49" charset="0"/>
              </a:rPr>
              <a:t>fit</a:t>
            </a:r>
            <a:r>
              <a:rPr lang="en-IN" b="0" dirty="0">
                <a:solidFill>
                  <a:srgbClr val="8B888F"/>
                </a:solidFill>
                <a:effectLst/>
                <a:latin typeface="Consolas" panose="020B0609020204030204" pitchFamily="49" charset="0"/>
              </a:rPr>
              <a:t>(</a:t>
            </a:r>
            <a:r>
              <a:rPr lang="en-IN" b="0" dirty="0" err="1">
                <a:solidFill>
                  <a:srgbClr val="F7F1FF"/>
                </a:solidFill>
                <a:effectLst/>
                <a:latin typeface="Consolas" panose="020B0609020204030204" pitchFamily="49" charset="0"/>
              </a:rPr>
              <a:t>X_trainset</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y_trainset</a:t>
            </a:r>
            <a:r>
              <a:rPr lang="en-IN" b="0" dirty="0">
                <a:solidFill>
                  <a:srgbClr val="8B888F"/>
                </a:solidFill>
                <a:effectLst/>
                <a:latin typeface="Consolas" panose="020B0609020204030204" pitchFamily="49" charset="0"/>
              </a:rPr>
              <a:t>)</a:t>
            </a:r>
            <a:endParaRPr lang="en-IN" b="0" dirty="0">
              <a:solidFill>
                <a:srgbClr val="F7F1FF"/>
              </a:solidFill>
              <a:effectLst/>
              <a:latin typeface="Consolas" panose="020B0609020204030204" pitchFamily="49" charset="0"/>
            </a:endParaRPr>
          </a:p>
          <a:p>
            <a:r>
              <a:rPr lang="en-IN" b="0" dirty="0" err="1">
                <a:solidFill>
                  <a:srgbClr val="F7F1FF"/>
                </a:solidFill>
                <a:effectLst/>
                <a:latin typeface="Consolas" panose="020B0609020204030204" pitchFamily="49" charset="0"/>
              </a:rPr>
              <a:t>predTree</a:t>
            </a:r>
            <a:r>
              <a:rPr lang="en-IN" b="0" dirty="0">
                <a:solidFill>
                  <a:srgbClr val="F7F1FF"/>
                </a:solidFill>
                <a:effectLst/>
                <a:latin typeface="Consolas" panose="020B0609020204030204" pitchFamily="49" charset="0"/>
              </a:rPr>
              <a:t> </a:t>
            </a:r>
            <a:r>
              <a:rPr lang="en-IN" b="0" dirty="0">
                <a:solidFill>
                  <a:srgbClr val="FC618D"/>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drugTree</a:t>
            </a:r>
            <a:r>
              <a:rPr lang="en-IN" b="0" dirty="0" err="1">
                <a:solidFill>
                  <a:srgbClr val="8B888F"/>
                </a:solidFill>
                <a:effectLst/>
                <a:latin typeface="Consolas" panose="020B0609020204030204" pitchFamily="49" charset="0"/>
              </a:rPr>
              <a:t>.</a:t>
            </a:r>
            <a:r>
              <a:rPr lang="en-IN" b="0" dirty="0" err="1">
                <a:solidFill>
                  <a:srgbClr val="7BD88F"/>
                </a:solidFill>
                <a:effectLst/>
                <a:latin typeface="Consolas" panose="020B0609020204030204" pitchFamily="49" charset="0"/>
              </a:rPr>
              <a:t>predict</a:t>
            </a:r>
            <a:r>
              <a:rPr lang="en-IN" b="0" dirty="0">
                <a:solidFill>
                  <a:srgbClr val="8B888F"/>
                </a:solidFill>
                <a:effectLst/>
                <a:latin typeface="Consolas" panose="020B0609020204030204" pitchFamily="49" charset="0"/>
              </a:rPr>
              <a:t>(</a:t>
            </a:r>
            <a:r>
              <a:rPr lang="en-IN" b="0" dirty="0" err="1">
                <a:solidFill>
                  <a:srgbClr val="F7F1FF"/>
                </a:solidFill>
                <a:effectLst/>
                <a:latin typeface="Consolas" panose="020B0609020204030204" pitchFamily="49" charset="0"/>
              </a:rPr>
              <a:t>X_testset</a:t>
            </a:r>
            <a:r>
              <a:rPr lang="en-IN" b="0" dirty="0">
                <a:solidFill>
                  <a:srgbClr val="8B888F"/>
                </a:solidFill>
                <a:effectLst/>
                <a:latin typeface="Consolas" panose="020B0609020204030204" pitchFamily="49" charset="0"/>
              </a:rPr>
              <a:t>)</a:t>
            </a:r>
            <a:endParaRPr lang="en-IN" b="0" dirty="0">
              <a:solidFill>
                <a:srgbClr val="F7F1FF"/>
              </a:solidFill>
              <a:effectLst/>
              <a:latin typeface="Consolas" panose="020B0609020204030204" pitchFamily="49" charset="0"/>
            </a:endParaRPr>
          </a:p>
          <a:p>
            <a:r>
              <a:rPr lang="en-IN" b="0" dirty="0">
                <a:solidFill>
                  <a:srgbClr val="7BD88F"/>
                </a:solidFill>
                <a:effectLst/>
                <a:latin typeface="Consolas" panose="020B0609020204030204" pitchFamily="49" charset="0"/>
              </a:rPr>
              <a:t>print</a:t>
            </a:r>
            <a:r>
              <a:rPr lang="en-IN" b="0" dirty="0">
                <a:solidFill>
                  <a:srgbClr val="8B888F"/>
                </a:solidFill>
                <a:effectLst/>
                <a:latin typeface="Consolas" panose="020B0609020204030204" pitchFamily="49" charset="0"/>
              </a:rPr>
              <a:t>(</a:t>
            </a:r>
            <a:r>
              <a:rPr lang="en-IN" b="0" dirty="0" err="1">
                <a:solidFill>
                  <a:srgbClr val="F7F1FF"/>
                </a:solidFill>
                <a:effectLst/>
                <a:latin typeface="Consolas" panose="020B0609020204030204" pitchFamily="49" charset="0"/>
              </a:rPr>
              <a:t>predTree</a:t>
            </a:r>
            <a:r>
              <a:rPr lang="en-IN" b="0" dirty="0">
                <a:solidFill>
                  <a:srgbClr val="8B888F"/>
                </a:solidFill>
                <a:effectLst/>
                <a:latin typeface="Consolas" panose="020B0609020204030204" pitchFamily="49" charset="0"/>
              </a:rPr>
              <a:t>[</a:t>
            </a:r>
            <a:r>
              <a:rPr lang="en-IN" b="0" dirty="0">
                <a:solidFill>
                  <a:srgbClr val="948AE3"/>
                </a:solidFill>
                <a:effectLst/>
                <a:latin typeface="Consolas" panose="020B0609020204030204" pitchFamily="49" charset="0"/>
              </a:rPr>
              <a:t>0</a:t>
            </a:r>
            <a:r>
              <a:rPr lang="en-IN" b="0" dirty="0">
                <a:solidFill>
                  <a:srgbClr val="8B888F"/>
                </a:solidFill>
                <a:effectLst/>
                <a:latin typeface="Consolas" panose="020B0609020204030204" pitchFamily="49" charset="0"/>
              </a:rPr>
              <a:t>:</a:t>
            </a:r>
            <a:r>
              <a:rPr lang="en-IN" b="0" dirty="0">
                <a:solidFill>
                  <a:srgbClr val="948AE3"/>
                </a:solidFill>
                <a:effectLst/>
                <a:latin typeface="Consolas" panose="020B0609020204030204" pitchFamily="49" charset="0"/>
              </a:rPr>
              <a:t>5</a:t>
            </a:r>
            <a:r>
              <a:rPr lang="en-IN" b="0" dirty="0">
                <a:solidFill>
                  <a:srgbClr val="8B888F"/>
                </a:solidFill>
                <a:effectLst/>
                <a:latin typeface="Consolas" panose="020B0609020204030204" pitchFamily="49" charset="0"/>
              </a:rPr>
              <a:t>])</a:t>
            </a:r>
            <a:endParaRPr lang="en-IN" b="0" dirty="0">
              <a:solidFill>
                <a:srgbClr val="F7F1FF"/>
              </a:solidFill>
              <a:effectLst/>
              <a:latin typeface="Consolas" panose="020B0609020204030204" pitchFamily="49" charset="0"/>
            </a:endParaRPr>
          </a:p>
          <a:p>
            <a:r>
              <a:rPr lang="en-IN" b="0" dirty="0">
                <a:solidFill>
                  <a:srgbClr val="7BD88F"/>
                </a:solidFill>
                <a:effectLst/>
                <a:latin typeface="Consolas" panose="020B0609020204030204" pitchFamily="49" charset="0"/>
              </a:rPr>
              <a:t>print</a:t>
            </a:r>
            <a:r>
              <a:rPr lang="en-IN" b="0" dirty="0">
                <a:solidFill>
                  <a:srgbClr val="8B888F"/>
                </a:solidFill>
                <a:effectLst/>
                <a:latin typeface="Consolas" panose="020B0609020204030204" pitchFamily="49" charset="0"/>
              </a:rPr>
              <a:t>(</a:t>
            </a:r>
            <a:r>
              <a:rPr lang="en-IN" b="0" dirty="0" err="1">
                <a:solidFill>
                  <a:srgbClr val="F7F1FF"/>
                </a:solidFill>
                <a:effectLst/>
                <a:latin typeface="Consolas" panose="020B0609020204030204" pitchFamily="49" charset="0"/>
              </a:rPr>
              <a:t>y_testset</a:t>
            </a:r>
            <a:r>
              <a:rPr lang="en-IN" b="0" dirty="0">
                <a:solidFill>
                  <a:srgbClr val="8B888F"/>
                </a:solidFill>
                <a:effectLst/>
                <a:latin typeface="Consolas" panose="020B0609020204030204" pitchFamily="49" charset="0"/>
              </a:rPr>
              <a:t>[</a:t>
            </a:r>
            <a:r>
              <a:rPr lang="en-IN" b="0" dirty="0">
                <a:solidFill>
                  <a:srgbClr val="948AE3"/>
                </a:solidFill>
                <a:effectLst/>
                <a:latin typeface="Consolas" panose="020B0609020204030204" pitchFamily="49" charset="0"/>
              </a:rPr>
              <a:t>0</a:t>
            </a:r>
            <a:r>
              <a:rPr lang="en-IN" b="0" dirty="0">
                <a:solidFill>
                  <a:srgbClr val="8B888F"/>
                </a:solidFill>
                <a:effectLst/>
                <a:latin typeface="Consolas" panose="020B0609020204030204" pitchFamily="49" charset="0"/>
              </a:rPr>
              <a:t>:</a:t>
            </a:r>
            <a:r>
              <a:rPr lang="en-IN" b="0" dirty="0">
                <a:solidFill>
                  <a:srgbClr val="948AE3"/>
                </a:solidFill>
                <a:effectLst/>
                <a:latin typeface="Consolas" panose="020B0609020204030204" pitchFamily="49" charset="0"/>
              </a:rPr>
              <a:t>5</a:t>
            </a:r>
            <a:r>
              <a:rPr lang="en-IN" b="0" dirty="0">
                <a:solidFill>
                  <a:srgbClr val="8B888F"/>
                </a:solidFill>
                <a:effectLst/>
                <a:latin typeface="Consolas" panose="020B0609020204030204" pitchFamily="49" charset="0"/>
              </a:rPr>
              <a:t>])</a:t>
            </a:r>
            <a:endParaRPr lang="en-IN" b="0" dirty="0">
              <a:solidFill>
                <a:srgbClr val="F7F1FF"/>
              </a:solidFill>
              <a:effectLst/>
              <a:latin typeface="Consolas" panose="020B0609020204030204" pitchFamily="49" charset="0"/>
            </a:endParaRPr>
          </a:p>
          <a:p>
            <a:r>
              <a:rPr lang="en-IN" b="0" dirty="0">
                <a:solidFill>
                  <a:srgbClr val="7BD88F"/>
                </a:solidFill>
                <a:effectLst/>
                <a:latin typeface="Consolas" panose="020B0609020204030204" pitchFamily="49" charset="0"/>
              </a:rPr>
              <a:t>print</a:t>
            </a:r>
            <a:r>
              <a:rPr lang="en-IN" b="0" dirty="0">
                <a:solidFill>
                  <a:srgbClr val="8B888F"/>
                </a:solidFill>
                <a:effectLst/>
                <a:latin typeface="Consolas" panose="020B0609020204030204" pitchFamily="49" charset="0"/>
              </a:rPr>
              <a:t>("</a:t>
            </a:r>
            <a:r>
              <a:rPr lang="en-IN" b="0" dirty="0">
                <a:solidFill>
                  <a:srgbClr val="FCE566"/>
                </a:solidFill>
                <a:effectLst/>
                <a:latin typeface="Consolas" panose="020B0609020204030204" pitchFamily="49" charset="0"/>
              </a:rPr>
              <a:t> Accuracy: </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metrics</a:t>
            </a:r>
            <a:r>
              <a:rPr lang="en-IN" b="0" dirty="0" err="1">
                <a:solidFill>
                  <a:srgbClr val="8B888F"/>
                </a:solidFill>
                <a:effectLst/>
                <a:latin typeface="Consolas" panose="020B0609020204030204" pitchFamily="49" charset="0"/>
              </a:rPr>
              <a:t>.</a:t>
            </a:r>
            <a:r>
              <a:rPr lang="en-IN" b="0" dirty="0" err="1">
                <a:solidFill>
                  <a:srgbClr val="7BD88F"/>
                </a:solidFill>
                <a:effectLst/>
                <a:latin typeface="Consolas" panose="020B0609020204030204" pitchFamily="49" charset="0"/>
              </a:rPr>
              <a:t>accuracy_score</a:t>
            </a:r>
            <a:r>
              <a:rPr lang="en-IN" b="0" dirty="0">
                <a:solidFill>
                  <a:srgbClr val="8B888F"/>
                </a:solidFill>
                <a:effectLst/>
                <a:latin typeface="Consolas" panose="020B0609020204030204" pitchFamily="49" charset="0"/>
              </a:rPr>
              <a:t>(</a:t>
            </a:r>
            <a:r>
              <a:rPr lang="en-IN" b="0" dirty="0" err="1">
                <a:solidFill>
                  <a:srgbClr val="F7F1FF"/>
                </a:solidFill>
                <a:effectLst/>
                <a:latin typeface="Consolas" panose="020B0609020204030204" pitchFamily="49" charset="0"/>
              </a:rPr>
              <a:t>y_testset</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predTree</a:t>
            </a:r>
            <a:r>
              <a:rPr lang="en-IN" b="0" dirty="0">
                <a:solidFill>
                  <a:srgbClr val="8B888F"/>
                </a:solidFill>
                <a:effectLst/>
                <a:latin typeface="Consolas" panose="020B0609020204030204" pitchFamily="49" charset="0"/>
              </a:rPr>
              <a:t>))</a:t>
            </a:r>
            <a:endParaRPr lang="en-IN" b="0" dirty="0">
              <a:solidFill>
                <a:srgbClr val="F7F1FF"/>
              </a:solidFill>
              <a:effectLst/>
              <a:latin typeface="Consolas" panose="020B0609020204030204" pitchFamily="49" charset="0"/>
            </a:endParaRPr>
          </a:p>
          <a:p>
            <a:r>
              <a:rPr lang="en-IN" b="0" dirty="0">
                <a:solidFill>
                  <a:srgbClr val="FC618D"/>
                </a:solidFill>
                <a:effectLst/>
                <a:latin typeface="Consolas" panose="020B0609020204030204" pitchFamily="49" charset="0"/>
              </a:rPr>
              <a:t>%</a:t>
            </a:r>
            <a:r>
              <a:rPr lang="en-IN" b="0" dirty="0">
                <a:solidFill>
                  <a:srgbClr val="F7F1FF"/>
                </a:solidFill>
                <a:effectLst/>
                <a:latin typeface="Consolas" panose="020B0609020204030204" pitchFamily="49" charset="0"/>
              </a:rPr>
              <a:t>matplotlib inline</a:t>
            </a:r>
          </a:p>
          <a:p>
            <a:br>
              <a:rPr lang="en-IN" b="0" dirty="0">
                <a:solidFill>
                  <a:srgbClr val="F7F1FF"/>
                </a:solidFill>
                <a:effectLst/>
                <a:latin typeface="Consolas" panose="020B0609020204030204" pitchFamily="49" charset="0"/>
              </a:rPr>
            </a:br>
            <a:endParaRPr lang="en-IN" b="0" dirty="0">
              <a:solidFill>
                <a:srgbClr val="F7F1FF"/>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1935916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123E37-8B50-4996-8F7A-6BA0F5FB2958}"/>
              </a:ext>
            </a:extLst>
          </p:cNvPr>
          <p:cNvPicPr>
            <a:picLocks noChangeAspect="1"/>
          </p:cNvPicPr>
          <p:nvPr/>
        </p:nvPicPr>
        <p:blipFill>
          <a:blip r:embed="rId2"/>
          <a:stretch>
            <a:fillRect/>
          </a:stretch>
        </p:blipFill>
        <p:spPr>
          <a:xfrm>
            <a:off x="1867408" y="603682"/>
            <a:ext cx="8167724" cy="6815634"/>
          </a:xfrm>
          <a:prstGeom prst="rect">
            <a:avLst/>
          </a:prstGeom>
        </p:spPr>
      </p:pic>
      <p:sp>
        <p:nvSpPr>
          <p:cNvPr id="2" name="Title 1">
            <a:extLst>
              <a:ext uri="{FF2B5EF4-FFF2-40B4-BE49-F238E27FC236}">
                <a16:creationId xmlns:a16="http://schemas.microsoft.com/office/drawing/2014/main" id="{FBF6009F-4708-0748-893A-8FFF038A9B3E}"/>
              </a:ext>
            </a:extLst>
          </p:cNvPr>
          <p:cNvSpPr>
            <a:spLocks noGrp="1"/>
          </p:cNvSpPr>
          <p:nvPr>
            <p:ph type="title"/>
          </p:nvPr>
        </p:nvSpPr>
        <p:spPr>
          <a:xfrm>
            <a:off x="827844" y="0"/>
            <a:ext cx="10396882" cy="1151965"/>
          </a:xfrm>
        </p:spPr>
        <p:txBody>
          <a:bodyPr>
            <a:noAutofit/>
          </a:bodyPr>
          <a:lstStyle/>
          <a:p>
            <a:r>
              <a:rPr lang="en-US" sz="4400" dirty="0"/>
              <a:t>Steps involved in building Decision tree</a:t>
            </a:r>
          </a:p>
        </p:txBody>
      </p:sp>
      <p:sp>
        <p:nvSpPr>
          <p:cNvPr id="4" name="TextBox 3">
            <a:extLst>
              <a:ext uri="{FF2B5EF4-FFF2-40B4-BE49-F238E27FC236}">
                <a16:creationId xmlns:a16="http://schemas.microsoft.com/office/drawing/2014/main" id="{5D4AC017-DE85-CC4E-9597-48D9E4136BEF}"/>
              </a:ext>
            </a:extLst>
          </p:cNvPr>
          <p:cNvSpPr txBox="1"/>
          <p:nvPr/>
        </p:nvSpPr>
        <p:spPr>
          <a:xfrm>
            <a:off x="3021738" y="1605948"/>
            <a:ext cx="5859064" cy="5632311"/>
          </a:xfrm>
          <a:prstGeom prst="rect">
            <a:avLst/>
          </a:prstGeom>
          <a:noFill/>
        </p:spPr>
        <p:txBody>
          <a:bodyPr wrap="square" rtlCol="0">
            <a:spAutoFit/>
          </a:bodyPr>
          <a:lstStyle/>
          <a:p>
            <a:r>
              <a:rPr lang="en-IN" b="0" i="1" dirty="0">
                <a:solidFill>
                  <a:srgbClr val="69676C"/>
                </a:solidFill>
                <a:effectLst/>
                <a:latin typeface="Consolas" panose="020B0609020204030204" pitchFamily="49" charset="0"/>
              </a:rPr>
              <a:t># building the image</a:t>
            </a:r>
            <a:endParaRPr lang="en-IN" b="0" dirty="0">
              <a:solidFill>
                <a:srgbClr val="F7F1FF"/>
              </a:solidFill>
              <a:effectLst/>
              <a:latin typeface="Consolas" panose="020B0609020204030204" pitchFamily="49" charset="0"/>
            </a:endParaRPr>
          </a:p>
          <a:p>
            <a:r>
              <a:rPr lang="en-IN" b="0" dirty="0" err="1">
                <a:solidFill>
                  <a:srgbClr val="F7F1FF"/>
                </a:solidFill>
                <a:effectLst/>
                <a:latin typeface="Consolas" panose="020B0609020204030204" pitchFamily="49" charset="0"/>
              </a:rPr>
              <a:t>dot_data</a:t>
            </a:r>
            <a:r>
              <a:rPr lang="en-IN" b="0" dirty="0">
                <a:solidFill>
                  <a:srgbClr val="F7F1FF"/>
                </a:solidFill>
                <a:effectLst/>
                <a:latin typeface="Consolas" panose="020B0609020204030204" pitchFamily="49" charset="0"/>
              </a:rPr>
              <a:t> </a:t>
            </a:r>
            <a:r>
              <a:rPr lang="en-IN" b="0" dirty="0">
                <a:solidFill>
                  <a:srgbClr val="FC618D"/>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err="1">
                <a:solidFill>
                  <a:srgbClr val="7BD88F"/>
                </a:solidFill>
                <a:effectLst/>
                <a:latin typeface="Consolas" panose="020B0609020204030204" pitchFamily="49" charset="0"/>
              </a:rPr>
              <a:t>StringIO</a:t>
            </a:r>
            <a:r>
              <a:rPr lang="en-IN" b="0" dirty="0">
                <a:solidFill>
                  <a:srgbClr val="8B888F"/>
                </a:solidFill>
                <a:effectLst/>
                <a:latin typeface="Consolas" panose="020B0609020204030204" pitchFamily="49" charset="0"/>
              </a:rPr>
              <a:t>()</a:t>
            </a:r>
            <a:endParaRPr lang="en-IN" b="0" dirty="0">
              <a:solidFill>
                <a:srgbClr val="F7F1FF"/>
              </a:solidFill>
              <a:effectLst/>
              <a:latin typeface="Consolas" panose="020B0609020204030204" pitchFamily="49" charset="0"/>
            </a:endParaRPr>
          </a:p>
          <a:p>
            <a:r>
              <a:rPr lang="en-IN" b="0" dirty="0">
                <a:solidFill>
                  <a:srgbClr val="F7F1FF"/>
                </a:solidFill>
                <a:effectLst/>
                <a:latin typeface="Consolas" panose="020B0609020204030204" pitchFamily="49" charset="0"/>
              </a:rPr>
              <a:t>filename </a:t>
            </a:r>
            <a:r>
              <a:rPr lang="en-IN" b="0" dirty="0">
                <a:solidFill>
                  <a:srgbClr val="FC618D"/>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a:solidFill>
                  <a:srgbClr val="8B888F"/>
                </a:solidFill>
                <a:effectLst/>
                <a:latin typeface="Consolas" panose="020B0609020204030204" pitchFamily="49" charset="0"/>
              </a:rPr>
              <a:t>"</a:t>
            </a:r>
            <a:r>
              <a:rPr lang="en-IN" b="0" dirty="0">
                <a:solidFill>
                  <a:srgbClr val="FCE566"/>
                </a:solidFill>
                <a:effectLst/>
                <a:latin typeface="Consolas" panose="020B0609020204030204" pitchFamily="49" charset="0"/>
              </a:rPr>
              <a:t>drugtree.png</a:t>
            </a:r>
            <a:r>
              <a:rPr lang="en-IN" b="0" dirty="0">
                <a:solidFill>
                  <a:srgbClr val="8B888F"/>
                </a:solidFill>
                <a:effectLst/>
                <a:latin typeface="Consolas" panose="020B0609020204030204" pitchFamily="49" charset="0"/>
              </a:rPr>
              <a:t>"</a:t>
            </a:r>
            <a:endParaRPr lang="en-IN" b="0" dirty="0">
              <a:solidFill>
                <a:srgbClr val="F7F1FF"/>
              </a:solidFill>
              <a:effectLst/>
              <a:latin typeface="Consolas" panose="020B0609020204030204" pitchFamily="49" charset="0"/>
            </a:endParaRPr>
          </a:p>
          <a:p>
            <a:r>
              <a:rPr lang="en-IN" b="0" dirty="0" err="1">
                <a:solidFill>
                  <a:srgbClr val="F7F1FF"/>
                </a:solidFill>
                <a:effectLst/>
                <a:latin typeface="Consolas" panose="020B0609020204030204" pitchFamily="49" charset="0"/>
              </a:rPr>
              <a:t>featureNames</a:t>
            </a:r>
            <a:r>
              <a:rPr lang="en-IN" b="0" dirty="0">
                <a:solidFill>
                  <a:srgbClr val="F7F1FF"/>
                </a:solidFill>
                <a:effectLst/>
                <a:latin typeface="Consolas" panose="020B0609020204030204" pitchFamily="49" charset="0"/>
              </a:rPr>
              <a:t> </a:t>
            </a:r>
            <a:r>
              <a:rPr lang="en-IN" b="0" dirty="0">
                <a:solidFill>
                  <a:srgbClr val="FC618D"/>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my_data</a:t>
            </a:r>
            <a:r>
              <a:rPr lang="en-IN" b="0" dirty="0" err="1">
                <a:solidFill>
                  <a:srgbClr val="8B888F"/>
                </a:solidFill>
                <a:effectLst/>
                <a:latin typeface="Consolas" panose="020B0609020204030204" pitchFamily="49" charset="0"/>
              </a:rPr>
              <a:t>.</a:t>
            </a:r>
            <a:r>
              <a:rPr lang="en-IN" b="0" dirty="0" err="1">
                <a:solidFill>
                  <a:srgbClr val="F7F1FF"/>
                </a:solidFill>
                <a:effectLst/>
                <a:latin typeface="Consolas" panose="020B0609020204030204" pitchFamily="49" charset="0"/>
              </a:rPr>
              <a:t>columns</a:t>
            </a:r>
            <a:r>
              <a:rPr lang="en-IN" b="0" dirty="0">
                <a:solidFill>
                  <a:srgbClr val="8B888F"/>
                </a:solidFill>
                <a:effectLst/>
                <a:latin typeface="Consolas" panose="020B0609020204030204" pitchFamily="49" charset="0"/>
              </a:rPr>
              <a:t>[</a:t>
            </a:r>
            <a:r>
              <a:rPr lang="en-IN" b="0" dirty="0">
                <a:solidFill>
                  <a:srgbClr val="948AE3"/>
                </a:solidFill>
                <a:effectLst/>
                <a:latin typeface="Consolas" panose="020B0609020204030204" pitchFamily="49" charset="0"/>
              </a:rPr>
              <a:t>0</a:t>
            </a:r>
            <a:r>
              <a:rPr lang="en-IN" b="0" dirty="0">
                <a:solidFill>
                  <a:srgbClr val="8B888F"/>
                </a:solidFill>
                <a:effectLst/>
                <a:latin typeface="Consolas" panose="020B0609020204030204" pitchFamily="49" charset="0"/>
              </a:rPr>
              <a:t>:</a:t>
            </a:r>
            <a:r>
              <a:rPr lang="en-IN" b="0" dirty="0">
                <a:solidFill>
                  <a:srgbClr val="948AE3"/>
                </a:solidFill>
                <a:effectLst/>
                <a:latin typeface="Consolas" panose="020B0609020204030204" pitchFamily="49" charset="0"/>
              </a:rPr>
              <a:t>5</a:t>
            </a:r>
            <a:r>
              <a:rPr lang="en-IN" b="0" dirty="0">
                <a:solidFill>
                  <a:srgbClr val="8B888F"/>
                </a:solidFill>
                <a:effectLst/>
                <a:latin typeface="Consolas" panose="020B0609020204030204" pitchFamily="49" charset="0"/>
              </a:rPr>
              <a:t>]</a:t>
            </a:r>
            <a:endParaRPr lang="en-IN" b="0" dirty="0">
              <a:solidFill>
                <a:srgbClr val="F7F1FF"/>
              </a:solidFill>
              <a:effectLst/>
              <a:latin typeface="Consolas" panose="020B0609020204030204" pitchFamily="49" charset="0"/>
            </a:endParaRPr>
          </a:p>
          <a:p>
            <a:r>
              <a:rPr lang="en-IN" b="0" dirty="0" err="1">
                <a:solidFill>
                  <a:srgbClr val="F7F1FF"/>
                </a:solidFill>
                <a:effectLst/>
                <a:latin typeface="Consolas" panose="020B0609020204030204" pitchFamily="49" charset="0"/>
              </a:rPr>
              <a:t>targetNames</a:t>
            </a:r>
            <a:r>
              <a:rPr lang="en-IN" b="0" dirty="0">
                <a:solidFill>
                  <a:srgbClr val="F7F1FF"/>
                </a:solidFill>
                <a:effectLst/>
                <a:latin typeface="Consolas" panose="020B0609020204030204" pitchFamily="49" charset="0"/>
              </a:rPr>
              <a:t> </a:t>
            </a:r>
            <a:r>
              <a:rPr lang="en-IN" b="0" dirty="0">
                <a:solidFill>
                  <a:srgbClr val="FC618D"/>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my_data</a:t>
            </a:r>
            <a:r>
              <a:rPr lang="en-IN" b="0" dirty="0">
                <a:solidFill>
                  <a:srgbClr val="8B888F"/>
                </a:solidFill>
                <a:effectLst/>
                <a:latin typeface="Consolas" panose="020B0609020204030204" pitchFamily="49" charset="0"/>
              </a:rPr>
              <a:t>["</a:t>
            </a:r>
            <a:r>
              <a:rPr lang="en-IN" b="0" dirty="0">
                <a:solidFill>
                  <a:srgbClr val="FCE566"/>
                </a:solidFill>
                <a:effectLst/>
                <a:latin typeface="Consolas" panose="020B0609020204030204" pitchFamily="49" charset="0"/>
              </a:rPr>
              <a:t>Drug</a:t>
            </a:r>
            <a:r>
              <a:rPr lang="en-IN" b="0" dirty="0">
                <a:solidFill>
                  <a:srgbClr val="8B888F"/>
                </a:solidFill>
                <a:effectLst/>
                <a:latin typeface="Consolas" panose="020B0609020204030204" pitchFamily="49" charset="0"/>
              </a:rPr>
              <a:t>"].</a:t>
            </a:r>
            <a:r>
              <a:rPr lang="en-IN" b="0" dirty="0">
                <a:solidFill>
                  <a:srgbClr val="7BD88F"/>
                </a:solidFill>
                <a:effectLst/>
                <a:latin typeface="Consolas" panose="020B0609020204030204" pitchFamily="49" charset="0"/>
              </a:rPr>
              <a:t>unique</a:t>
            </a:r>
            <a:r>
              <a:rPr lang="en-IN" b="0" dirty="0">
                <a:solidFill>
                  <a:srgbClr val="8B888F"/>
                </a:solidFill>
                <a:effectLst/>
                <a:latin typeface="Consolas" panose="020B0609020204030204" pitchFamily="49" charset="0"/>
              </a:rPr>
              <a:t>().</a:t>
            </a:r>
            <a:r>
              <a:rPr lang="en-IN" b="0" dirty="0" err="1">
                <a:solidFill>
                  <a:srgbClr val="7BD88F"/>
                </a:solidFill>
                <a:effectLst/>
                <a:latin typeface="Consolas" panose="020B0609020204030204" pitchFamily="49" charset="0"/>
              </a:rPr>
              <a:t>tolist</a:t>
            </a:r>
            <a:r>
              <a:rPr lang="en-IN" b="0" dirty="0">
                <a:solidFill>
                  <a:srgbClr val="8B888F"/>
                </a:solidFill>
                <a:effectLst/>
                <a:latin typeface="Consolas" panose="020B0609020204030204" pitchFamily="49" charset="0"/>
              </a:rPr>
              <a:t>()</a:t>
            </a:r>
            <a:endParaRPr lang="en-IN" b="0" dirty="0">
              <a:solidFill>
                <a:srgbClr val="F7F1FF"/>
              </a:solidFill>
              <a:effectLst/>
              <a:latin typeface="Consolas" panose="020B0609020204030204" pitchFamily="49" charset="0"/>
            </a:endParaRPr>
          </a:p>
          <a:p>
            <a:r>
              <a:rPr lang="en-IN" b="0" dirty="0">
                <a:solidFill>
                  <a:srgbClr val="F7F1FF"/>
                </a:solidFill>
                <a:effectLst/>
                <a:latin typeface="Consolas" panose="020B0609020204030204" pitchFamily="49" charset="0"/>
              </a:rPr>
              <a:t>out </a:t>
            </a:r>
            <a:r>
              <a:rPr lang="en-IN" b="0" dirty="0">
                <a:solidFill>
                  <a:srgbClr val="FC618D"/>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tree</a:t>
            </a:r>
            <a:r>
              <a:rPr lang="en-IN" b="0" dirty="0" err="1">
                <a:solidFill>
                  <a:srgbClr val="8B888F"/>
                </a:solidFill>
                <a:effectLst/>
                <a:latin typeface="Consolas" panose="020B0609020204030204" pitchFamily="49" charset="0"/>
              </a:rPr>
              <a:t>.</a:t>
            </a:r>
            <a:r>
              <a:rPr lang="en-IN" b="0" dirty="0" err="1">
                <a:solidFill>
                  <a:srgbClr val="7BD88F"/>
                </a:solidFill>
                <a:effectLst/>
                <a:latin typeface="Consolas" panose="020B0609020204030204" pitchFamily="49" charset="0"/>
              </a:rPr>
              <a:t>export_graphviz</a:t>
            </a:r>
            <a:r>
              <a:rPr lang="en-IN" b="0" dirty="0">
                <a:solidFill>
                  <a:srgbClr val="8B888F"/>
                </a:solidFill>
                <a:effectLst/>
                <a:latin typeface="Consolas" panose="020B0609020204030204" pitchFamily="49" charset="0"/>
              </a:rPr>
              <a:t>(</a:t>
            </a:r>
            <a:r>
              <a:rPr lang="en-IN" b="0" dirty="0" err="1">
                <a:solidFill>
                  <a:srgbClr val="F7F1FF"/>
                </a:solidFill>
                <a:effectLst/>
                <a:latin typeface="Consolas" panose="020B0609020204030204" pitchFamily="49" charset="0"/>
              </a:rPr>
              <a:t>drugTree</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i="1" dirty="0" err="1">
                <a:solidFill>
                  <a:srgbClr val="FD9353"/>
                </a:solidFill>
                <a:effectLst/>
                <a:latin typeface="Consolas" panose="020B0609020204030204" pitchFamily="49" charset="0"/>
              </a:rPr>
              <a:t>feature_names</a:t>
            </a:r>
            <a:r>
              <a:rPr lang="en-IN" b="0" dirty="0">
                <a:solidFill>
                  <a:srgbClr val="FC618D"/>
                </a:solidFill>
                <a:effectLst/>
                <a:latin typeface="Consolas" panose="020B0609020204030204" pitchFamily="49" charset="0"/>
              </a:rPr>
              <a:t>=</a:t>
            </a:r>
            <a:r>
              <a:rPr lang="en-IN" b="0" dirty="0" err="1">
                <a:solidFill>
                  <a:srgbClr val="F7F1FF"/>
                </a:solidFill>
                <a:effectLst/>
                <a:latin typeface="Consolas" panose="020B0609020204030204" pitchFamily="49" charset="0"/>
              </a:rPr>
              <a:t>featureNames</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i="1" dirty="0" err="1">
                <a:solidFill>
                  <a:srgbClr val="FD9353"/>
                </a:solidFill>
                <a:effectLst/>
                <a:latin typeface="Consolas" panose="020B0609020204030204" pitchFamily="49" charset="0"/>
              </a:rPr>
              <a:t>out_file</a:t>
            </a:r>
            <a:r>
              <a:rPr lang="en-IN" b="0" dirty="0">
                <a:solidFill>
                  <a:srgbClr val="FC618D"/>
                </a:solidFill>
                <a:effectLst/>
                <a:latin typeface="Consolas" panose="020B0609020204030204" pitchFamily="49" charset="0"/>
              </a:rPr>
              <a:t>=</a:t>
            </a:r>
            <a:r>
              <a:rPr lang="en-IN" b="0" dirty="0" err="1">
                <a:solidFill>
                  <a:srgbClr val="F7F1FF"/>
                </a:solidFill>
                <a:effectLst/>
                <a:latin typeface="Consolas" panose="020B0609020204030204" pitchFamily="49" charset="0"/>
              </a:rPr>
              <a:t>dot_data</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i="1" dirty="0" err="1">
                <a:solidFill>
                  <a:srgbClr val="FD9353"/>
                </a:solidFill>
                <a:effectLst/>
                <a:latin typeface="Consolas" panose="020B0609020204030204" pitchFamily="49" charset="0"/>
              </a:rPr>
              <a:t>class_names</a:t>
            </a:r>
            <a:r>
              <a:rPr lang="en-IN" b="0" dirty="0">
                <a:solidFill>
                  <a:srgbClr val="FC618D"/>
                </a:solidFill>
                <a:effectLst/>
                <a:latin typeface="Consolas" panose="020B0609020204030204" pitchFamily="49" charset="0"/>
              </a:rPr>
              <a:t>=</a:t>
            </a:r>
            <a:r>
              <a:rPr lang="en-IN" b="0" dirty="0" err="1">
                <a:solidFill>
                  <a:srgbClr val="F7F1FF"/>
                </a:solidFill>
                <a:effectLst/>
                <a:latin typeface="Consolas" panose="020B0609020204030204" pitchFamily="49" charset="0"/>
              </a:rPr>
              <a:t>np</a:t>
            </a:r>
            <a:r>
              <a:rPr lang="en-IN" b="0" dirty="0" err="1">
                <a:solidFill>
                  <a:srgbClr val="8B888F"/>
                </a:solidFill>
                <a:effectLst/>
                <a:latin typeface="Consolas" panose="020B0609020204030204" pitchFamily="49" charset="0"/>
              </a:rPr>
              <a:t>.</a:t>
            </a:r>
            <a:r>
              <a:rPr lang="en-IN" b="0" dirty="0" err="1">
                <a:solidFill>
                  <a:srgbClr val="7BD88F"/>
                </a:solidFill>
                <a:effectLst/>
                <a:latin typeface="Consolas" panose="020B0609020204030204" pitchFamily="49" charset="0"/>
              </a:rPr>
              <a:t>unique</a:t>
            </a:r>
            <a:r>
              <a:rPr lang="en-IN" b="0" dirty="0">
                <a:solidFill>
                  <a:srgbClr val="8B888F"/>
                </a:solidFill>
                <a:effectLst/>
                <a:latin typeface="Consolas" panose="020B0609020204030204" pitchFamily="49" charset="0"/>
              </a:rPr>
              <a:t>(</a:t>
            </a:r>
            <a:endParaRPr lang="en-IN" b="0" dirty="0">
              <a:solidFill>
                <a:srgbClr val="F7F1FF"/>
              </a:solidFill>
              <a:effectLst/>
              <a:latin typeface="Consolas" panose="020B0609020204030204" pitchFamily="49" charset="0"/>
            </a:endParaRPr>
          </a:p>
          <a:p>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y_trainset</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i="1" dirty="0">
                <a:solidFill>
                  <a:srgbClr val="FD9353"/>
                </a:solidFill>
                <a:effectLst/>
                <a:latin typeface="Consolas" panose="020B0609020204030204" pitchFamily="49" charset="0"/>
              </a:rPr>
              <a:t>filled</a:t>
            </a:r>
            <a:r>
              <a:rPr lang="en-IN" b="0" dirty="0">
                <a:solidFill>
                  <a:srgbClr val="FC618D"/>
                </a:solidFill>
                <a:effectLst/>
                <a:latin typeface="Consolas" panose="020B0609020204030204" pitchFamily="49" charset="0"/>
              </a:rPr>
              <a:t>=</a:t>
            </a:r>
            <a:r>
              <a:rPr lang="en-IN" b="0" dirty="0">
                <a:solidFill>
                  <a:srgbClr val="948AE3"/>
                </a:solidFill>
                <a:effectLst/>
                <a:latin typeface="Consolas" panose="020B0609020204030204" pitchFamily="49" charset="0"/>
              </a:rPr>
              <a:t>True</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i="1" dirty="0" err="1">
                <a:solidFill>
                  <a:srgbClr val="FD9353"/>
                </a:solidFill>
                <a:effectLst/>
                <a:latin typeface="Consolas" panose="020B0609020204030204" pitchFamily="49" charset="0"/>
              </a:rPr>
              <a:t>special_characters</a:t>
            </a:r>
            <a:r>
              <a:rPr lang="en-IN" b="0" dirty="0">
                <a:solidFill>
                  <a:srgbClr val="FC618D"/>
                </a:solidFill>
                <a:effectLst/>
                <a:latin typeface="Consolas" panose="020B0609020204030204" pitchFamily="49" charset="0"/>
              </a:rPr>
              <a:t>=</a:t>
            </a:r>
            <a:r>
              <a:rPr lang="en-IN" b="0" dirty="0">
                <a:solidFill>
                  <a:srgbClr val="948AE3"/>
                </a:solidFill>
                <a:effectLst/>
                <a:latin typeface="Consolas" panose="020B0609020204030204" pitchFamily="49" charset="0"/>
              </a:rPr>
              <a:t>True</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i="1" dirty="0">
                <a:solidFill>
                  <a:srgbClr val="FD9353"/>
                </a:solidFill>
                <a:effectLst/>
                <a:latin typeface="Consolas" panose="020B0609020204030204" pitchFamily="49" charset="0"/>
              </a:rPr>
              <a:t>rotate</a:t>
            </a:r>
            <a:r>
              <a:rPr lang="en-IN" b="0" dirty="0">
                <a:solidFill>
                  <a:srgbClr val="FC618D"/>
                </a:solidFill>
                <a:effectLst/>
                <a:latin typeface="Consolas" panose="020B0609020204030204" pitchFamily="49" charset="0"/>
              </a:rPr>
              <a:t>=</a:t>
            </a:r>
            <a:r>
              <a:rPr lang="en-IN" b="0" dirty="0">
                <a:solidFill>
                  <a:srgbClr val="948AE3"/>
                </a:solidFill>
                <a:effectLst/>
                <a:latin typeface="Consolas" panose="020B0609020204030204" pitchFamily="49" charset="0"/>
              </a:rPr>
              <a:t>False</a:t>
            </a:r>
            <a:r>
              <a:rPr lang="en-IN" b="0" dirty="0">
                <a:solidFill>
                  <a:srgbClr val="8B888F"/>
                </a:solidFill>
                <a:effectLst/>
                <a:latin typeface="Consolas" panose="020B0609020204030204" pitchFamily="49" charset="0"/>
              </a:rPr>
              <a:t>)</a:t>
            </a:r>
            <a:endParaRPr lang="en-IN" b="0" dirty="0">
              <a:solidFill>
                <a:srgbClr val="F7F1FF"/>
              </a:solidFill>
              <a:effectLst/>
              <a:latin typeface="Consolas" panose="020B0609020204030204" pitchFamily="49" charset="0"/>
            </a:endParaRPr>
          </a:p>
          <a:p>
            <a:r>
              <a:rPr lang="en-IN" b="0" dirty="0">
                <a:solidFill>
                  <a:srgbClr val="F7F1FF"/>
                </a:solidFill>
                <a:effectLst/>
                <a:latin typeface="Consolas" panose="020B0609020204030204" pitchFamily="49" charset="0"/>
              </a:rPr>
              <a:t>graph </a:t>
            </a:r>
            <a:r>
              <a:rPr lang="en-IN" b="0" dirty="0">
                <a:solidFill>
                  <a:srgbClr val="FC618D"/>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pydotplus</a:t>
            </a:r>
            <a:r>
              <a:rPr lang="en-IN" b="0" dirty="0" err="1">
                <a:solidFill>
                  <a:srgbClr val="8B888F"/>
                </a:solidFill>
                <a:effectLst/>
                <a:latin typeface="Consolas" panose="020B0609020204030204" pitchFamily="49" charset="0"/>
              </a:rPr>
              <a:t>.</a:t>
            </a:r>
            <a:r>
              <a:rPr lang="en-IN" b="0" dirty="0" err="1">
                <a:solidFill>
                  <a:srgbClr val="7BD88F"/>
                </a:solidFill>
                <a:effectLst/>
                <a:latin typeface="Consolas" panose="020B0609020204030204" pitchFamily="49" charset="0"/>
              </a:rPr>
              <a:t>graph_from_dot_data</a:t>
            </a:r>
            <a:r>
              <a:rPr lang="en-IN" b="0" dirty="0">
                <a:solidFill>
                  <a:srgbClr val="8B888F"/>
                </a:solidFill>
                <a:effectLst/>
                <a:latin typeface="Consolas" panose="020B0609020204030204" pitchFamily="49" charset="0"/>
              </a:rPr>
              <a:t>(</a:t>
            </a:r>
            <a:r>
              <a:rPr lang="en-IN" b="0" dirty="0" err="1">
                <a:solidFill>
                  <a:srgbClr val="F7F1FF"/>
                </a:solidFill>
                <a:effectLst/>
                <a:latin typeface="Consolas" panose="020B0609020204030204" pitchFamily="49" charset="0"/>
              </a:rPr>
              <a:t>dot_data</a:t>
            </a:r>
            <a:r>
              <a:rPr lang="en-IN" b="0" dirty="0" err="1">
                <a:solidFill>
                  <a:srgbClr val="8B888F"/>
                </a:solidFill>
                <a:effectLst/>
                <a:latin typeface="Consolas" panose="020B0609020204030204" pitchFamily="49" charset="0"/>
              </a:rPr>
              <a:t>.</a:t>
            </a:r>
            <a:r>
              <a:rPr lang="en-IN" b="0" dirty="0" err="1">
                <a:solidFill>
                  <a:srgbClr val="7BD88F"/>
                </a:solidFill>
                <a:effectLst/>
                <a:latin typeface="Consolas" panose="020B0609020204030204" pitchFamily="49" charset="0"/>
              </a:rPr>
              <a:t>getvalue</a:t>
            </a:r>
            <a:r>
              <a:rPr lang="en-IN" b="0" dirty="0">
                <a:solidFill>
                  <a:srgbClr val="8B888F"/>
                </a:solidFill>
                <a:effectLst/>
                <a:latin typeface="Consolas" panose="020B0609020204030204" pitchFamily="49" charset="0"/>
              </a:rPr>
              <a:t>())</a:t>
            </a:r>
            <a:endParaRPr lang="en-IN" b="0" dirty="0">
              <a:solidFill>
                <a:srgbClr val="F7F1FF"/>
              </a:solidFill>
              <a:effectLst/>
              <a:latin typeface="Consolas" panose="020B0609020204030204" pitchFamily="49" charset="0"/>
            </a:endParaRPr>
          </a:p>
          <a:p>
            <a:r>
              <a:rPr lang="en-IN" b="0" dirty="0" err="1">
                <a:solidFill>
                  <a:srgbClr val="F7F1FF"/>
                </a:solidFill>
                <a:effectLst/>
                <a:latin typeface="Consolas" panose="020B0609020204030204" pitchFamily="49" charset="0"/>
              </a:rPr>
              <a:t>graph</a:t>
            </a:r>
            <a:r>
              <a:rPr lang="en-IN" b="0" dirty="0" err="1">
                <a:solidFill>
                  <a:srgbClr val="8B888F"/>
                </a:solidFill>
                <a:effectLst/>
                <a:latin typeface="Consolas" panose="020B0609020204030204" pitchFamily="49" charset="0"/>
              </a:rPr>
              <a:t>.</a:t>
            </a:r>
            <a:r>
              <a:rPr lang="en-IN" b="0" dirty="0" err="1">
                <a:solidFill>
                  <a:srgbClr val="7BD88F"/>
                </a:solidFill>
                <a:effectLst/>
                <a:latin typeface="Consolas" panose="020B0609020204030204" pitchFamily="49" charset="0"/>
              </a:rPr>
              <a:t>write_png</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filename</a:t>
            </a:r>
            <a:r>
              <a:rPr lang="en-IN" b="0" dirty="0">
                <a:solidFill>
                  <a:srgbClr val="8B888F"/>
                </a:solidFill>
                <a:effectLst/>
                <a:latin typeface="Consolas" panose="020B0609020204030204" pitchFamily="49" charset="0"/>
              </a:rPr>
              <a:t>)</a:t>
            </a:r>
            <a:endParaRPr lang="en-IN" b="0" dirty="0">
              <a:solidFill>
                <a:srgbClr val="F7F1FF"/>
              </a:solidFill>
              <a:effectLst/>
              <a:latin typeface="Consolas" panose="020B0609020204030204" pitchFamily="49" charset="0"/>
            </a:endParaRPr>
          </a:p>
          <a:p>
            <a:r>
              <a:rPr lang="en-IN" b="0" dirty="0" err="1">
                <a:solidFill>
                  <a:srgbClr val="F7F1FF"/>
                </a:solidFill>
                <a:effectLst/>
                <a:latin typeface="Consolas" panose="020B0609020204030204" pitchFamily="49" charset="0"/>
              </a:rPr>
              <a:t>img</a:t>
            </a:r>
            <a:r>
              <a:rPr lang="en-IN" b="0" dirty="0">
                <a:solidFill>
                  <a:srgbClr val="F7F1FF"/>
                </a:solidFill>
                <a:effectLst/>
                <a:latin typeface="Consolas" panose="020B0609020204030204" pitchFamily="49" charset="0"/>
              </a:rPr>
              <a:t> </a:t>
            </a:r>
            <a:r>
              <a:rPr lang="en-IN" b="0" dirty="0">
                <a:solidFill>
                  <a:srgbClr val="FC618D"/>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err="1">
                <a:solidFill>
                  <a:srgbClr val="F7F1FF"/>
                </a:solidFill>
                <a:effectLst/>
                <a:latin typeface="Consolas" panose="020B0609020204030204" pitchFamily="49" charset="0"/>
              </a:rPr>
              <a:t>mpimg</a:t>
            </a:r>
            <a:r>
              <a:rPr lang="en-IN" b="0" dirty="0" err="1">
                <a:solidFill>
                  <a:srgbClr val="8B888F"/>
                </a:solidFill>
                <a:effectLst/>
                <a:latin typeface="Consolas" panose="020B0609020204030204" pitchFamily="49" charset="0"/>
              </a:rPr>
              <a:t>.</a:t>
            </a:r>
            <a:r>
              <a:rPr lang="en-IN" b="0" dirty="0" err="1">
                <a:solidFill>
                  <a:srgbClr val="7BD88F"/>
                </a:solidFill>
                <a:effectLst/>
                <a:latin typeface="Consolas" panose="020B0609020204030204" pitchFamily="49" charset="0"/>
              </a:rPr>
              <a:t>imread</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filename</a:t>
            </a:r>
            <a:r>
              <a:rPr lang="en-IN" b="0" dirty="0">
                <a:solidFill>
                  <a:srgbClr val="8B888F"/>
                </a:solidFill>
                <a:effectLst/>
                <a:latin typeface="Consolas" panose="020B0609020204030204" pitchFamily="49" charset="0"/>
              </a:rPr>
              <a:t>)</a:t>
            </a:r>
            <a:endParaRPr lang="en-IN" b="0" dirty="0">
              <a:solidFill>
                <a:srgbClr val="F7F1FF"/>
              </a:solidFill>
              <a:effectLst/>
              <a:latin typeface="Consolas" panose="020B0609020204030204" pitchFamily="49" charset="0"/>
            </a:endParaRPr>
          </a:p>
          <a:p>
            <a:r>
              <a:rPr lang="en-IN" b="0" dirty="0" err="1">
                <a:solidFill>
                  <a:srgbClr val="F7F1FF"/>
                </a:solidFill>
                <a:effectLst/>
                <a:latin typeface="Consolas" panose="020B0609020204030204" pitchFamily="49" charset="0"/>
              </a:rPr>
              <a:t>plt</a:t>
            </a:r>
            <a:r>
              <a:rPr lang="en-IN" b="0" dirty="0" err="1">
                <a:solidFill>
                  <a:srgbClr val="8B888F"/>
                </a:solidFill>
                <a:effectLst/>
                <a:latin typeface="Consolas" panose="020B0609020204030204" pitchFamily="49" charset="0"/>
              </a:rPr>
              <a:t>.</a:t>
            </a:r>
            <a:r>
              <a:rPr lang="en-IN" b="0" dirty="0" err="1">
                <a:solidFill>
                  <a:srgbClr val="7BD88F"/>
                </a:solidFill>
                <a:effectLst/>
                <a:latin typeface="Consolas" panose="020B0609020204030204" pitchFamily="49" charset="0"/>
              </a:rPr>
              <a:t>figure</a:t>
            </a:r>
            <a:r>
              <a:rPr lang="en-IN" b="0" dirty="0">
                <a:solidFill>
                  <a:srgbClr val="8B888F"/>
                </a:solidFill>
                <a:effectLst/>
                <a:latin typeface="Consolas" panose="020B0609020204030204" pitchFamily="49" charset="0"/>
              </a:rPr>
              <a:t>(</a:t>
            </a:r>
            <a:r>
              <a:rPr lang="en-IN" b="0" i="1" dirty="0" err="1">
                <a:solidFill>
                  <a:srgbClr val="FD9353"/>
                </a:solidFill>
                <a:effectLst/>
                <a:latin typeface="Consolas" panose="020B0609020204030204" pitchFamily="49" charset="0"/>
              </a:rPr>
              <a:t>figsize</a:t>
            </a:r>
            <a:r>
              <a:rPr lang="en-IN" b="0" dirty="0">
                <a:solidFill>
                  <a:srgbClr val="FC618D"/>
                </a:solidFill>
                <a:effectLst/>
                <a:latin typeface="Consolas" panose="020B0609020204030204" pitchFamily="49" charset="0"/>
              </a:rPr>
              <a:t>=</a:t>
            </a:r>
            <a:r>
              <a:rPr lang="en-IN" b="0" dirty="0">
                <a:solidFill>
                  <a:srgbClr val="8B888F"/>
                </a:solidFill>
                <a:effectLst/>
                <a:latin typeface="Consolas" panose="020B0609020204030204" pitchFamily="49" charset="0"/>
              </a:rPr>
              <a:t>(</a:t>
            </a:r>
            <a:r>
              <a:rPr lang="en-IN" b="0" dirty="0">
                <a:solidFill>
                  <a:srgbClr val="948AE3"/>
                </a:solidFill>
                <a:effectLst/>
                <a:latin typeface="Consolas" panose="020B0609020204030204" pitchFamily="49" charset="0"/>
              </a:rPr>
              <a:t>100</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dirty="0">
                <a:solidFill>
                  <a:srgbClr val="948AE3"/>
                </a:solidFill>
                <a:effectLst/>
                <a:latin typeface="Consolas" panose="020B0609020204030204" pitchFamily="49" charset="0"/>
              </a:rPr>
              <a:t>200</a:t>
            </a:r>
            <a:r>
              <a:rPr lang="en-IN" b="0" dirty="0">
                <a:solidFill>
                  <a:srgbClr val="8B888F"/>
                </a:solidFill>
                <a:effectLst/>
                <a:latin typeface="Consolas" panose="020B0609020204030204" pitchFamily="49" charset="0"/>
              </a:rPr>
              <a:t>))</a:t>
            </a:r>
            <a:endParaRPr lang="en-IN" b="0" dirty="0">
              <a:solidFill>
                <a:srgbClr val="F7F1FF"/>
              </a:solidFill>
              <a:effectLst/>
              <a:latin typeface="Consolas" panose="020B0609020204030204" pitchFamily="49" charset="0"/>
            </a:endParaRPr>
          </a:p>
          <a:p>
            <a:r>
              <a:rPr lang="en-IN" b="0" dirty="0" err="1">
                <a:solidFill>
                  <a:srgbClr val="F7F1FF"/>
                </a:solidFill>
                <a:effectLst/>
                <a:latin typeface="Consolas" panose="020B0609020204030204" pitchFamily="49" charset="0"/>
              </a:rPr>
              <a:t>plt</a:t>
            </a:r>
            <a:r>
              <a:rPr lang="en-IN" b="0" dirty="0" err="1">
                <a:solidFill>
                  <a:srgbClr val="8B888F"/>
                </a:solidFill>
                <a:effectLst/>
                <a:latin typeface="Consolas" panose="020B0609020204030204" pitchFamily="49" charset="0"/>
              </a:rPr>
              <a:t>.</a:t>
            </a:r>
            <a:r>
              <a:rPr lang="en-IN" b="0" dirty="0" err="1">
                <a:solidFill>
                  <a:srgbClr val="7BD88F"/>
                </a:solidFill>
                <a:effectLst/>
                <a:latin typeface="Consolas" panose="020B0609020204030204" pitchFamily="49" charset="0"/>
              </a:rPr>
              <a:t>imshow</a:t>
            </a:r>
            <a:r>
              <a:rPr lang="en-IN" b="0" dirty="0">
                <a:solidFill>
                  <a:srgbClr val="8B888F"/>
                </a:solidFill>
                <a:effectLst/>
                <a:latin typeface="Consolas" panose="020B0609020204030204" pitchFamily="49" charset="0"/>
              </a:rPr>
              <a:t>(</a:t>
            </a:r>
            <a:r>
              <a:rPr lang="en-IN" b="0" dirty="0" err="1">
                <a:solidFill>
                  <a:srgbClr val="F7F1FF"/>
                </a:solidFill>
                <a:effectLst/>
                <a:latin typeface="Consolas" panose="020B0609020204030204" pitchFamily="49" charset="0"/>
              </a:rPr>
              <a:t>img</a:t>
            </a:r>
            <a:r>
              <a:rPr lang="en-IN" b="0" dirty="0">
                <a:solidFill>
                  <a:srgbClr val="8B888F"/>
                </a:solidFill>
                <a:effectLst/>
                <a:latin typeface="Consolas" panose="020B0609020204030204" pitchFamily="49" charset="0"/>
              </a:rPr>
              <a:t>,</a:t>
            </a:r>
            <a:r>
              <a:rPr lang="en-IN" b="0" dirty="0">
                <a:solidFill>
                  <a:srgbClr val="F7F1FF"/>
                </a:solidFill>
                <a:effectLst/>
                <a:latin typeface="Consolas" panose="020B0609020204030204" pitchFamily="49" charset="0"/>
              </a:rPr>
              <a:t> </a:t>
            </a:r>
            <a:r>
              <a:rPr lang="en-IN" b="0" i="1" dirty="0">
                <a:solidFill>
                  <a:srgbClr val="FD9353"/>
                </a:solidFill>
                <a:effectLst/>
                <a:latin typeface="Consolas" panose="020B0609020204030204" pitchFamily="49" charset="0"/>
              </a:rPr>
              <a:t>interpolation</a:t>
            </a:r>
            <a:r>
              <a:rPr lang="en-IN" b="0" dirty="0">
                <a:solidFill>
                  <a:srgbClr val="FC618D"/>
                </a:solidFill>
                <a:effectLst/>
                <a:latin typeface="Consolas" panose="020B0609020204030204" pitchFamily="49" charset="0"/>
              </a:rPr>
              <a:t>=</a:t>
            </a:r>
            <a:r>
              <a:rPr lang="en-IN" b="0" dirty="0">
                <a:solidFill>
                  <a:srgbClr val="8B888F"/>
                </a:solidFill>
                <a:effectLst/>
                <a:latin typeface="Consolas" panose="020B0609020204030204" pitchFamily="49" charset="0"/>
              </a:rPr>
              <a:t>'</a:t>
            </a:r>
            <a:r>
              <a:rPr lang="en-IN" b="0" dirty="0">
                <a:solidFill>
                  <a:srgbClr val="FCE566"/>
                </a:solidFill>
                <a:effectLst/>
                <a:latin typeface="Consolas" panose="020B0609020204030204" pitchFamily="49" charset="0"/>
              </a:rPr>
              <a:t>nearest</a:t>
            </a:r>
            <a:r>
              <a:rPr lang="en-IN" b="0" dirty="0">
                <a:solidFill>
                  <a:srgbClr val="8B888F"/>
                </a:solidFill>
                <a:effectLst/>
                <a:latin typeface="Consolas" panose="020B0609020204030204" pitchFamily="49" charset="0"/>
              </a:rPr>
              <a:t>')</a:t>
            </a:r>
            <a:endParaRPr lang="en-IN" b="0" dirty="0">
              <a:solidFill>
                <a:srgbClr val="F7F1FF"/>
              </a:solidFill>
              <a:effectLst/>
              <a:latin typeface="Consolas" panose="020B0609020204030204" pitchFamily="49" charset="0"/>
            </a:endParaRPr>
          </a:p>
          <a:p>
            <a:br>
              <a:rPr lang="en-IN" b="0" dirty="0">
                <a:solidFill>
                  <a:srgbClr val="F7F1FF"/>
                </a:solidFill>
                <a:effectLst/>
                <a:latin typeface="Consolas" panose="020B0609020204030204" pitchFamily="49" charset="0"/>
              </a:rPr>
            </a:br>
            <a:endParaRPr lang="en-IN" b="0" dirty="0">
              <a:solidFill>
                <a:srgbClr val="F7F1FF"/>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2696909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18E10-B2CA-E140-8AB9-0D21D776A464}"/>
              </a:ext>
            </a:extLst>
          </p:cNvPr>
          <p:cNvSpPr>
            <a:spLocks noGrp="1"/>
          </p:cNvSpPr>
          <p:nvPr>
            <p:ph type="ctrTitle"/>
          </p:nvPr>
        </p:nvSpPr>
        <p:spPr>
          <a:xfrm rot="21420000">
            <a:off x="-63411" y="687653"/>
            <a:ext cx="10710454" cy="2766528"/>
          </a:xfrm>
        </p:spPr>
        <p:txBody>
          <a:bodyPr>
            <a:normAutofit/>
          </a:bodyPr>
          <a:lstStyle/>
          <a:p>
            <a:r>
              <a:rPr lang="en-US" sz="5400" dirty="0"/>
              <a:t>Lets jump to the simulation part</a:t>
            </a:r>
            <a:r>
              <a:rPr lang="en-US" sz="5400" dirty="0">
                <a:sym typeface="Wingdings" panose="05000000000000000000" pitchFamily="2" charset="2"/>
              </a:rPr>
              <a:t></a:t>
            </a:r>
            <a:endParaRPr lang="en-US" sz="5400" dirty="0"/>
          </a:p>
        </p:txBody>
      </p:sp>
      <p:sp>
        <p:nvSpPr>
          <p:cNvPr id="3" name="Subtitle 2">
            <a:extLst>
              <a:ext uri="{FF2B5EF4-FFF2-40B4-BE49-F238E27FC236}">
                <a16:creationId xmlns:a16="http://schemas.microsoft.com/office/drawing/2014/main" id="{261913D8-77A6-DC4F-97C8-D0850EE67490}"/>
              </a:ext>
            </a:extLst>
          </p:cNvPr>
          <p:cNvSpPr>
            <a:spLocks noGrp="1"/>
          </p:cNvSpPr>
          <p:nvPr>
            <p:ph type="subTitle" idx="1"/>
          </p:nvPr>
        </p:nvSpPr>
        <p:spPr>
          <a:xfrm rot="21420000">
            <a:off x="-10909" y="3531237"/>
            <a:ext cx="10749840" cy="550333"/>
          </a:xfrm>
        </p:spPr>
        <p:txBody>
          <a:bodyPr/>
          <a:lstStyle/>
          <a:p>
            <a:r>
              <a:rPr lang="en-US" sz="2000" dirty="0">
                <a:latin typeface="Consolas" panose="020B0609020204030204" pitchFamily="49" charset="0"/>
                <a:cs typeface="Consolas" panose="020B0609020204030204" pitchFamily="49" charset="0"/>
              </a:rPr>
              <a:t>By Mohammed Sayeed(1si18cs057) and MNM Varun(1si18cs057)</a:t>
            </a:r>
          </a:p>
        </p:txBody>
      </p:sp>
    </p:spTree>
    <p:extLst>
      <p:ext uri="{BB962C8B-B14F-4D97-AF65-F5344CB8AC3E}">
        <p14:creationId xmlns:p14="http://schemas.microsoft.com/office/powerpoint/2010/main" val="1490800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4CDF-FE81-0044-BFCE-A66D422DAA4B}"/>
              </a:ext>
            </a:extLst>
          </p:cNvPr>
          <p:cNvSpPr>
            <a:spLocks noGrp="1"/>
          </p:cNvSpPr>
          <p:nvPr>
            <p:ph type="title"/>
          </p:nvPr>
        </p:nvSpPr>
        <p:spPr/>
        <p:txBody>
          <a:bodyPr/>
          <a:lstStyle/>
          <a:p>
            <a:r>
              <a:rPr lang="en-US" dirty="0"/>
              <a:t>ACTIVITY Description : </a:t>
            </a:r>
          </a:p>
        </p:txBody>
      </p:sp>
      <p:sp>
        <p:nvSpPr>
          <p:cNvPr id="4" name="TextBox 3">
            <a:extLst>
              <a:ext uri="{FF2B5EF4-FFF2-40B4-BE49-F238E27FC236}">
                <a16:creationId xmlns:a16="http://schemas.microsoft.com/office/drawing/2014/main" id="{56A9F692-FA58-6540-917D-849A2D445A95}"/>
              </a:ext>
            </a:extLst>
          </p:cNvPr>
          <p:cNvSpPr txBox="1"/>
          <p:nvPr/>
        </p:nvSpPr>
        <p:spPr>
          <a:xfrm>
            <a:off x="614780" y="1837765"/>
            <a:ext cx="10310148" cy="40010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This is a Presentation on the simulation of building decision tree algorithm from a dataset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938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585E8-9F57-7E48-AFB9-8C0DE3C42D83}"/>
              </a:ext>
            </a:extLst>
          </p:cNvPr>
          <p:cNvSpPr>
            <a:spLocks noGrp="1"/>
          </p:cNvSpPr>
          <p:nvPr>
            <p:ph type="title"/>
          </p:nvPr>
        </p:nvSpPr>
        <p:spPr/>
        <p:txBody>
          <a:bodyPr>
            <a:normAutofit/>
          </a:bodyPr>
          <a:lstStyle/>
          <a:p>
            <a:r>
              <a:rPr lang="en-US" dirty="0"/>
              <a:t>Activity requirements ? 🤔 </a:t>
            </a:r>
          </a:p>
        </p:txBody>
      </p:sp>
      <p:sp>
        <p:nvSpPr>
          <p:cNvPr id="4" name="TextBox 3">
            <a:extLst>
              <a:ext uri="{FF2B5EF4-FFF2-40B4-BE49-F238E27FC236}">
                <a16:creationId xmlns:a16="http://schemas.microsoft.com/office/drawing/2014/main" id="{A012FF2D-10E3-CC46-86E4-30990957757D}"/>
              </a:ext>
            </a:extLst>
          </p:cNvPr>
          <p:cNvSpPr txBox="1"/>
          <p:nvPr/>
        </p:nvSpPr>
        <p:spPr>
          <a:xfrm>
            <a:off x="685801" y="1670304"/>
            <a:ext cx="10518647" cy="4585871"/>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 What is the Programming Language we are using ?</a:t>
            </a:r>
          </a:p>
          <a:p>
            <a:r>
              <a:rPr lang="en-US" sz="2800" dirty="0">
                <a:latin typeface="Times New Roman" panose="02020603050405020304" pitchFamily="18" charset="0"/>
                <a:cs typeface="Times New Roman" panose="02020603050405020304" pitchFamily="18" charset="0"/>
              </a:rPr>
              <a:t>2.What is Tool or Software we are using ?</a:t>
            </a:r>
          </a:p>
          <a:p>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   Python							Google collaborator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p:txBody>
      </p:sp>
      <p:pic>
        <p:nvPicPr>
          <p:cNvPr id="11" name="Picture 10">
            <a:extLst>
              <a:ext uri="{FF2B5EF4-FFF2-40B4-BE49-F238E27FC236}">
                <a16:creationId xmlns:a16="http://schemas.microsoft.com/office/drawing/2014/main" id="{03F5A39B-EDE4-744D-9295-FA5879AA7FC2}"/>
              </a:ext>
            </a:extLst>
          </p:cNvPr>
          <p:cNvPicPr>
            <a:picLocks noChangeAspect="1"/>
          </p:cNvPicPr>
          <p:nvPr/>
        </p:nvPicPr>
        <p:blipFill>
          <a:blip r:embed="rId3"/>
          <a:stretch>
            <a:fillRect/>
          </a:stretch>
        </p:blipFill>
        <p:spPr>
          <a:xfrm>
            <a:off x="685801" y="3256836"/>
            <a:ext cx="2421219" cy="2421219"/>
          </a:xfrm>
          <a:prstGeom prst="rect">
            <a:avLst/>
          </a:prstGeom>
        </p:spPr>
      </p:pic>
      <p:pic>
        <p:nvPicPr>
          <p:cNvPr id="7" name="Picture 6">
            <a:extLst>
              <a:ext uri="{FF2B5EF4-FFF2-40B4-BE49-F238E27FC236}">
                <a16:creationId xmlns:a16="http://schemas.microsoft.com/office/drawing/2014/main" id="{63DBA4B0-319E-47CB-AD90-3672C9BA34F5}"/>
              </a:ext>
            </a:extLst>
          </p:cNvPr>
          <p:cNvPicPr>
            <a:picLocks noChangeAspect="1"/>
          </p:cNvPicPr>
          <p:nvPr/>
        </p:nvPicPr>
        <p:blipFill>
          <a:blip r:embed="rId4"/>
          <a:stretch>
            <a:fillRect/>
          </a:stretch>
        </p:blipFill>
        <p:spPr>
          <a:xfrm>
            <a:off x="5380963" y="3469136"/>
            <a:ext cx="3549542" cy="1996617"/>
          </a:xfrm>
          <a:prstGeom prst="rect">
            <a:avLst/>
          </a:prstGeom>
        </p:spPr>
      </p:pic>
    </p:spTree>
    <p:extLst>
      <p:ext uri="{BB962C8B-B14F-4D97-AF65-F5344CB8AC3E}">
        <p14:creationId xmlns:p14="http://schemas.microsoft.com/office/powerpoint/2010/main" val="63440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CC1CA-273F-C342-8DB4-49843776EFF3}"/>
              </a:ext>
            </a:extLst>
          </p:cNvPr>
          <p:cNvSpPr>
            <a:spLocks noGrp="1"/>
          </p:cNvSpPr>
          <p:nvPr>
            <p:ph type="title"/>
          </p:nvPr>
        </p:nvSpPr>
        <p:spPr/>
        <p:txBody>
          <a:bodyPr/>
          <a:lstStyle/>
          <a:p>
            <a:r>
              <a:rPr lang="en-US" dirty="0"/>
              <a:t>Dependencies or libraries</a:t>
            </a:r>
          </a:p>
        </p:txBody>
      </p:sp>
      <p:pic>
        <p:nvPicPr>
          <p:cNvPr id="10" name="Picture 9">
            <a:extLst>
              <a:ext uri="{FF2B5EF4-FFF2-40B4-BE49-F238E27FC236}">
                <a16:creationId xmlns:a16="http://schemas.microsoft.com/office/drawing/2014/main" id="{D98934CE-98A9-E04E-A320-81EC6BB6B0E3}"/>
              </a:ext>
            </a:extLst>
          </p:cNvPr>
          <p:cNvPicPr>
            <a:picLocks noChangeAspect="1"/>
          </p:cNvPicPr>
          <p:nvPr/>
        </p:nvPicPr>
        <p:blipFill>
          <a:blip r:embed="rId2"/>
          <a:stretch>
            <a:fillRect/>
          </a:stretch>
        </p:blipFill>
        <p:spPr>
          <a:xfrm>
            <a:off x="4629150" y="2488711"/>
            <a:ext cx="1466850" cy="1880577"/>
          </a:xfrm>
          <a:prstGeom prst="rect">
            <a:avLst/>
          </a:prstGeom>
        </p:spPr>
      </p:pic>
      <p:pic>
        <p:nvPicPr>
          <p:cNvPr id="13" name="Picture 12">
            <a:extLst>
              <a:ext uri="{FF2B5EF4-FFF2-40B4-BE49-F238E27FC236}">
                <a16:creationId xmlns:a16="http://schemas.microsoft.com/office/drawing/2014/main" id="{4FBFC861-2E3C-1F4E-942A-765DB649054D}"/>
              </a:ext>
            </a:extLst>
          </p:cNvPr>
          <p:cNvPicPr>
            <a:picLocks noChangeAspect="1"/>
          </p:cNvPicPr>
          <p:nvPr/>
        </p:nvPicPr>
        <p:blipFill>
          <a:blip r:embed="rId3"/>
          <a:stretch>
            <a:fillRect/>
          </a:stretch>
        </p:blipFill>
        <p:spPr>
          <a:xfrm>
            <a:off x="7922379" y="2488711"/>
            <a:ext cx="1880577" cy="1880577"/>
          </a:xfrm>
          <a:prstGeom prst="rect">
            <a:avLst/>
          </a:prstGeom>
        </p:spPr>
      </p:pic>
      <p:pic>
        <p:nvPicPr>
          <p:cNvPr id="15" name="Picture 14">
            <a:extLst>
              <a:ext uri="{FF2B5EF4-FFF2-40B4-BE49-F238E27FC236}">
                <a16:creationId xmlns:a16="http://schemas.microsoft.com/office/drawing/2014/main" id="{6681C74F-A84C-8148-9ACF-541479AD2DFC}"/>
              </a:ext>
            </a:extLst>
          </p:cNvPr>
          <p:cNvPicPr>
            <a:picLocks noChangeAspect="1"/>
          </p:cNvPicPr>
          <p:nvPr/>
        </p:nvPicPr>
        <p:blipFill>
          <a:blip r:embed="rId4"/>
          <a:stretch>
            <a:fillRect/>
          </a:stretch>
        </p:blipFill>
        <p:spPr>
          <a:xfrm>
            <a:off x="685801" y="2114037"/>
            <a:ext cx="2291792" cy="2629926"/>
          </a:xfrm>
          <a:prstGeom prst="rect">
            <a:avLst/>
          </a:prstGeom>
        </p:spPr>
      </p:pic>
      <p:sp>
        <p:nvSpPr>
          <p:cNvPr id="16" name="TextBox 15">
            <a:extLst>
              <a:ext uri="{FF2B5EF4-FFF2-40B4-BE49-F238E27FC236}">
                <a16:creationId xmlns:a16="http://schemas.microsoft.com/office/drawing/2014/main" id="{E7C5CDDA-02EE-B54A-AA6F-914E5E1FFB08}"/>
              </a:ext>
            </a:extLst>
          </p:cNvPr>
          <p:cNvSpPr txBox="1"/>
          <p:nvPr/>
        </p:nvSpPr>
        <p:spPr>
          <a:xfrm>
            <a:off x="804690" y="1763128"/>
            <a:ext cx="10582619" cy="400110"/>
          </a:xfrm>
          <a:prstGeom prst="rect">
            <a:avLst/>
          </a:prstGeom>
          <a:noFill/>
        </p:spPr>
        <p:txBody>
          <a:bodyPr wrap="square" rtlCol="0">
            <a:spAutoFit/>
          </a:bodyPr>
          <a:lstStyle/>
          <a:p>
            <a:r>
              <a:rPr lang="en-US" sz="2000" dirty="0">
                <a:latin typeface="Consolas" panose="020B0609020204030204" pitchFamily="49" charset="0"/>
                <a:cs typeface="Consolas" panose="020B0609020204030204" pitchFamily="49" charset="0"/>
              </a:rPr>
              <a:t>1. NumPy                    2.Pandas 				  3.Matplotlib</a:t>
            </a:r>
          </a:p>
        </p:txBody>
      </p:sp>
    </p:spTree>
    <p:extLst>
      <p:ext uri="{BB962C8B-B14F-4D97-AF65-F5344CB8AC3E}">
        <p14:creationId xmlns:p14="http://schemas.microsoft.com/office/powerpoint/2010/main" val="1797344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8AD8D-31DB-E04F-8283-14689DD547CE}"/>
              </a:ext>
            </a:extLst>
          </p:cNvPr>
          <p:cNvSpPr>
            <a:spLocks noGrp="1"/>
          </p:cNvSpPr>
          <p:nvPr>
            <p:ph type="title"/>
          </p:nvPr>
        </p:nvSpPr>
        <p:spPr/>
        <p:txBody>
          <a:bodyPr/>
          <a:lstStyle/>
          <a:p>
            <a:r>
              <a:rPr lang="en-US" dirty="0"/>
              <a:t>What is the dataset we are using ?</a:t>
            </a:r>
          </a:p>
        </p:txBody>
      </p:sp>
      <p:sp>
        <p:nvSpPr>
          <p:cNvPr id="4" name="TextBox 3">
            <a:extLst>
              <a:ext uri="{FF2B5EF4-FFF2-40B4-BE49-F238E27FC236}">
                <a16:creationId xmlns:a16="http://schemas.microsoft.com/office/drawing/2014/main" id="{0A52B322-E48B-1B4E-9DBB-6F0792177768}"/>
              </a:ext>
            </a:extLst>
          </p:cNvPr>
          <p:cNvSpPr txBox="1"/>
          <p:nvPr/>
        </p:nvSpPr>
        <p:spPr>
          <a:xfrm>
            <a:off x="685801" y="1837765"/>
            <a:ext cx="10572749" cy="5355312"/>
          </a:xfrm>
          <a:prstGeom prst="rect">
            <a:avLst/>
          </a:prstGeom>
          <a:noFill/>
        </p:spPr>
        <p:txBody>
          <a:bodyPr wrap="square" rtlCol="0">
            <a:spAutoFit/>
          </a:bodyPr>
          <a:lstStyle/>
          <a:p>
            <a:pPr marL="342900" indent="-342900">
              <a:buAutoNum type="arabicPeriod"/>
            </a:pPr>
            <a:r>
              <a:rPr lang="en-US" sz="2400" dirty="0">
                <a:latin typeface="Consolas" panose="020B0609020204030204" pitchFamily="49" charset="0"/>
                <a:cs typeface="Consolas" panose="020B0609020204030204" pitchFamily="49" charset="0"/>
              </a:rPr>
              <a:t>Drug Set and Analysis</a:t>
            </a:r>
          </a:p>
          <a:p>
            <a:r>
              <a:rPr lang="en-US" sz="2400" dirty="0">
                <a:latin typeface="Consolas" panose="020B0609020204030204" pitchFamily="49" charset="0"/>
                <a:cs typeface="Consolas" panose="020B0609020204030204" pitchFamily="49" charset="0"/>
              </a:rPr>
              <a:t>  Amount of different drugs consumed by an individual  with 	respect to Blood Pressure and Cholesterol</a:t>
            </a:r>
          </a:p>
          <a:p>
            <a:r>
              <a:rPr lang="en-US" sz="2400" dirty="0">
                <a:latin typeface="Consolas" panose="020B0609020204030204" pitchFamily="49" charset="0"/>
                <a:cs typeface="Consolas" panose="020B0609020204030204" pitchFamily="49" charset="0"/>
              </a:rPr>
              <a:t>	</a:t>
            </a:r>
          </a:p>
          <a:p>
            <a:endParaRPr lang="en-US" sz="2400" dirty="0">
              <a:latin typeface="Consolas" panose="020B0609020204030204" pitchFamily="49" charset="0"/>
              <a:cs typeface="Consolas" panose="020B0609020204030204" pitchFamily="49" charset="0"/>
            </a:endParaRPr>
          </a:p>
          <a:p>
            <a:endParaRPr lang="en-US" sz="2400"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sources : https://www.Kaggle.com/gangliu/drugsets</a:t>
            </a:r>
          </a:p>
          <a:p>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p:txBody>
      </p:sp>
      <p:pic>
        <p:nvPicPr>
          <p:cNvPr id="5" name="Picture 4">
            <a:extLst>
              <a:ext uri="{FF2B5EF4-FFF2-40B4-BE49-F238E27FC236}">
                <a16:creationId xmlns:a16="http://schemas.microsoft.com/office/drawing/2014/main" id="{9C1A4406-9B46-4DE1-B583-74FB08162C2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205198" y="2806086"/>
            <a:ext cx="1877485" cy="1877485"/>
          </a:xfrm>
          <a:prstGeom prst="rect">
            <a:avLst/>
          </a:prstGeom>
        </p:spPr>
      </p:pic>
    </p:spTree>
    <p:extLst>
      <p:ext uri="{BB962C8B-B14F-4D97-AF65-F5344CB8AC3E}">
        <p14:creationId xmlns:p14="http://schemas.microsoft.com/office/powerpoint/2010/main" val="725075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8AD8D-31DB-E04F-8283-14689DD547CE}"/>
              </a:ext>
            </a:extLst>
          </p:cNvPr>
          <p:cNvSpPr>
            <a:spLocks noGrp="1"/>
          </p:cNvSpPr>
          <p:nvPr>
            <p:ph type="title"/>
          </p:nvPr>
        </p:nvSpPr>
        <p:spPr/>
        <p:txBody>
          <a:bodyPr/>
          <a:lstStyle/>
          <a:p>
            <a:r>
              <a:rPr lang="en-US" dirty="0"/>
              <a:t>What is Decision Tree ?</a:t>
            </a:r>
          </a:p>
        </p:txBody>
      </p:sp>
      <p:sp>
        <p:nvSpPr>
          <p:cNvPr id="4" name="TextBox 3">
            <a:extLst>
              <a:ext uri="{FF2B5EF4-FFF2-40B4-BE49-F238E27FC236}">
                <a16:creationId xmlns:a16="http://schemas.microsoft.com/office/drawing/2014/main" id="{0A52B322-E48B-1B4E-9DBB-6F0792177768}"/>
              </a:ext>
            </a:extLst>
          </p:cNvPr>
          <p:cNvSpPr txBox="1"/>
          <p:nvPr/>
        </p:nvSpPr>
        <p:spPr>
          <a:xfrm>
            <a:off x="685801" y="1837765"/>
            <a:ext cx="10572749" cy="6832640"/>
          </a:xfrm>
          <a:prstGeom prst="rect">
            <a:avLst/>
          </a:prstGeom>
          <a:noFill/>
        </p:spPr>
        <p:txBody>
          <a:bodyPr wrap="square" rtlCol="0">
            <a:spAutoFit/>
          </a:bodyPr>
          <a:lstStyle/>
          <a:p>
            <a:r>
              <a:rPr lang="en-GB" sz="2400" b="0" i="0" dirty="0">
                <a:solidFill>
                  <a:srgbClr val="000000"/>
                </a:solidFill>
                <a:effectLst/>
                <a:latin typeface="Arial" panose="020B0604020202020204" pitchFamily="34" charset="0"/>
              </a:rPr>
              <a:t>Decision tree is an algorithm which is mainly applied to data classification scenarios. It is a tree structure where each node represents the features and each edge represents the decision taken. Starting from the root node we go on evaluating the features for classification and take a decision to follow a specific edge. Whenever a new data point comes in , recursively same method is  applied again and again and then the final conclusion is taken when all the required features are studied or applied to the classification scenario. Decision tree algorithm is a supervised learning model used in predicting a dependent variable with a series of training variables.</a:t>
            </a:r>
            <a:endParaRPr lang="en-US" sz="2400" dirty="0">
              <a:latin typeface="Consolas" panose="020B0609020204030204" pitchFamily="49" charset="0"/>
              <a:cs typeface="Consolas" panose="020B0609020204030204" pitchFamily="49" charset="0"/>
            </a:endParaRPr>
          </a:p>
          <a:p>
            <a:endParaRPr lang="en-US" sz="2400"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p>
          <a:p>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14628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123E37-8B50-4996-8F7A-6BA0F5FB2958}"/>
              </a:ext>
            </a:extLst>
          </p:cNvPr>
          <p:cNvPicPr>
            <a:picLocks noChangeAspect="1"/>
          </p:cNvPicPr>
          <p:nvPr/>
        </p:nvPicPr>
        <p:blipFill>
          <a:blip r:embed="rId2"/>
          <a:stretch>
            <a:fillRect/>
          </a:stretch>
        </p:blipFill>
        <p:spPr>
          <a:xfrm>
            <a:off x="1867408" y="603682"/>
            <a:ext cx="8167724" cy="6815634"/>
          </a:xfrm>
          <a:prstGeom prst="rect">
            <a:avLst/>
          </a:prstGeom>
        </p:spPr>
      </p:pic>
      <p:sp>
        <p:nvSpPr>
          <p:cNvPr id="2" name="Title 1">
            <a:extLst>
              <a:ext uri="{FF2B5EF4-FFF2-40B4-BE49-F238E27FC236}">
                <a16:creationId xmlns:a16="http://schemas.microsoft.com/office/drawing/2014/main" id="{FBF6009F-4708-0748-893A-8FFF038A9B3E}"/>
              </a:ext>
            </a:extLst>
          </p:cNvPr>
          <p:cNvSpPr>
            <a:spLocks noGrp="1"/>
          </p:cNvSpPr>
          <p:nvPr>
            <p:ph type="title"/>
          </p:nvPr>
        </p:nvSpPr>
        <p:spPr>
          <a:xfrm>
            <a:off x="827844" y="0"/>
            <a:ext cx="10396882" cy="1151965"/>
          </a:xfrm>
        </p:spPr>
        <p:txBody>
          <a:bodyPr>
            <a:noAutofit/>
          </a:bodyPr>
          <a:lstStyle/>
          <a:p>
            <a:r>
              <a:rPr lang="en-US" sz="4400" dirty="0"/>
              <a:t>Steps involved in building Decision tree</a:t>
            </a:r>
          </a:p>
        </p:txBody>
      </p:sp>
      <p:sp>
        <p:nvSpPr>
          <p:cNvPr id="4" name="TextBox 3">
            <a:extLst>
              <a:ext uri="{FF2B5EF4-FFF2-40B4-BE49-F238E27FC236}">
                <a16:creationId xmlns:a16="http://schemas.microsoft.com/office/drawing/2014/main" id="{5D4AC017-DE85-CC4E-9597-48D9E4136BEF}"/>
              </a:ext>
            </a:extLst>
          </p:cNvPr>
          <p:cNvSpPr txBox="1"/>
          <p:nvPr/>
        </p:nvSpPr>
        <p:spPr>
          <a:xfrm>
            <a:off x="3062895" y="1610842"/>
            <a:ext cx="5859064" cy="4801314"/>
          </a:xfrm>
          <a:prstGeom prst="rect">
            <a:avLst/>
          </a:prstGeom>
          <a:noFill/>
        </p:spPr>
        <p:txBody>
          <a:bodyPr wrap="squar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1.Pre-processing the data</a:t>
            </a:r>
          </a:p>
          <a:p>
            <a:endParaRPr lang="en-IN" sz="3200" b="1" dirty="0">
              <a:solidFill>
                <a:schemeClr val="bg1"/>
              </a:solidFill>
              <a:latin typeface="Times New Roman" panose="02020603050405020304" pitchFamily="18" charset="0"/>
              <a:cs typeface="Times New Roman" panose="02020603050405020304" pitchFamily="18" charset="0"/>
            </a:endParaRPr>
          </a:p>
          <a:p>
            <a:r>
              <a:rPr lang="en-IN" sz="3200" b="1" dirty="0">
                <a:solidFill>
                  <a:schemeClr val="bg1"/>
                </a:solidFill>
                <a:latin typeface="Times New Roman" panose="02020603050405020304" pitchFamily="18" charset="0"/>
                <a:cs typeface="Times New Roman" panose="02020603050405020304" pitchFamily="18" charset="0"/>
              </a:rPr>
              <a:t>2.Converting the Dependent variable</a:t>
            </a:r>
          </a:p>
          <a:p>
            <a:endParaRPr lang="en-IN" sz="3200" b="1" dirty="0">
              <a:solidFill>
                <a:schemeClr val="bg1"/>
              </a:solidFill>
              <a:latin typeface="Times New Roman" panose="02020603050405020304" pitchFamily="18" charset="0"/>
              <a:cs typeface="Times New Roman" panose="02020603050405020304" pitchFamily="18" charset="0"/>
            </a:endParaRPr>
          </a:p>
          <a:p>
            <a:r>
              <a:rPr lang="en-IN" sz="3200" b="1" dirty="0">
                <a:solidFill>
                  <a:schemeClr val="bg1"/>
                </a:solidFill>
                <a:latin typeface="Times New Roman" panose="02020603050405020304" pitchFamily="18" charset="0"/>
                <a:cs typeface="Times New Roman" panose="02020603050405020304" pitchFamily="18" charset="0"/>
              </a:rPr>
              <a:t>3.Training the Dataset</a:t>
            </a:r>
          </a:p>
          <a:p>
            <a:endParaRPr lang="en-IN" sz="3200" b="1" dirty="0">
              <a:solidFill>
                <a:schemeClr val="bg1"/>
              </a:solidFill>
              <a:latin typeface="Times New Roman" panose="02020603050405020304" pitchFamily="18" charset="0"/>
              <a:cs typeface="Times New Roman" panose="02020603050405020304" pitchFamily="18" charset="0"/>
            </a:endParaRPr>
          </a:p>
          <a:p>
            <a:r>
              <a:rPr lang="en-IN" sz="3200" b="1" dirty="0">
                <a:solidFill>
                  <a:schemeClr val="bg1"/>
                </a:solidFill>
                <a:latin typeface="Times New Roman" panose="02020603050405020304" pitchFamily="18" charset="0"/>
                <a:cs typeface="Times New Roman" panose="02020603050405020304" pitchFamily="18" charset="0"/>
              </a:rPr>
              <a:t>4.Getting the result from Trained Data set</a:t>
            </a:r>
          </a:p>
          <a:p>
            <a:endParaRPr lang="en-US" dirty="0"/>
          </a:p>
        </p:txBody>
      </p:sp>
    </p:spTree>
    <p:extLst>
      <p:ext uri="{BB962C8B-B14F-4D97-AF65-F5344CB8AC3E}">
        <p14:creationId xmlns:p14="http://schemas.microsoft.com/office/powerpoint/2010/main" val="3478524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6009F-4708-0748-893A-8FFF038A9B3E}"/>
              </a:ext>
            </a:extLst>
          </p:cNvPr>
          <p:cNvSpPr>
            <a:spLocks noGrp="1"/>
          </p:cNvSpPr>
          <p:nvPr>
            <p:ph type="title"/>
          </p:nvPr>
        </p:nvSpPr>
        <p:spPr>
          <a:xfrm>
            <a:off x="897559" y="357239"/>
            <a:ext cx="10396882" cy="1151965"/>
          </a:xfrm>
        </p:spPr>
        <p:txBody>
          <a:bodyPr>
            <a:noAutofit/>
          </a:bodyPr>
          <a:lstStyle/>
          <a:p>
            <a:r>
              <a:rPr lang="en-IN" sz="4400" b="1" dirty="0">
                <a:latin typeface="Times New Roman" panose="02020603050405020304" pitchFamily="18" charset="0"/>
                <a:cs typeface="Times New Roman" panose="02020603050405020304" pitchFamily="18" charset="0"/>
              </a:rPr>
              <a:t>1.Pre-processing the data</a:t>
            </a:r>
            <a:br>
              <a:rPr lang="en-IN" sz="4400" b="1" dirty="0">
                <a:latin typeface="Times New Roman" panose="02020603050405020304" pitchFamily="18" charset="0"/>
                <a:cs typeface="Times New Roman" panose="02020603050405020304" pitchFamily="18" charset="0"/>
              </a:rPr>
            </a:br>
            <a:endParaRPr lang="en-US" sz="4400" dirty="0"/>
          </a:p>
        </p:txBody>
      </p:sp>
      <p:sp>
        <p:nvSpPr>
          <p:cNvPr id="3" name="TextBox 2">
            <a:extLst>
              <a:ext uri="{FF2B5EF4-FFF2-40B4-BE49-F238E27FC236}">
                <a16:creationId xmlns:a16="http://schemas.microsoft.com/office/drawing/2014/main" id="{EF6BED92-D694-48C9-B1C3-EBA617B234C6}"/>
              </a:ext>
            </a:extLst>
          </p:cNvPr>
          <p:cNvSpPr txBox="1"/>
          <p:nvPr/>
        </p:nvSpPr>
        <p:spPr>
          <a:xfrm>
            <a:off x="1012055" y="1509204"/>
            <a:ext cx="9880846" cy="2554545"/>
          </a:xfrm>
          <a:prstGeom prst="rect">
            <a:avLst/>
          </a:prstGeom>
          <a:noFill/>
        </p:spPr>
        <p:txBody>
          <a:bodyPr wrap="square" rtlCol="0">
            <a:spAutoFit/>
          </a:bodyPr>
          <a:lstStyle/>
          <a:p>
            <a:r>
              <a:rPr lang="en-GB" sz="3200" b="0" i="0" dirty="0">
                <a:solidFill>
                  <a:srgbClr val="000000"/>
                </a:solidFill>
                <a:effectLst/>
                <a:latin typeface="Arial" panose="020B0604020202020204" pitchFamily="34" charset="0"/>
              </a:rPr>
              <a:t>In this step we pre-process the our data to get numeric values for different text values we have in the data. This is useful to train and test the sample data about the decision to use certain drug for a given value of age, sex, BP etc.</a:t>
            </a:r>
            <a:endParaRPr lang="en-IN" sz="3200" dirty="0"/>
          </a:p>
        </p:txBody>
      </p:sp>
    </p:spTree>
    <p:extLst>
      <p:ext uri="{BB962C8B-B14F-4D97-AF65-F5344CB8AC3E}">
        <p14:creationId xmlns:p14="http://schemas.microsoft.com/office/powerpoint/2010/main" val="716539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6009F-4708-0748-893A-8FFF038A9B3E}"/>
              </a:ext>
            </a:extLst>
          </p:cNvPr>
          <p:cNvSpPr>
            <a:spLocks noGrp="1"/>
          </p:cNvSpPr>
          <p:nvPr>
            <p:ph type="title"/>
          </p:nvPr>
        </p:nvSpPr>
        <p:spPr>
          <a:xfrm>
            <a:off x="399495" y="204186"/>
            <a:ext cx="11127072" cy="1151965"/>
          </a:xfrm>
        </p:spPr>
        <p:txBody>
          <a:bodyPr>
            <a:noAutofit/>
          </a:bodyPr>
          <a:lstStyle/>
          <a:p>
            <a:r>
              <a:rPr lang="en-IN" sz="4400" b="1" dirty="0">
                <a:latin typeface="Times New Roman" panose="02020603050405020304" pitchFamily="18" charset="0"/>
                <a:cs typeface="Times New Roman" panose="02020603050405020304" pitchFamily="18" charset="0"/>
              </a:rPr>
              <a:t>2.</a:t>
            </a:r>
            <a:r>
              <a:rPr lang="en-IN" sz="3600" b="1" dirty="0">
                <a:latin typeface="Times New Roman" panose="02020603050405020304" pitchFamily="18" charset="0"/>
                <a:cs typeface="Times New Roman" panose="02020603050405020304" pitchFamily="18" charset="0"/>
              </a:rPr>
              <a:t>Converting the dependent </a:t>
            </a:r>
            <a:r>
              <a:rPr lang="en-IN" sz="3600" b="1" dirty="0" err="1">
                <a:latin typeface="Times New Roman" panose="02020603050405020304" pitchFamily="18" charset="0"/>
                <a:cs typeface="Times New Roman" panose="02020603050405020304" pitchFamily="18" charset="0"/>
              </a:rPr>
              <a:t>varible</a:t>
            </a:r>
            <a:r>
              <a:rPr lang="en-IN" sz="3600" b="1" dirty="0">
                <a:latin typeface="Times New Roman" panose="02020603050405020304" pitchFamily="18" charset="0"/>
                <a:cs typeface="Times New Roman" panose="02020603050405020304" pitchFamily="18" charset="0"/>
              </a:rPr>
              <a:t> </a:t>
            </a:r>
            <a:br>
              <a:rPr lang="en-IN" sz="4400" b="1" dirty="0">
                <a:latin typeface="Times New Roman" panose="02020603050405020304" pitchFamily="18" charset="0"/>
                <a:cs typeface="Times New Roman" panose="02020603050405020304" pitchFamily="18" charset="0"/>
              </a:rPr>
            </a:br>
            <a:endParaRPr lang="en-US" sz="4400" dirty="0"/>
          </a:p>
        </p:txBody>
      </p:sp>
      <p:sp>
        <p:nvSpPr>
          <p:cNvPr id="3" name="TextBox 2">
            <a:extLst>
              <a:ext uri="{FF2B5EF4-FFF2-40B4-BE49-F238E27FC236}">
                <a16:creationId xmlns:a16="http://schemas.microsoft.com/office/drawing/2014/main" id="{EF6BED92-D694-48C9-B1C3-EBA617B234C6}"/>
              </a:ext>
            </a:extLst>
          </p:cNvPr>
          <p:cNvSpPr txBox="1"/>
          <p:nvPr/>
        </p:nvSpPr>
        <p:spPr>
          <a:xfrm>
            <a:off x="1012055" y="1509204"/>
            <a:ext cx="9880846" cy="1569660"/>
          </a:xfrm>
          <a:prstGeom prst="rect">
            <a:avLst/>
          </a:prstGeom>
          <a:noFill/>
        </p:spPr>
        <p:txBody>
          <a:bodyPr wrap="square" rtlCol="0">
            <a:spAutoFit/>
          </a:bodyPr>
          <a:lstStyle/>
          <a:p>
            <a:r>
              <a:rPr lang="en-GB" sz="3200" b="0" i="0" dirty="0">
                <a:solidFill>
                  <a:srgbClr val="000000"/>
                </a:solidFill>
                <a:effectLst/>
                <a:latin typeface="Arial" panose="020B0604020202020204" pitchFamily="34" charset="0"/>
              </a:rPr>
              <a:t>we also convert the dependent variable into numerical values so that it can be used in the training as well as the evaluation data set.</a:t>
            </a:r>
            <a:endParaRPr lang="en-IN" sz="3200" dirty="0"/>
          </a:p>
        </p:txBody>
      </p:sp>
    </p:spTree>
    <p:extLst>
      <p:ext uri="{BB962C8B-B14F-4D97-AF65-F5344CB8AC3E}">
        <p14:creationId xmlns:p14="http://schemas.microsoft.com/office/powerpoint/2010/main" val="3954084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{29761058-56A6-5345-B600-2FE22A69F2CE}tf10001077</Template>
  <TotalTime>592</TotalTime>
  <Words>1032</Words>
  <Application>Microsoft Office PowerPoint</Application>
  <PresentationFormat>Widescreen</PresentationFormat>
  <Paragraphs>140</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Consolas</vt:lpstr>
      <vt:lpstr>Impact</vt:lpstr>
      <vt:lpstr>Times New Roman</vt:lpstr>
      <vt:lpstr>Main Event</vt:lpstr>
      <vt:lpstr>Foundations of data science</vt:lpstr>
      <vt:lpstr>ACTIVITY Description : </vt:lpstr>
      <vt:lpstr>Activity requirements ? 🤔 </vt:lpstr>
      <vt:lpstr>Dependencies or libraries</vt:lpstr>
      <vt:lpstr>What is the dataset we are using ?</vt:lpstr>
      <vt:lpstr>What is Decision Tree ?</vt:lpstr>
      <vt:lpstr>Steps involved in building Decision tree</vt:lpstr>
      <vt:lpstr>1.Pre-processing the data </vt:lpstr>
      <vt:lpstr>2.Converting the dependent varible  </vt:lpstr>
      <vt:lpstr>3.Training the dataset </vt:lpstr>
      <vt:lpstr>    4.getting THE RESULT FROM TRAINED DATASET </vt:lpstr>
      <vt:lpstr>Steps involved in building Decision tree</vt:lpstr>
      <vt:lpstr>Steps involved in building Decision tree</vt:lpstr>
      <vt:lpstr>Steps involved in building Decision tree</vt:lpstr>
      <vt:lpstr>Steps involved in building Decision tree</vt:lpstr>
      <vt:lpstr>Steps involved in building Decision tree</vt:lpstr>
      <vt:lpstr>Lets jump to the simulation part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of data science</dc:title>
  <dc:creator>Microsoft Office User</dc:creator>
  <cp:lastModifiedBy>Mohammed Sayeed</cp:lastModifiedBy>
  <cp:revision>18</cp:revision>
  <dcterms:created xsi:type="dcterms:W3CDTF">2020-11-16T13:22:48Z</dcterms:created>
  <dcterms:modified xsi:type="dcterms:W3CDTF">2020-11-17T14:18:10Z</dcterms:modified>
</cp:coreProperties>
</file>