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11" r:id="rId1"/>
  </p:sldMasterIdLst>
  <p:notesMasterIdLst>
    <p:notesMasterId r:id="rId18"/>
  </p:notesMasterIdLst>
  <p:sldIdLst>
    <p:sldId id="273" r:id="rId2"/>
    <p:sldId id="257" r:id="rId3"/>
    <p:sldId id="274" r:id="rId4"/>
    <p:sldId id="258" r:id="rId5"/>
    <p:sldId id="259" r:id="rId6"/>
    <p:sldId id="275" r:id="rId7"/>
    <p:sldId id="262" r:id="rId8"/>
    <p:sldId id="264" r:id="rId9"/>
    <p:sldId id="266" r:id="rId10"/>
    <p:sldId id="267" r:id="rId11"/>
    <p:sldId id="268" r:id="rId12"/>
    <p:sldId id="269" r:id="rId13"/>
    <p:sldId id="270" r:id="rId14"/>
    <p:sldId id="271" r:id="rId15"/>
    <p:sldId id="272" r:id="rId16"/>
    <p:sldId id="276" r:id="rId17"/>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30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2198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7142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9282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3713-B361-4D1A-B917-5B8314C69F4C}"/>
              </a:ext>
            </a:extLst>
          </p:cNvPr>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IN"/>
          </a:p>
        </p:txBody>
      </p:sp>
      <p:sp>
        <p:nvSpPr>
          <p:cNvPr id="3" name="Subtitle 2">
            <a:extLst>
              <a:ext uri="{FF2B5EF4-FFF2-40B4-BE49-F238E27FC236}">
                <a16:creationId xmlns:a16="http://schemas.microsoft.com/office/drawing/2014/main" id="{697057FB-A37C-49EF-8E4A-9639F3E35F36}"/>
              </a:ext>
            </a:extLst>
          </p:cNvPr>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7E5F27-D7AB-4FE0-8D79-8E91AB744DD9}"/>
              </a:ext>
            </a:extLst>
          </p:cNvPr>
          <p:cNvSpPr>
            <a:spLocks noGrp="1"/>
          </p:cNvSpPr>
          <p:nvPr>
            <p:ph type="dt" sz="half" idx="10"/>
          </p:nvPr>
        </p:nvSpPr>
        <p:spPr/>
        <p:txBody>
          <a:bodyPr/>
          <a:lstStyle/>
          <a:p>
            <a:fld id="{DDA51639-B2D6-4652-B8C3-1B4C224A7BAF}" type="datetimeFigureOut">
              <a:rPr lang="en-US" smtClean="0"/>
              <a:t>2/3/2021</a:t>
            </a:fld>
            <a:endParaRPr lang="en-US" dirty="0"/>
          </a:p>
        </p:txBody>
      </p:sp>
      <p:sp>
        <p:nvSpPr>
          <p:cNvPr id="5" name="Footer Placeholder 4">
            <a:extLst>
              <a:ext uri="{FF2B5EF4-FFF2-40B4-BE49-F238E27FC236}">
                <a16:creationId xmlns:a16="http://schemas.microsoft.com/office/drawing/2014/main" id="{6A77E52B-2566-452F-BD34-18B09AEAE5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924AC3-1B0A-4E98-87DE-0147360E046B}"/>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38418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4478-8435-4E6D-915E-B8E79F246E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34904-067E-4169-833D-504DCF785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7ABAB-DF84-445C-A943-74602BBCB216}"/>
              </a:ext>
            </a:extLst>
          </p:cNvPr>
          <p:cNvSpPr>
            <a:spLocks noGrp="1"/>
          </p:cNvSpPr>
          <p:nvPr>
            <p:ph type="dt" sz="half" idx="10"/>
          </p:nvPr>
        </p:nvSpPr>
        <p:spPr/>
        <p:txBody>
          <a:bodyPr/>
          <a:lstStyle/>
          <a:p>
            <a:fld id="{CBC48EC7-AF6A-48D3-8284-14BACBEBDD84}" type="datetimeFigureOut">
              <a:rPr lang="en-US" smtClean="0"/>
              <a:t>2/3/2021</a:t>
            </a:fld>
            <a:endParaRPr lang="en-US" dirty="0"/>
          </a:p>
        </p:txBody>
      </p:sp>
      <p:sp>
        <p:nvSpPr>
          <p:cNvPr id="5" name="Footer Placeholder 4">
            <a:extLst>
              <a:ext uri="{FF2B5EF4-FFF2-40B4-BE49-F238E27FC236}">
                <a16:creationId xmlns:a16="http://schemas.microsoft.com/office/drawing/2014/main" id="{2EE9F282-7778-4883-A62E-3423176119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980FAA-6C07-41BE-A544-92793B5E9F7D}"/>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245073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CF52A-DB22-4E78-AFBD-07E441E68EA0}"/>
              </a:ext>
            </a:extLst>
          </p:cNvPr>
          <p:cNvSpPr>
            <a:spLocks noGrp="1"/>
          </p:cNvSpPr>
          <p:nvPr>
            <p:ph type="title" orient="vert"/>
          </p:nvPr>
        </p:nvSpPr>
        <p:spPr>
          <a:xfrm>
            <a:off x="17449800" y="730250"/>
            <a:ext cx="5257800" cy="1162367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ED1C3D-93D4-436C-B58D-C3395FDA4593}"/>
              </a:ext>
            </a:extLst>
          </p:cNvPr>
          <p:cNvSpPr>
            <a:spLocks noGrp="1"/>
          </p:cNvSpPr>
          <p:nvPr>
            <p:ph type="body" orient="vert" idx="1"/>
          </p:nvPr>
        </p:nvSpPr>
        <p:spPr>
          <a:xfrm>
            <a:off x="1676400" y="730250"/>
            <a:ext cx="154686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759FE-D2F3-4BC1-9EA4-80E530CC9E5D}"/>
              </a:ext>
            </a:extLst>
          </p:cNvPr>
          <p:cNvSpPr>
            <a:spLocks noGrp="1"/>
          </p:cNvSpPr>
          <p:nvPr>
            <p:ph type="dt" sz="half" idx="10"/>
          </p:nvPr>
        </p:nvSpPr>
        <p:spPr/>
        <p:txBody>
          <a:bodyPr/>
          <a:lstStyle/>
          <a:p>
            <a:fld id="{CBC48EC7-AF6A-48D3-8284-14BACBEBDD84}" type="datetimeFigureOut">
              <a:rPr lang="en-US" smtClean="0"/>
              <a:t>2/3/2021</a:t>
            </a:fld>
            <a:endParaRPr lang="en-US" dirty="0"/>
          </a:p>
        </p:txBody>
      </p:sp>
      <p:sp>
        <p:nvSpPr>
          <p:cNvPr id="5" name="Footer Placeholder 4">
            <a:extLst>
              <a:ext uri="{FF2B5EF4-FFF2-40B4-BE49-F238E27FC236}">
                <a16:creationId xmlns:a16="http://schemas.microsoft.com/office/drawing/2014/main" id="{6EAB5FC6-591D-47E2-9BB2-BE4008E9FF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F4EC5C-53DE-443D-B56D-63D0990F8118}"/>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2308487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7960412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473200" y="5143500"/>
            <a:ext cx="21437600" cy="3429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115115309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143070716_1012x1350.jpeg"/>
          <p:cNvSpPr>
            <a:spLocks noGrp="1"/>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36552024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B037-F9FA-443E-ACE8-10201C2D1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9E56D4-3524-41F8-BC29-282AB2486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C2A48-5811-4C0A-BA98-8C5137413DA7}"/>
              </a:ext>
            </a:extLst>
          </p:cNvPr>
          <p:cNvSpPr>
            <a:spLocks noGrp="1"/>
          </p:cNvSpPr>
          <p:nvPr>
            <p:ph type="dt" sz="half" idx="10"/>
          </p:nvPr>
        </p:nvSpPr>
        <p:spPr/>
        <p:txBody>
          <a:bodyPr/>
          <a:lstStyle/>
          <a:p>
            <a:fld id="{CBC48EC7-AF6A-48D3-8284-14BACBEBDD84}" type="datetimeFigureOut">
              <a:rPr lang="en-US" smtClean="0"/>
              <a:t>2/3/2021</a:t>
            </a:fld>
            <a:endParaRPr lang="en-US" dirty="0"/>
          </a:p>
        </p:txBody>
      </p:sp>
      <p:sp>
        <p:nvSpPr>
          <p:cNvPr id="5" name="Footer Placeholder 4">
            <a:extLst>
              <a:ext uri="{FF2B5EF4-FFF2-40B4-BE49-F238E27FC236}">
                <a16:creationId xmlns:a16="http://schemas.microsoft.com/office/drawing/2014/main" id="{2EC218CB-12A6-4839-9D08-A82C399131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603806-E394-4148-AEBC-430E0AC50961}"/>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314380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21E1-CF9B-408C-B2EB-4668D22E2FE2}"/>
              </a:ext>
            </a:extLst>
          </p:cNvPr>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E4D9DF-2D01-4CBA-B0ED-ABD4E18F9CD8}"/>
              </a:ext>
            </a:extLst>
          </p:cNvPr>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BC46D-1985-42BA-9B9E-CA27BFE4A310}"/>
              </a:ext>
            </a:extLst>
          </p:cNvPr>
          <p:cNvSpPr>
            <a:spLocks noGrp="1"/>
          </p:cNvSpPr>
          <p:nvPr>
            <p:ph type="dt" sz="half" idx="10"/>
          </p:nvPr>
        </p:nvSpPr>
        <p:spPr/>
        <p:txBody>
          <a:bodyPr/>
          <a:lstStyle/>
          <a:p>
            <a:fld id="{C44961B7-6B89-48AB-966F-622E2788EECC}" type="datetimeFigureOut">
              <a:rPr lang="en-US" smtClean="0"/>
              <a:t>2/3/2021</a:t>
            </a:fld>
            <a:endParaRPr lang="en-US" dirty="0"/>
          </a:p>
        </p:txBody>
      </p:sp>
      <p:sp>
        <p:nvSpPr>
          <p:cNvPr id="5" name="Footer Placeholder 4">
            <a:extLst>
              <a:ext uri="{FF2B5EF4-FFF2-40B4-BE49-F238E27FC236}">
                <a16:creationId xmlns:a16="http://schemas.microsoft.com/office/drawing/2014/main" id="{51FB3214-3246-4033-BEDC-313F0E427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EAB52D-1336-4CFA-8460-18F96F20E9AE}"/>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6585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A49D-7E28-45CB-9EFF-8E8B0D953E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BBFC24-9AC5-4041-BAAB-EA05591CEA05}"/>
              </a:ext>
            </a:extLst>
          </p:cNvPr>
          <p:cNvSpPr>
            <a:spLocks noGrp="1"/>
          </p:cNvSpPr>
          <p:nvPr>
            <p:ph sz="half" idx="1"/>
          </p:nvPr>
        </p:nvSpPr>
        <p:spPr>
          <a:xfrm>
            <a:off x="1676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C58F40-4A1A-4D01-8884-DFB2F27C6936}"/>
              </a:ext>
            </a:extLst>
          </p:cNvPr>
          <p:cNvSpPr>
            <a:spLocks noGrp="1"/>
          </p:cNvSpPr>
          <p:nvPr>
            <p:ph sz="half" idx="2"/>
          </p:nvPr>
        </p:nvSpPr>
        <p:spPr>
          <a:xfrm>
            <a:off x="12344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6AE303-D30E-4E78-BB23-1B5A2D766EDC}"/>
              </a:ext>
            </a:extLst>
          </p:cNvPr>
          <p:cNvSpPr>
            <a:spLocks noGrp="1"/>
          </p:cNvSpPr>
          <p:nvPr>
            <p:ph type="dt" sz="half" idx="10"/>
          </p:nvPr>
        </p:nvSpPr>
        <p:spPr/>
        <p:txBody>
          <a:bodyPr/>
          <a:lstStyle/>
          <a:p>
            <a:fld id="{CBC48EC7-AF6A-48D3-8284-14BACBEBDD84}" type="datetimeFigureOut">
              <a:rPr lang="en-US" smtClean="0"/>
              <a:t>2/3/2021</a:t>
            </a:fld>
            <a:endParaRPr lang="en-US" dirty="0"/>
          </a:p>
        </p:txBody>
      </p:sp>
      <p:sp>
        <p:nvSpPr>
          <p:cNvPr id="6" name="Footer Placeholder 5">
            <a:extLst>
              <a:ext uri="{FF2B5EF4-FFF2-40B4-BE49-F238E27FC236}">
                <a16:creationId xmlns:a16="http://schemas.microsoft.com/office/drawing/2014/main" id="{F3474902-4DDD-4CF2-B86B-C217F32F6D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51C902-13A1-4E57-841A-99ABD584D855}"/>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235350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5AE2-5EAD-42D7-A426-3D301AD06BF5}"/>
              </a:ext>
            </a:extLst>
          </p:cNvPr>
          <p:cNvSpPr>
            <a:spLocks noGrp="1"/>
          </p:cNvSpPr>
          <p:nvPr>
            <p:ph type="title"/>
          </p:nvPr>
        </p:nvSpPr>
        <p:spPr>
          <a:xfrm>
            <a:off x="1679576" y="730251"/>
            <a:ext cx="21031200" cy="265112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92E91-BFD5-4FC4-A323-B0F7D9FCD12D}"/>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C0E56-E7E7-4F60-9009-1ED7B8FE536D}"/>
              </a:ext>
            </a:extLst>
          </p:cNvPr>
          <p:cNvSpPr>
            <a:spLocks noGrp="1"/>
          </p:cNvSpPr>
          <p:nvPr>
            <p:ph sz="half" idx="2"/>
          </p:nvPr>
        </p:nvSpPr>
        <p:spPr>
          <a:xfrm>
            <a:off x="1679577"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3B05E-15A7-4C3D-8292-F699BAC37726}"/>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A4822-9380-478D-B684-66F3F7040A25}"/>
              </a:ext>
            </a:extLst>
          </p:cNvPr>
          <p:cNvSpPr>
            <a:spLocks noGrp="1"/>
          </p:cNvSpPr>
          <p:nvPr>
            <p:ph sz="quarter" idx="4"/>
          </p:nvPr>
        </p:nvSpPr>
        <p:spPr>
          <a:xfrm>
            <a:off x="12344400"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441B4E-9A48-4A90-B880-FD51D8C03F13}"/>
              </a:ext>
            </a:extLst>
          </p:cNvPr>
          <p:cNvSpPr>
            <a:spLocks noGrp="1"/>
          </p:cNvSpPr>
          <p:nvPr>
            <p:ph type="dt" sz="half" idx="10"/>
          </p:nvPr>
        </p:nvSpPr>
        <p:spPr/>
        <p:txBody>
          <a:bodyPr/>
          <a:lstStyle/>
          <a:p>
            <a:fld id="{CBC48EC7-AF6A-48D3-8284-14BACBEBDD84}" type="datetimeFigureOut">
              <a:rPr lang="en-US" smtClean="0"/>
              <a:t>2/3/2021</a:t>
            </a:fld>
            <a:endParaRPr lang="en-US" dirty="0"/>
          </a:p>
        </p:txBody>
      </p:sp>
      <p:sp>
        <p:nvSpPr>
          <p:cNvPr id="8" name="Footer Placeholder 7">
            <a:extLst>
              <a:ext uri="{FF2B5EF4-FFF2-40B4-BE49-F238E27FC236}">
                <a16:creationId xmlns:a16="http://schemas.microsoft.com/office/drawing/2014/main" id="{9F54AC7A-86AE-456E-8E44-0D0BA64CB1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DD8A2A-2EFB-4B82-85DC-802C6DA961AD}"/>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5860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F742-E5E6-46DA-B063-C7E4A58069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691964-D191-4418-885D-13600D07338B}"/>
              </a:ext>
            </a:extLst>
          </p:cNvPr>
          <p:cNvSpPr>
            <a:spLocks noGrp="1"/>
          </p:cNvSpPr>
          <p:nvPr>
            <p:ph type="dt" sz="half" idx="10"/>
          </p:nvPr>
        </p:nvSpPr>
        <p:spPr/>
        <p:txBody>
          <a:bodyPr/>
          <a:lstStyle/>
          <a:p>
            <a:fld id="{10B90D90-AA62-404D-A741-635B4370F9CB}" type="datetimeFigureOut">
              <a:rPr lang="en-US" smtClean="0"/>
              <a:t>2/3/2021</a:t>
            </a:fld>
            <a:endParaRPr lang="en-US" dirty="0"/>
          </a:p>
        </p:txBody>
      </p:sp>
      <p:sp>
        <p:nvSpPr>
          <p:cNvPr id="4" name="Footer Placeholder 3">
            <a:extLst>
              <a:ext uri="{FF2B5EF4-FFF2-40B4-BE49-F238E27FC236}">
                <a16:creationId xmlns:a16="http://schemas.microsoft.com/office/drawing/2014/main" id="{90363FD9-AD7C-4034-980C-3C72165F1E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91096F8-2789-4C45-ABF3-6638C363FAB0}"/>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37134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8F3ED-34C6-48BC-8F5A-DC27150C9EDE}"/>
              </a:ext>
            </a:extLst>
          </p:cNvPr>
          <p:cNvSpPr>
            <a:spLocks noGrp="1"/>
          </p:cNvSpPr>
          <p:nvPr>
            <p:ph type="dt" sz="half" idx="10"/>
          </p:nvPr>
        </p:nvSpPr>
        <p:spPr/>
        <p:txBody>
          <a:bodyPr/>
          <a:lstStyle/>
          <a:p>
            <a:fld id="{A57002E4-6836-46D1-9DBB-3C27C0DD3A89}" type="datetimeFigureOut">
              <a:rPr lang="en-US" smtClean="0"/>
              <a:t>2/3/2021</a:t>
            </a:fld>
            <a:endParaRPr lang="en-US" dirty="0"/>
          </a:p>
        </p:txBody>
      </p:sp>
      <p:sp>
        <p:nvSpPr>
          <p:cNvPr id="3" name="Footer Placeholder 2">
            <a:extLst>
              <a:ext uri="{FF2B5EF4-FFF2-40B4-BE49-F238E27FC236}">
                <a16:creationId xmlns:a16="http://schemas.microsoft.com/office/drawing/2014/main" id="{B6A63D12-2F90-4050-A5A6-09CC9C03881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1FF8C05-C10E-4408-AD1A-0D81CFCA3372}"/>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231324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9B8C-422B-48F2-9CF9-3F38FD7E8CF6}"/>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A09A28-9E40-449A-93F3-E2FAA03E42B6}"/>
              </a:ext>
            </a:extLst>
          </p:cNvPr>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3F0F49-675D-4227-8C18-673AD74580D9}"/>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5F6E1EA8-6311-449E-AAD2-B28C29F78C4C}"/>
              </a:ext>
            </a:extLst>
          </p:cNvPr>
          <p:cNvSpPr>
            <a:spLocks noGrp="1"/>
          </p:cNvSpPr>
          <p:nvPr>
            <p:ph type="dt" sz="half" idx="10"/>
          </p:nvPr>
        </p:nvSpPr>
        <p:spPr/>
        <p:txBody>
          <a:bodyPr/>
          <a:lstStyle/>
          <a:p>
            <a:fld id="{CBC48EC7-AF6A-48D3-8284-14BACBEBDD84}" type="datetimeFigureOut">
              <a:rPr lang="en-US" smtClean="0"/>
              <a:t>2/3/2021</a:t>
            </a:fld>
            <a:endParaRPr lang="en-US" dirty="0"/>
          </a:p>
        </p:txBody>
      </p:sp>
      <p:sp>
        <p:nvSpPr>
          <p:cNvPr id="6" name="Footer Placeholder 5">
            <a:extLst>
              <a:ext uri="{FF2B5EF4-FFF2-40B4-BE49-F238E27FC236}">
                <a16:creationId xmlns:a16="http://schemas.microsoft.com/office/drawing/2014/main" id="{D449403A-E41C-4B8B-A2B5-EDB3C702C8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06D48A-A102-446D-A494-BF15562BA8BB}"/>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120976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0F7F-BB72-4DC1-ABC4-81110F4655EE}"/>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ED5DA0-E4BE-406E-AB0D-C3B446266FB6}"/>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IN"/>
          </a:p>
        </p:txBody>
      </p:sp>
      <p:sp>
        <p:nvSpPr>
          <p:cNvPr id="4" name="Text Placeholder 3">
            <a:extLst>
              <a:ext uri="{FF2B5EF4-FFF2-40B4-BE49-F238E27FC236}">
                <a16:creationId xmlns:a16="http://schemas.microsoft.com/office/drawing/2014/main" id="{A8676AA2-8B94-4F72-AD40-D8231C4E1EB7}"/>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0AC9E63D-ADD9-41DF-927B-EAA12D736B18}"/>
              </a:ext>
            </a:extLst>
          </p:cNvPr>
          <p:cNvSpPr>
            <a:spLocks noGrp="1"/>
          </p:cNvSpPr>
          <p:nvPr>
            <p:ph type="dt" sz="half" idx="10"/>
          </p:nvPr>
        </p:nvSpPr>
        <p:spPr/>
        <p:txBody>
          <a:bodyPr/>
          <a:lstStyle/>
          <a:p>
            <a:fld id="{AB334A90-EB03-42F3-8859-2C2B2724C058}" type="datetimeFigureOut">
              <a:rPr lang="en-US" smtClean="0"/>
              <a:t>2/3/2021</a:t>
            </a:fld>
            <a:endParaRPr lang="en-US" dirty="0"/>
          </a:p>
        </p:txBody>
      </p:sp>
      <p:sp>
        <p:nvSpPr>
          <p:cNvPr id="6" name="Footer Placeholder 5">
            <a:extLst>
              <a:ext uri="{FF2B5EF4-FFF2-40B4-BE49-F238E27FC236}">
                <a16:creationId xmlns:a16="http://schemas.microsoft.com/office/drawing/2014/main" id="{DB9E2CA6-44EC-4A62-B044-3F15E5256B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90A120-7B20-4748-8452-DC44C3AABF9E}"/>
              </a:ext>
            </a:extLst>
          </p:cNvPr>
          <p:cNvSpPr>
            <a:spLocks noGrp="1"/>
          </p:cNvSpPr>
          <p:nvPr>
            <p:ph type="sldNum" sz="quarter" idx="12"/>
          </p:nvPr>
        </p:nvSpPr>
        <p:spPr/>
        <p:txBody>
          <a:body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210887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37D88-7659-4F83-B347-CCF4065CB701}"/>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1AF22-7ECE-42AB-83AE-9F626A1DF09E}"/>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6325F-7C38-4DEE-91E3-0E243A48CA12}"/>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BC48EC7-AF6A-48D3-8284-14BACBEBDD84}" type="datetimeFigureOut">
              <a:rPr lang="en-US" smtClean="0"/>
              <a:t>2/3/2021</a:t>
            </a:fld>
            <a:endParaRPr lang="en-US" dirty="0"/>
          </a:p>
        </p:txBody>
      </p:sp>
      <p:sp>
        <p:nvSpPr>
          <p:cNvPr id="5" name="Footer Placeholder 4">
            <a:extLst>
              <a:ext uri="{FF2B5EF4-FFF2-40B4-BE49-F238E27FC236}">
                <a16:creationId xmlns:a16="http://schemas.microsoft.com/office/drawing/2014/main" id="{D3912D0C-CED8-44C5-9F02-755897614AC2}"/>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EDCB002-772B-42B5-A8BA-0B94177D3314}"/>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pPr>
              <a:defRPr>
                <a:effectLst/>
              </a:defRPr>
            </a:pPr>
            <a:fld id="{86CB4B4D-7CA3-9044-876B-883B54F8677D}" type="slidenum">
              <a:rPr lang="en-IN" smtClean="0"/>
              <a:t>‹#›</a:t>
            </a:fld>
            <a:endParaRPr lang="en-IN"/>
          </a:p>
        </p:txBody>
      </p:sp>
    </p:spTree>
    <p:extLst>
      <p:ext uri="{BB962C8B-B14F-4D97-AF65-F5344CB8AC3E}">
        <p14:creationId xmlns:p14="http://schemas.microsoft.com/office/powerpoint/2010/main" val="64937452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ijariit.com/manuscripts/v5i2/V5I2-1899.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9F46C-A535-4204-8A68-A3EC082C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32" y="501334"/>
            <a:ext cx="2340190" cy="2329789"/>
          </a:xfrm>
          <a:prstGeom prst="rect">
            <a:avLst/>
          </a:prstGeom>
        </p:spPr>
      </p:pic>
      <p:sp>
        <p:nvSpPr>
          <p:cNvPr id="7" name="CONTENTS:">
            <a:extLst>
              <a:ext uri="{FF2B5EF4-FFF2-40B4-BE49-F238E27FC236}">
                <a16:creationId xmlns:a16="http://schemas.microsoft.com/office/drawing/2014/main" id="{49828149-2366-4382-9FB8-00ABB6FB095C}"/>
              </a:ext>
            </a:extLst>
          </p:cNvPr>
          <p:cNvSpPr txBox="1">
            <a:spLocks noGrp="1"/>
          </p:cNvSpPr>
          <p:nvPr>
            <p:ph type="title"/>
          </p:nvPr>
        </p:nvSpPr>
        <p:spPr>
          <a:xfrm>
            <a:off x="1092415" y="1291722"/>
            <a:ext cx="20519078" cy="11922944"/>
          </a:xfrm>
          <a:prstGeom prst="rect">
            <a:avLst/>
          </a:prstGeom>
        </p:spPr>
        <p:txBody>
          <a:bodyPr>
            <a:normAutofit/>
          </a:bodyPr>
          <a:lstStyle/>
          <a:p>
            <a:pPr algn="ctr"/>
            <a:r>
              <a:rPr lang="en-IN" dirty="0"/>
              <a:t>	Mini Project Presentation</a:t>
            </a:r>
            <a:br>
              <a:rPr lang="en-IN" dirty="0"/>
            </a:br>
            <a:br>
              <a:rPr lang="en-IN" dirty="0"/>
            </a:br>
            <a:r>
              <a:rPr lang="en-GB" sz="4000" dirty="0">
                <a:latin typeface="Times New Roman" panose="02020603050405020304" pitchFamily="18" charset="0"/>
                <a:cs typeface="Times New Roman" panose="02020603050405020304" pitchFamily="18" charset="0"/>
              </a:rPr>
              <a:t> Music Playing System using Emotion Detection </a:t>
            </a:r>
            <a:br>
              <a:rPr lang="en-GB" sz="4000"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1. Mohammed Sayeed (1SI18CS057)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2. Harsha GJ (1SI18CS036)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Under the guidance of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Dr Shobha K </a:t>
            </a:r>
            <a:r>
              <a:rPr lang="en-IN" sz="2000" dirty="0">
                <a:latin typeface="Times New Roman" panose="02020603050405020304" pitchFamily="18" charset="0"/>
                <a:cs typeface="Times New Roman" panose="02020603050405020304" pitchFamily="18" charset="0"/>
              </a:rPr>
              <a:t>M.tech, (Ph.D</a:t>
            </a:r>
            <a:r>
              <a:rPr lang="en-IN" sz="1400" dirty="0">
                <a:latin typeface="Times New Roman" panose="02020603050405020304" pitchFamily="18" charset="0"/>
                <a:cs typeface="Times New Roman" panose="02020603050405020304" pitchFamily="18" charset="0"/>
              </a:rPr>
              <a:t>) </a:t>
            </a: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Assistant Professor </a:t>
            </a:r>
            <a:br>
              <a:rPr lang="en-IN" sz="3600"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Department of Computer Science and Engineering </a:t>
            </a:r>
            <a:br>
              <a:rPr lang="en-GB"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Siddaganga Institute of Technology, Tumakuru – 572103 </a:t>
            </a:r>
            <a:br>
              <a:rPr lang="en-IN"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(An Autonomous Institution, affiliated to VTU, Belagavi &amp; Recognized by AICTE, New Delhi) </a:t>
            </a:r>
            <a:br>
              <a:rPr lang="en-GB"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2020 –2021 </a:t>
            </a:r>
            <a:br>
              <a:rPr lang="en-IN" dirty="0">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884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MOTIVATION :"/>
          <p:cNvSpPr txBox="1">
            <a:spLocks noGrp="1"/>
          </p:cNvSpPr>
          <p:nvPr>
            <p:ph type="ctrTitle"/>
          </p:nvPr>
        </p:nvSpPr>
        <p:spPr>
          <a:xfrm>
            <a:off x="1618282" y="358446"/>
            <a:ext cx="21437601" cy="2110038"/>
          </a:xfrm>
          <a:prstGeom prst="rect">
            <a:avLst/>
          </a:prstGeom>
        </p:spPr>
        <p:txBody>
          <a:bodyPr/>
          <a:lstStyle/>
          <a:p>
            <a:r>
              <a:rPr dirty="0">
                <a:solidFill>
                  <a:schemeClr val="tx1"/>
                </a:solidFill>
                <a:latin typeface="Times New Roman" panose="02020603050405020304" pitchFamily="18" charset="0"/>
                <a:cs typeface="Times New Roman" panose="02020603050405020304" pitchFamily="18" charset="0"/>
              </a:rPr>
              <a:t>MOTIVATION :</a:t>
            </a:r>
          </a:p>
        </p:txBody>
      </p:sp>
      <p:sp>
        <p:nvSpPr>
          <p:cNvPr id="146" name="As a music lover, I’ve always felt that music players should do far more things than just playing songs and allowing users to create play-lists. A music player should be intelligent and act according to user’s preferences. A music player should help user"/>
          <p:cNvSpPr txBox="1">
            <a:spLocks noGrp="1"/>
          </p:cNvSpPr>
          <p:nvPr>
            <p:ph type="subTitle" idx="1"/>
          </p:nvPr>
        </p:nvSpPr>
        <p:spPr>
          <a:xfrm>
            <a:off x="1473200" y="2920836"/>
            <a:ext cx="21437600" cy="9914975"/>
          </a:xfrm>
          <a:prstGeom prst="rect">
            <a:avLst/>
          </a:prstGeom>
        </p:spPr>
        <p:txBody>
          <a:bodyPr/>
          <a:lstStyle/>
          <a:p>
            <a:pPr algn="l"/>
            <a:endParaRPr lang="en-IN" dirty="0">
              <a:solidFill>
                <a:schemeClr val="tx1"/>
              </a:solidFill>
              <a:latin typeface="Times New Roman" panose="02020603050405020304" pitchFamily="18" charset="0"/>
              <a:cs typeface="Times New Roman" panose="02020603050405020304" pitchFamily="18" charset="0"/>
            </a:endParaRPr>
          </a:p>
          <a:p>
            <a:pPr algn="l"/>
            <a:r>
              <a:rPr dirty="0">
                <a:solidFill>
                  <a:schemeClr val="tx1"/>
                </a:solidFill>
                <a:latin typeface="Times New Roman" panose="02020603050405020304" pitchFamily="18" charset="0"/>
                <a:cs typeface="Times New Roman" panose="02020603050405020304" pitchFamily="18" charset="0"/>
              </a:rPr>
              <a:t>As a music lover, I’ve always felt that music players should do far more things than just playing songs and allowing users to create play-lists. A music player should be intelligent and act according to user’s preferences. A music player should help users organize and play the songs automatically without putting much effort into selection and re-organization of songs. The Emotion-Based Music Player provides a better platform to all the music listeners, and ensures automation of song selection and periodic updating of play-lists. This helps users organize and play songs based on their moods.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LITERARY SURVEY:"/>
          <p:cNvSpPr txBox="1">
            <a:spLocks noGrp="1"/>
          </p:cNvSpPr>
          <p:nvPr>
            <p:ph type="ctrTitle"/>
          </p:nvPr>
        </p:nvSpPr>
        <p:spPr>
          <a:xfrm>
            <a:off x="236922" y="195038"/>
            <a:ext cx="21437601" cy="1650027"/>
          </a:xfrm>
          <a:prstGeom prst="rect">
            <a:avLst/>
          </a:prstGeom>
        </p:spPr>
        <p:txBody>
          <a:bodyPr>
            <a:normAutofit fontScale="90000"/>
          </a:bodyPr>
          <a:lstStyle/>
          <a:p>
            <a:r>
              <a:t>LITERARY SURVEY:</a:t>
            </a:r>
          </a:p>
        </p:txBody>
      </p:sp>
      <p:sp>
        <p:nvSpPr>
          <p:cNvPr id="149" name="The Following Research Papers were referred for getting ideas about the project, features and implementation…"/>
          <p:cNvSpPr txBox="1">
            <a:spLocks noGrp="1"/>
          </p:cNvSpPr>
          <p:nvPr>
            <p:ph type="subTitle" idx="1"/>
          </p:nvPr>
        </p:nvSpPr>
        <p:spPr>
          <a:xfrm>
            <a:off x="1070691" y="1828312"/>
            <a:ext cx="22515750" cy="11553761"/>
          </a:xfrm>
          <a:prstGeom prst="rect">
            <a:avLst/>
          </a:prstGeom>
        </p:spPr>
        <p:txBody>
          <a:bodyPr>
            <a:normAutofit fontScale="92500" lnSpcReduction="10000"/>
          </a:bodyPr>
          <a:lstStyle/>
          <a:p>
            <a:pPr algn="l" defTabSz="709930">
              <a:defRPr sz="4988">
                <a:effectLst>
                  <a:outerShdw blurRad="43688" dist="32766" dir="5400000" rotWithShape="0">
                    <a:srgbClr val="000000"/>
                  </a:outerShdw>
                </a:effectLst>
              </a:defRPr>
            </a:pPr>
            <a:endParaRPr dirty="0">
              <a:solidFill>
                <a:schemeClr val="tx1"/>
              </a:solidFill>
              <a:latin typeface="Times New Roman" panose="02020603050405020304" pitchFamily="18" charset="0"/>
              <a:cs typeface="Times New Roman" panose="02020603050405020304" pitchFamily="18" charset="0"/>
            </a:endParaRP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The Following Research Papers were referred for getting ideas about the project, features and implementation</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1. http://sci.tamucc.edu/~cams/projects/523.pdf 2.https://www.researchgate.net/publication/333280259_Emousic_Emotion_</a:t>
            </a:r>
          </a:p>
          <a:p>
            <a:pPr algn="l" defTabSz="709930">
              <a:defRPr sz="4988">
                <a:effectLst>
                  <a:outerShdw blurRad="43688" dist="32766" dir="5400000" rotWithShape="0">
                    <a:srgbClr val="000000"/>
                  </a:outerShdw>
                </a:effectLst>
              </a:defRPr>
            </a:pPr>
            <a:r>
              <a:rPr dirty="0" err="1">
                <a:solidFill>
                  <a:schemeClr val="tx1"/>
                </a:solidFill>
                <a:latin typeface="Times New Roman" panose="02020603050405020304" pitchFamily="18" charset="0"/>
                <a:cs typeface="Times New Roman" panose="02020603050405020304" pitchFamily="18" charset="0"/>
              </a:rPr>
              <a:t>and_Activity-Based_Music_Player_Using_Machine_Learning</a:t>
            </a:r>
            <a:endParaRPr dirty="0">
              <a:solidFill>
                <a:schemeClr val="tx1"/>
              </a:solidFill>
              <a:latin typeface="Times New Roman" panose="02020603050405020304" pitchFamily="18" charset="0"/>
              <a:cs typeface="Times New Roman" panose="02020603050405020304" pitchFamily="18" charset="0"/>
            </a:endParaRP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3. http://www.ijircce.com/upload/2017/february/205_Emotion_NC.pdf</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4. https://www.ijcaonline.org/archives/volume141/number4/patel-2016-ijca-</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909598.pdf</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5. http://troindia.in/journal/ijcesr/vol5iss3part8/64-68.pdf</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6. https://www.irjet.net/archives/V4/i3/IRJET-V4I3203.pdf</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7. https://iopscience.iop.org/article/10.1088/1757-899X/912/6/062007/pdf 8. https://easychair.org/publications/preprint/8RFk</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9. http://journalstd.com/gallery/istj-192.pdf</a:t>
            </a:r>
          </a:p>
          <a:p>
            <a:pPr algn="l" defTabSz="709930">
              <a:defRPr sz="4988">
                <a:effectLst>
                  <a:outerShdw blurRad="43688" dist="32766" dir="5400000" rotWithShape="0">
                    <a:srgbClr val="000000"/>
                  </a:outerShdw>
                </a:effectLst>
              </a:defRPr>
            </a:pPr>
            <a:r>
              <a:rPr dirty="0">
                <a:solidFill>
                  <a:schemeClr val="tx1"/>
                </a:solidFill>
                <a:latin typeface="Times New Roman" panose="02020603050405020304" pitchFamily="18" charset="0"/>
                <a:cs typeface="Times New Roman" panose="02020603050405020304" pitchFamily="18" charset="0"/>
              </a:rPr>
              <a:t>10. </a:t>
            </a:r>
            <a:r>
              <a:rPr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https://www.ijariit.com/manuscripts/v5i2/V5I2-1899.pdf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METHODOLOGY:"/>
          <p:cNvSpPr txBox="1">
            <a:spLocks noGrp="1"/>
          </p:cNvSpPr>
          <p:nvPr>
            <p:ph type="title"/>
          </p:nvPr>
        </p:nvSpPr>
        <p:spPr>
          <a:xfrm>
            <a:off x="380675" y="269348"/>
            <a:ext cx="21437601" cy="2092095"/>
          </a:xfrm>
          <a:prstGeom prst="rect">
            <a:avLst/>
          </a:prstGeom>
        </p:spPr>
        <p:txBody>
          <a:bodyPr/>
          <a:lstStyle/>
          <a:p>
            <a:r>
              <a:t>METHODOLOGY:</a:t>
            </a:r>
          </a:p>
        </p:txBody>
      </p:sp>
      <p:pic>
        <p:nvPicPr>
          <p:cNvPr id="7" name="Picture 6">
            <a:extLst>
              <a:ext uri="{FF2B5EF4-FFF2-40B4-BE49-F238E27FC236}">
                <a16:creationId xmlns:a16="http://schemas.microsoft.com/office/drawing/2014/main" id="{D6274667-6C41-4D48-A22A-FD9C79C97F37}"/>
              </a:ext>
            </a:extLst>
          </p:cNvPr>
          <p:cNvPicPr>
            <a:picLocks noChangeAspect="1"/>
          </p:cNvPicPr>
          <p:nvPr/>
        </p:nvPicPr>
        <p:blipFill>
          <a:blip r:embed="rId2"/>
          <a:stretch>
            <a:fillRect/>
          </a:stretch>
        </p:blipFill>
        <p:spPr>
          <a:xfrm>
            <a:off x="380675" y="5196922"/>
            <a:ext cx="23447513" cy="3134694"/>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OOLS AND TECHNOLOGY:"/>
          <p:cNvSpPr txBox="1">
            <a:spLocks noGrp="1"/>
          </p:cNvSpPr>
          <p:nvPr>
            <p:ph type="ctrTitle"/>
          </p:nvPr>
        </p:nvSpPr>
        <p:spPr>
          <a:xfrm>
            <a:off x="93168" y="439419"/>
            <a:ext cx="21437601" cy="1951909"/>
          </a:xfrm>
          <a:prstGeom prst="rect">
            <a:avLst/>
          </a:prstGeom>
        </p:spPr>
        <p:txBody>
          <a:bodyPr>
            <a:normAutofit/>
          </a:bodyPr>
          <a:lstStyle/>
          <a:p>
            <a:r>
              <a:rPr dirty="0">
                <a:latin typeface="Times New Roman" panose="02020603050405020304" pitchFamily="18" charset="0"/>
                <a:cs typeface="Times New Roman" panose="02020603050405020304" pitchFamily="18" charset="0"/>
              </a:rPr>
              <a:t>TOOLS AND TECHNOLOGY:</a:t>
            </a:r>
          </a:p>
        </p:txBody>
      </p:sp>
      <p:sp>
        <p:nvSpPr>
          <p:cNvPr id="155" name="• AnyMobileorPCwithinternetconnectivity…"/>
          <p:cNvSpPr txBox="1">
            <a:spLocks noGrp="1"/>
          </p:cNvSpPr>
          <p:nvPr>
            <p:ph type="subTitle" idx="1"/>
          </p:nvPr>
        </p:nvSpPr>
        <p:spPr>
          <a:xfrm>
            <a:off x="1473200" y="3337721"/>
            <a:ext cx="21437600" cy="8851200"/>
          </a:xfrm>
          <a:prstGeom prst="rect">
            <a:avLst/>
          </a:prstGeom>
        </p:spPr>
        <p:txBody>
          <a:bodyPr/>
          <a:lstStyle/>
          <a:p>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Any</a:t>
            </a:r>
            <a:r>
              <a:rPr lang="en-IN"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Mobile</a:t>
            </a:r>
            <a:r>
              <a:rPr lang="en-IN"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or</a:t>
            </a:r>
            <a:r>
              <a:rPr lang="en-IN"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P</a:t>
            </a:r>
            <a:r>
              <a:rPr lang="en-IN" dirty="0">
                <a:solidFill>
                  <a:schemeClr val="tx1"/>
                </a:solidFill>
                <a:latin typeface="Times New Roman" panose="02020603050405020304" pitchFamily="18" charset="0"/>
                <a:cs typeface="Times New Roman" panose="02020603050405020304" pitchFamily="18" charset="0"/>
              </a:rPr>
              <a:t>c </a:t>
            </a:r>
            <a:r>
              <a:rPr dirty="0">
                <a:solidFill>
                  <a:schemeClr val="tx1"/>
                </a:solidFill>
                <a:latin typeface="Times New Roman" panose="02020603050405020304" pitchFamily="18" charset="0"/>
                <a:cs typeface="Times New Roman" panose="02020603050405020304" pitchFamily="18" charset="0"/>
              </a:rPr>
              <a:t>with</a:t>
            </a:r>
            <a:r>
              <a:rPr lang="en-IN"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internet</a:t>
            </a:r>
            <a:r>
              <a:rPr lang="en-IN"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connectivity</a:t>
            </a:r>
          </a:p>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A Web Browser that support camera access</a:t>
            </a:r>
          </a:p>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HTML, CSS, JavaScript, Python</a:t>
            </a:r>
          </a:p>
          <a:p>
            <a:pPr algn="l"/>
            <a:r>
              <a:rPr lang="en-IN" dirty="0">
                <a:solidFill>
                  <a:schemeClr val="tx1"/>
                </a:solidFill>
                <a:latin typeface="Times New Roman" panose="02020603050405020304" pitchFamily="18" charset="0"/>
                <a:cs typeface="Times New Roman" panose="02020603050405020304" pitchFamily="18" charset="0"/>
              </a:rPr>
              <a:t>Jupiter</a:t>
            </a:r>
            <a:r>
              <a:rPr dirty="0">
                <a:solidFill>
                  <a:schemeClr val="tx1"/>
                </a:solidFill>
                <a:latin typeface="Times New Roman" panose="02020603050405020304" pitchFamily="18" charset="0"/>
                <a:cs typeface="Times New Roman" panose="02020603050405020304" pitchFamily="18" charset="0"/>
              </a:rPr>
              <a:t> Notebook and Visual Studio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EXPECTED OUTCOME:"/>
          <p:cNvSpPr txBox="1">
            <a:spLocks noGrp="1"/>
          </p:cNvSpPr>
          <p:nvPr>
            <p:ph type="ctrTitle"/>
          </p:nvPr>
        </p:nvSpPr>
        <p:spPr>
          <a:xfrm>
            <a:off x="35667" y="209414"/>
            <a:ext cx="21437601" cy="1491898"/>
          </a:xfrm>
          <a:prstGeom prst="rect">
            <a:avLst/>
          </a:prstGeom>
        </p:spPr>
        <p:txBody>
          <a:bodyPr/>
          <a:lstStyle>
            <a:lvl1pPr defTabSz="751205">
              <a:defRPr sz="9100">
                <a:effectLst>
                  <a:outerShdw blurRad="46228" dist="34671" dir="5400000" rotWithShape="0">
                    <a:srgbClr val="000000"/>
                  </a:outerShdw>
                </a:effectLst>
              </a:defRPr>
            </a:lvl1pPr>
          </a:lstStyle>
          <a:p>
            <a:r>
              <a:rPr dirty="0">
                <a:latin typeface="Times New Roman" panose="02020603050405020304" pitchFamily="18" charset="0"/>
                <a:cs typeface="Times New Roman" panose="02020603050405020304" pitchFamily="18" charset="0"/>
              </a:rPr>
              <a:t>EXPECTED OUTCOME</a:t>
            </a:r>
            <a:r>
              <a:rPr dirty="0"/>
              <a:t>:</a:t>
            </a:r>
          </a:p>
        </p:txBody>
      </p:sp>
      <p:sp>
        <p:nvSpPr>
          <p:cNvPr id="158" name="• Learn Project management…"/>
          <p:cNvSpPr txBox="1">
            <a:spLocks noGrp="1"/>
          </p:cNvSpPr>
          <p:nvPr>
            <p:ph type="subTitle" idx="1"/>
          </p:nvPr>
        </p:nvSpPr>
        <p:spPr>
          <a:xfrm>
            <a:off x="1473200" y="1698934"/>
            <a:ext cx="21437600" cy="11697515"/>
          </a:xfrm>
          <a:prstGeom prst="rect">
            <a:avLst/>
          </a:prstGeom>
        </p:spPr>
        <p:txBody>
          <a:bodyPr/>
          <a:lstStyle/>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Learn Project management</a:t>
            </a:r>
          </a:p>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Learn working with data sets and process it</a:t>
            </a:r>
          </a:p>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Learn to solve real world problems</a:t>
            </a:r>
          </a:p>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Learn ML and Recommendation concepts better</a:t>
            </a:r>
          </a:p>
          <a:p>
            <a:pPr algn="l"/>
            <a:endParaRPr dirty="0">
              <a:latin typeface="Times New Roman" panose="02020603050405020304" pitchFamily="18" charset="0"/>
              <a:cs typeface="Times New Roman" panose="02020603050405020304" pitchFamily="18" charset="0"/>
            </a:endParaRPr>
          </a:p>
          <a:p>
            <a:pPr algn="l"/>
            <a:r>
              <a:rPr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Achieve higher efficiency in training models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ONCLUSION:"/>
          <p:cNvSpPr txBox="1">
            <a:spLocks noGrp="1"/>
          </p:cNvSpPr>
          <p:nvPr>
            <p:ph type="ctrTitle"/>
          </p:nvPr>
        </p:nvSpPr>
        <p:spPr>
          <a:xfrm>
            <a:off x="93168" y="151913"/>
            <a:ext cx="21437601" cy="1520649"/>
          </a:xfrm>
          <a:prstGeom prst="rect">
            <a:avLst/>
          </a:prstGeom>
        </p:spPr>
        <p:txBody>
          <a:bodyPr>
            <a:normAutofit/>
          </a:bodyPr>
          <a:lstStyle>
            <a:lvl1pPr defTabSz="775969">
              <a:defRPr sz="9400">
                <a:effectLst>
                  <a:outerShdw blurRad="47752" dist="35814" dir="5400000" rotWithShape="0">
                    <a:srgbClr val="000000"/>
                  </a:outerShdw>
                </a:effectLst>
              </a:defRPr>
            </a:lvl1pPr>
          </a:lstStyle>
          <a:p>
            <a:r>
              <a:t>CONCLUSION:</a:t>
            </a:r>
          </a:p>
        </p:txBody>
      </p:sp>
      <p:sp>
        <p:nvSpPr>
          <p:cNvPr id="161" name="By Developing this project, we aim at upbringing a deployable, productive and theme-oriented project, thereby upskilling ourselves with the required tools and technologies."/>
          <p:cNvSpPr txBox="1">
            <a:spLocks noGrp="1"/>
          </p:cNvSpPr>
          <p:nvPr>
            <p:ph type="subTitle" idx="1"/>
          </p:nvPr>
        </p:nvSpPr>
        <p:spPr>
          <a:xfrm>
            <a:off x="1128192" y="2935211"/>
            <a:ext cx="21437601" cy="9469340"/>
          </a:xfrm>
          <a:prstGeom prst="rect">
            <a:avLst/>
          </a:prstGeom>
        </p:spPr>
        <p:txBody>
          <a:bodyPr/>
          <a:lstStyle/>
          <a:p>
            <a:pPr algn="l"/>
            <a:r>
              <a:rPr dirty="0">
                <a:solidFill>
                  <a:schemeClr val="tx1"/>
                </a:solidFill>
              </a:rPr>
              <a:t>By Developing this project, we aim at upbringing a deployable, productive and theme-oriented project, thereby upskilling ourselves with the required tools and technologies.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7559-B274-4A39-9E6E-DF810C216485}"/>
              </a:ext>
            </a:extLst>
          </p:cNvPr>
          <p:cNvSpPr>
            <a:spLocks noGrp="1"/>
          </p:cNvSpPr>
          <p:nvPr>
            <p:ph type="title"/>
          </p:nvPr>
        </p:nvSpPr>
        <p:spPr>
          <a:xfrm>
            <a:off x="1676400" y="5532437"/>
            <a:ext cx="21031200" cy="2651126"/>
          </a:xfrm>
        </p:spPr>
        <p:txBody>
          <a:bodyPr/>
          <a:lstStyle/>
          <a:p>
            <a:pPr algn="ctr"/>
            <a:r>
              <a:rPr lang="en-IN" dirty="0"/>
              <a:t>THANK YOU</a:t>
            </a:r>
          </a:p>
        </p:txBody>
      </p:sp>
    </p:spTree>
    <p:extLst>
      <p:ext uri="{BB962C8B-B14F-4D97-AF65-F5344CB8AC3E}">
        <p14:creationId xmlns:p14="http://schemas.microsoft.com/office/powerpoint/2010/main" val="151775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ONTENTS:"/>
          <p:cNvSpPr txBox="1">
            <a:spLocks noGrp="1"/>
          </p:cNvSpPr>
          <p:nvPr>
            <p:ph type="title"/>
          </p:nvPr>
        </p:nvSpPr>
        <p:spPr>
          <a:xfrm>
            <a:off x="-50585" y="-18159"/>
            <a:ext cx="21437601" cy="3429001"/>
          </a:xfrm>
          <a:prstGeom prst="rect">
            <a:avLst/>
          </a:prstGeom>
        </p:spPr>
        <p:txBody>
          <a:bodyPr/>
          <a:lstStyle/>
          <a:p>
            <a:pPr algn="ctr"/>
            <a:r>
              <a:rPr lang="en-IN" dirty="0"/>
              <a:t>	</a:t>
            </a:r>
            <a:r>
              <a:rPr dirty="0">
                <a:latin typeface="Times New Roman" panose="02020603050405020304" pitchFamily="18" charset="0"/>
                <a:cs typeface="Times New Roman" panose="02020603050405020304" pitchFamily="18" charset="0"/>
              </a:rPr>
              <a:t>CONTENTS:</a:t>
            </a:r>
          </a:p>
        </p:txBody>
      </p:sp>
      <p:sp>
        <p:nvSpPr>
          <p:cNvPr id="123" name="1. Introduction…"/>
          <p:cNvSpPr txBox="1">
            <a:spLocks noGrp="1"/>
          </p:cNvSpPr>
          <p:nvPr>
            <p:ph type="body" idx="1"/>
          </p:nvPr>
        </p:nvSpPr>
        <p:spPr>
          <a:xfrm>
            <a:off x="1051170" y="3427853"/>
            <a:ext cx="21437600" cy="8039100"/>
          </a:xfrm>
          <a:prstGeom prst="rect">
            <a:avLst/>
          </a:prstGeom>
        </p:spPr>
        <p:txBody>
          <a:bodyPr>
            <a:normAutofit/>
          </a:bodyPr>
          <a:lstStyle/>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1. Introduction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2. Objectives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3. Motivation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4. Literature</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Survey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5. Methodology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6. Tools and Technologies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7. Possible</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Outcomes </a:t>
            </a:r>
          </a:p>
          <a:p>
            <a:pPr marL="0" indent="0" defTabSz="528319">
              <a:spcBef>
                <a:spcPts val="0"/>
              </a:spcBef>
              <a:buSzTx/>
              <a:buNone/>
              <a:defRPr sz="6400">
                <a:effectLst>
                  <a:outerShdw blurRad="32512" dist="24384" dir="5400000" rotWithShape="0">
                    <a:srgbClr val="000000"/>
                  </a:outerShdw>
                </a:effectLst>
              </a:defRPr>
            </a:pPr>
            <a:r>
              <a:rPr dirty="0">
                <a:latin typeface="Times New Roman" panose="02020603050405020304" pitchFamily="18" charset="0"/>
                <a:cs typeface="Times New Roman" panose="02020603050405020304" pitchFamily="18" charset="0"/>
              </a:rPr>
              <a:t>8. 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EB5E-033E-4163-9123-47A15EC325C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B0ACAE76-D833-46EB-8D06-EA255887EB40}"/>
              </a:ext>
            </a:extLst>
          </p:cNvPr>
          <p:cNvSpPr>
            <a:spLocks noGrp="1"/>
          </p:cNvSpPr>
          <p:nvPr>
            <p:ph type="body" idx="1"/>
          </p:nvPr>
        </p:nvSpPr>
        <p:spPr/>
        <p:txBody>
          <a:bodyPr/>
          <a:lstStyle/>
          <a:p>
            <a:pPr marL="0" indent="0">
              <a:buNone/>
            </a:pPr>
            <a:r>
              <a:rPr lang="en-GB" b="1" dirty="0"/>
              <a:t>Design a Music Playing System using Emotion Detection </a:t>
            </a:r>
            <a:endParaRPr lang="en-IN" dirty="0"/>
          </a:p>
        </p:txBody>
      </p:sp>
    </p:spTree>
    <p:extLst>
      <p:ext uri="{BB962C8B-B14F-4D97-AF65-F5344CB8AC3E}">
        <p14:creationId xmlns:p14="http://schemas.microsoft.com/office/powerpoint/2010/main" val="21529164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INTRODUCTION :"/>
          <p:cNvSpPr txBox="1">
            <a:spLocks noGrp="1"/>
          </p:cNvSpPr>
          <p:nvPr>
            <p:ph type="title"/>
          </p:nvPr>
        </p:nvSpPr>
        <p:spPr>
          <a:xfrm>
            <a:off x="1051169" y="536331"/>
            <a:ext cx="21437600" cy="3429000"/>
          </a:xfrm>
          <a:prstGeom prst="rect">
            <a:avLst/>
          </a:prstGeom>
        </p:spPr>
        <p:txBody>
          <a:bodyPr/>
          <a:lstStyle/>
          <a:p>
            <a:pPr algn="ctr"/>
            <a:r>
              <a:rPr dirty="0"/>
              <a:t>INTRODUCTION :</a:t>
            </a:r>
          </a:p>
        </p:txBody>
      </p:sp>
      <p:sp>
        <p:nvSpPr>
          <p:cNvPr id="2" name="Rectangle 1">
            <a:extLst>
              <a:ext uri="{FF2B5EF4-FFF2-40B4-BE49-F238E27FC236}">
                <a16:creationId xmlns:a16="http://schemas.microsoft.com/office/drawing/2014/main" id="{BF056B27-09E3-40F9-A240-44549ADDC387}"/>
              </a:ext>
            </a:extLst>
          </p:cNvPr>
          <p:cNvSpPr/>
          <p:nvPr/>
        </p:nvSpPr>
        <p:spPr>
          <a:xfrm>
            <a:off x="1051169" y="3609092"/>
            <a:ext cx="22281662" cy="7478970"/>
          </a:xfrm>
          <a:prstGeom prst="rect">
            <a:avLst/>
          </a:prstGeom>
        </p:spPr>
        <p:txBody>
          <a:bodyPr wrap="square">
            <a:spAutoFit/>
          </a:bodyPr>
          <a:lstStyle/>
          <a:p>
            <a:r>
              <a:rPr lang="en-GB" sz="4800" dirty="0">
                <a:latin typeface="Times New Roman" panose="02020603050405020304" pitchFamily="18" charset="0"/>
                <a:cs typeface="Times New Roman" panose="02020603050405020304" pitchFamily="18" charset="0"/>
              </a:rPr>
              <a:t>Music is an important entertainment medium. With advancement of technology, the optimization of manual work has gained a lot of attention. Currently, there are many traditional music players that require songs to be manually selected and organized. User, have to create and update play-list for each mood, which is time consuming. Some of the music players have advanced features like providing lyrics and recommending similar songs based on the singer or genre.</a:t>
            </a:r>
            <a:br>
              <a:rPr lang="en-GB" sz="4800" dirty="0">
                <a:latin typeface="Times New Roman" panose="02020603050405020304" pitchFamily="18" charset="0"/>
                <a:cs typeface="Times New Roman" panose="02020603050405020304" pitchFamily="18" charset="0"/>
              </a:rPr>
            </a:br>
            <a:br>
              <a:rPr lang="en-GB" sz="4800" dirty="0">
                <a:latin typeface="Times New Roman" panose="02020603050405020304" pitchFamily="18" charset="0"/>
                <a:cs typeface="Times New Roman" panose="02020603050405020304" pitchFamily="18" charset="0"/>
              </a:rPr>
            </a:br>
            <a:r>
              <a:rPr lang="en-GB" sz="4800" dirty="0">
                <a:latin typeface="Times New Roman" panose="02020603050405020304" pitchFamily="18" charset="0"/>
                <a:cs typeface="Times New Roman" panose="02020603050405020304" pitchFamily="18" charset="0"/>
              </a:rPr>
              <a:t>Although some of these features are enjoyable for user, there is room to improve in the field of automation when it comes to music players. Selecting songs automatically and organizing these based on the user’s mood gives user’s a better experience. </a:t>
            </a:r>
            <a:endParaRPr lang="en-IN" sz="48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Music is an important entertainment medium. With advancement of technology, the optimization of manual work has gained a lot of attention. Currently, there are many traditional music players that require songs to be manually selected and organized. User,"/>
          <p:cNvSpPr txBox="1">
            <a:spLocks noGrp="1"/>
          </p:cNvSpPr>
          <p:nvPr>
            <p:ph type="title"/>
          </p:nvPr>
        </p:nvSpPr>
        <p:spPr>
          <a:xfrm>
            <a:off x="851991" y="489387"/>
            <a:ext cx="21092593" cy="13054936"/>
          </a:xfrm>
          <a:prstGeom prst="rect">
            <a:avLst/>
          </a:prstGeom>
        </p:spPr>
        <p:txBody>
          <a:bodyPr>
            <a:normAutofit/>
          </a:bodyPr>
          <a:lstStyle>
            <a:lvl1pPr>
              <a:defRPr sz="5800">
                <a:solidFill>
                  <a:srgbClr val="73BFFF"/>
                </a:solidFill>
              </a:defRPr>
            </a:lvl1pPr>
          </a:lstStyle>
          <a:p>
            <a:r>
              <a:rPr lang="en-GB" sz="4800" dirty="0">
                <a:solidFill>
                  <a:schemeClr val="tx1"/>
                </a:solidFill>
                <a:latin typeface="Times New Roman" panose="02020603050405020304" pitchFamily="18" charset="0"/>
                <a:cs typeface="Times New Roman" panose="02020603050405020304" pitchFamily="18" charset="0"/>
              </a:rPr>
              <a:t>This can be accomplished through the system reacting to the user’s emotion, saving time that would have been spent entering information manually. Emotions can be expressed through gestures, speech, facial expressions, etc. For the system to understand a user’s mood, we use facial expression. Using the mobile device’s camera, we can capture the user’s facial expression. There are many emotion recognition systems which take captured image as input and determine the emotion.</a:t>
            </a:r>
            <a:br>
              <a:rPr lang="en-GB" sz="4800" dirty="0">
                <a:solidFill>
                  <a:schemeClr val="tx1"/>
                </a:solidFill>
                <a:latin typeface="Times New Roman" panose="02020603050405020304" pitchFamily="18" charset="0"/>
                <a:cs typeface="Times New Roman" panose="02020603050405020304" pitchFamily="18" charset="0"/>
              </a:rPr>
            </a:br>
            <a:br>
              <a:rPr lang="en-GB" sz="4800" dirty="0">
                <a:solidFill>
                  <a:schemeClr val="tx1"/>
                </a:solidFill>
                <a:latin typeface="Times New Roman" panose="02020603050405020304" pitchFamily="18" charset="0"/>
                <a:cs typeface="Times New Roman" panose="02020603050405020304" pitchFamily="18" charset="0"/>
              </a:rPr>
            </a:br>
            <a:r>
              <a:rPr lang="en-GB" sz="4800" dirty="0">
                <a:solidFill>
                  <a:schemeClr val="tx1"/>
                </a:solidFill>
                <a:latin typeface="Times New Roman" panose="02020603050405020304" pitchFamily="18" charset="0"/>
                <a:cs typeface="Times New Roman" panose="02020603050405020304" pitchFamily="18" charset="0"/>
              </a:rPr>
              <a:t>Recent studies confirm that humans respond and react to music and that music has a high impact on person’s brain activity. The average American listens up to four hours of music every day. People tend to listen to music based on their mood and interests. This project focuses on creating an application to suggest songs for user based on their mood by capturing facial expressions.</a:t>
            </a:r>
            <a:br>
              <a:rPr lang="en-GB" sz="4800" dirty="0">
                <a:solidFill>
                  <a:schemeClr val="tx1"/>
                </a:solidFill>
                <a:latin typeface="Times New Roman" panose="02020603050405020304" pitchFamily="18" charset="0"/>
                <a:cs typeface="Times New Roman" panose="02020603050405020304" pitchFamily="18" charset="0"/>
              </a:rPr>
            </a:br>
            <a:br>
              <a:rPr lang="en-IN" sz="4800" dirty="0">
                <a:solidFill>
                  <a:schemeClr val="tx1"/>
                </a:solidFill>
                <a:latin typeface="Times New Roman" panose="02020603050405020304" pitchFamily="18" charset="0"/>
                <a:cs typeface="Times New Roman" panose="02020603050405020304" pitchFamily="18" charset="0"/>
              </a:rPr>
            </a:br>
            <a:endParaRPr sz="4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E4E7-9297-4DFE-BEB9-4F3E90F11F33}"/>
              </a:ext>
            </a:extLst>
          </p:cNvPr>
          <p:cNvSpPr>
            <a:spLocks noGrp="1"/>
          </p:cNvSpPr>
          <p:nvPr>
            <p:ph type="title"/>
          </p:nvPr>
        </p:nvSpPr>
        <p:spPr>
          <a:xfrm>
            <a:off x="998415" y="307731"/>
            <a:ext cx="21437600" cy="3429000"/>
          </a:xfrm>
        </p:spPr>
        <p:txBody>
          <a:bodyPr/>
          <a:lstStyle/>
          <a:p>
            <a:r>
              <a:rPr lang="en-IN" dirty="0"/>
              <a:t>Project Description</a:t>
            </a:r>
          </a:p>
        </p:txBody>
      </p:sp>
      <p:sp>
        <p:nvSpPr>
          <p:cNvPr id="3" name="Rectangle 2">
            <a:extLst>
              <a:ext uri="{FF2B5EF4-FFF2-40B4-BE49-F238E27FC236}">
                <a16:creationId xmlns:a16="http://schemas.microsoft.com/office/drawing/2014/main" id="{F51E520D-6F0A-4B92-B93B-E5A4DD2CCC7E}"/>
              </a:ext>
            </a:extLst>
          </p:cNvPr>
          <p:cNvSpPr/>
          <p:nvPr/>
        </p:nvSpPr>
        <p:spPr>
          <a:xfrm>
            <a:off x="998415" y="3082652"/>
            <a:ext cx="22547385" cy="9594934"/>
          </a:xfrm>
          <a:prstGeom prst="rect">
            <a:avLst/>
          </a:prstGeom>
        </p:spPr>
        <p:txBody>
          <a:bodyPr wrap="square">
            <a:spAutoFit/>
          </a:bodyPr>
          <a:lstStyle/>
          <a:p>
            <a:pPr lvl="1"/>
            <a:r>
              <a:rPr lang="en-IN" sz="4000" b="1" kern="150" dirty="0">
                <a:solidFill>
                  <a:srgbClr val="00000A"/>
                </a:solidFill>
                <a:latin typeface="Times New Roman" panose="02020603050405020304" pitchFamily="18" charset="0"/>
                <a:ea typeface="Droid Sans Fallback"/>
                <a:cs typeface="Times New Roman" panose="02020603050405020304" pitchFamily="18" charset="0"/>
              </a:rPr>
              <a:t>Detecting emotions</a:t>
            </a:r>
            <a:endParaRPr lang="en-IN" sz="4000" kern="150" dirty="0">
              <a:latin typeface="Times New Roman" panose="02020603050405020304" pitchFamily="18" charset="0"/>
              <a:ea typeface="Droid Sans Fallback"/>
              <a:cs typeface="Times New Roman" panose="02020603050405020304" pitchFamily="18" charset="0"/>
            </a:endParaRPr>
          </a:p>
          <a:p>
            <a:pPr lvl="1">
              <a:spcAft>
                <a:spcPts val="700"/>
              </a:spcAft>
            </a:pPr>
            <a:r>
              <a:rPr lang="en-IN" sz="4000" kern="150" dirty="0">
                <a:latin typeface="Times New Roman" panose="02020603050405020304" pitchFamily="18" charset="0"/>
                <a:ea typeface="Droid Sans Fallback"/>
                <a:cs typeface="Times New Roman" panose="02020603050405020304" pitchFamily="18" charset="0"/>
              </a:rPr>
              <a:t> </a:t>
            </a:r>
          </a:p>
          <a:p>
            <a:pPr lvl="1"/>
            <a:r>
              <a:rPr lang="en-IN" sz="4000" kern="150" dirty="0">
                <a:solidFill>
                  <a:srgbClr val="00000A"/>
                </a:solidFill>
                <a:latin typeface="Times New Roman" panose="02020603050405020304" pitchFamily="18" charset="0"/>
                <a:ea typeface="Droid Sans Fallback"/>
                <a:cs typeface="Times New Roman" panose="02020603050405020304" pitchFamily="18" charset="0"/>
              </a:rPr>
              <a:t> Collecting data</a:t>
            </a:r>
            <a:endParaRPr lang="en-IN" sz="4000" kern="150" dirty="0">
              <a:latin typeface="Times New Roman" panose="02020603050405020304" pitchFamily="18" charset="0"/>
              <a:ea typeface="Droid Sans Fallback"/>
              <a:cs typeface="Times New Roman" panose="02020603050405020304" pitchFamily="18" charset="0"/>
            </a:endParaRPr>
          </a:p>
          <a:p>
            <a:pPr lvl="1">
              <a:spcAft>
                <a:spcPts val="700"/>
              </a:spcAft>
            </a:pPr>
            <a:r>
              <a:rPr lang="en-IN" sz="4000" kern="150" dirty="0">
                <a:latin typeface="Times New Roman" panose="02020603050405020304" pitchFamily="18" charset="0"/>
                <a:ea typeface="Droid Sans Fallback"/>
                <a:cs typeface="Times New Roman" panose="02020603050405020304" pitchFamily="18" charset="0"/>
              </a:rPr>
              <a:t> </a:t>
            </a:r>
          </a:p>
          <a:p>
            <a:pPr lvl="1"/>
            <a:r>
              <a:rPr lang="en-IN" sz="4000" kern="150" dirty="0">
                <a:solidFill>
                  <a:srgbClr val="00000A"/>
                </a:solidFill>
                <a:latin typeface="Times New Roman" panose="02020603050405020304" pitchFamily="18" charset="0"/>
                <a:ea typeface="Droid Sans Fallback"/>
                <a:cs typeface="Times New Roman" panose="02020603050405020304" pitchFamily="18" charset="0"/>
              </a:rPr>
              <a:t>Facial expression detection in Fisherface works with the help of trained models. Reason behind this is to allow user to take dataset according to their use. Suppose if we take a huge amount of dataset of around 25-30k it will give nice accuracy no doubt but if the situation is like that the user of the devices are a few people. Now in such condition if we take some precise dataset with around 400-450 images as input related to the user then it will also give good accuracy with the benefit of less amount of dataset and less storage on memory to operate. As well as small memory of data give output fast which result in quick response time. </a:t>
            </a:r>
            <a:endParaRPr lang="en-IN" sz="4000" kern="150" dirty="0">
              <a:latin typeface="Times New Roman" panose="02020603050405020304" pitchFamily="18" charset="0"/>
              <a:ea typeface="Droid Sans Fallback"/>
              <a:cs typeface="Times New Roman" panose="02020603050405020304" pitchFamily="18" charset="0"/>
            </a:endParaRPr>
          </a:p>
          <a:p>
            <a:pPr lvl="1"/>
            <a:r>
              <a:rPr lang="en-IN" sz="4000" kern="150" dirty="0">
                <a:solidFill>
                  <a:srgbClr val="00000A"/>
                </a:solidFill>
                <a:latin typeface="Times New Roman" panose="02020603050405020304" pitchFamily="18" charset="0"/>
                <a:ea typeface="Droid Sans Fallback"/>
                <a:cs typeface="Times New Roman" panose="02020603050405020304" pitchFamily="18" charset="0"/>
              </a:rPr>
              <a:t>   </a:t>
            </a:r>
            <a:endParaRPr lang="en-IN" sz="4000" kern="150" dirty="0">
              <a:latin typeface="Times New Roman" panose="02020603050405020304" pitchFamily="18" charset="0"/>
              <a:ea typeface="Droid Sans Fallback"/>
              <a:cs typeface="Times New Roman" panose="02020603050405020304" pitchFamily="18" charset="0"/>
            </a:endParaRPr>
          </a:p>
          <a:p>
            <a:pPr lvl="1"/>
            <a:r>
              <a:rPr lang="en-IN" sz="4000" kern="150" dirty="0">
                <a:solidFill>
                  <a:srgbClr val="00000A"/>
                </a:solidFill>
                <a:latin typeface="Times New Roman" panose="02020603050405020304" pitchFamily="18" charset="0"/>
                <a:ea typeface="Droid Sans Fallback"/>
                <a:cs typeface="Times New Roman" panose="02020603050405020304" pitchFamily="18" charset="0"/>
              </a:rPr>
              <a:t> Loading and saving trained model</a:t>
            </a:r>
            <a:endParaRPr lang="en-IN" sz="4000" kern="150" dirty="0">
              <a:latin typeface="Times New Roman" panose="02020603050405020304" pitchFamily="18" charset="0"/>
              <a:ea typeface="Droid Sans Fallback"/>
              <a:cs typeface="Times New Roman" panose="02020603050405020304" pitchFamily="18" charset="0"/>
            </a:endParaRPr>
          </a:p>
          <a:p>
            <a:pPr lvl="1">
              <a:spcAft>
                <a:spcPts val="700"/>
              </a:spcAft>
            </a:pPr>
            <a:r>
              <a:rPr lang="en-IN" sz="4000" kern="150" dirty="0">
                <a:latin typeface="Times New Roman" panose="02020603050405020304" pitchFamily="18" charset="0"/>
                <a:ea typeface="Droid Sans Fallback"/>
                <a:cs typeface="Times New Roman" panose="02020603050405020304" pitchFamily="18" charset="0"/>
              </a:rPr>
              <a:t> </a:t>
            </a:r>
          </a:p>
          <a:p>
            <a:pPr lvl="1"/>
            <a:r>
              <a:rPr lang="en-IN" sz="4000" kern="150" dirty="0">
                <a:solidFill>
                  <a:srgbClr val="00000A"/>
                </a:solidFill>
                <a:latin typeface="Times New Roman" panose="02020603050405020304" pitchFamily="18" charset="0"/>
                <a:ea typeface="Droid Sans Fallback"/>
                <a:cs typeface="Times New Roman" panose="02020603050405020304" pitchFamily="18" charset="0"/>
              </a:rPr>
              <a:t>For training, We have used Fisherface method of cv2 library.</a:t>
            </a:r>
            <a:endParaRPr lang="en-IN" sz="4000" kern="150" dirty="0">
              <a:latin typeface="Times New Roman" panose="02020603050405020304" pitchFamily="18" charset="0"/>
              <a:ea typeface="Droid Sans Fallback"/>
              <a:cs typeface="Times New Roman" panose="02020603050405020304" pitchFamily="18" charset="0"/>
            </a:endParaRPr>
          </a:p>
        </p:txBody>
      </p:sp>
    </p:spTree>
    <p:extLst>
      <p:ext uri="{BB962C8B-B14F-4D97-AF65-F5344CB8AC3E}">
        <p14:creationId xmlns:p14="http://schemas.microsoft.com/office/powerpoint/2010/main" val="18062893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isher face algorithm is an algorithm which work on the basis of LDA and PCA concepts. Linear discriminant analysis (LDA) is a supervised Learning method of machine learning. Now supervised Learning is that where we use such data whose answer is also giv"/>
          <p:cNvSpPr txBox="1">
            <a:spLocks noGrp="1"/>
          </p:cNvSpPr>
          <p:nvPr>
            <p:ph type="title"/>
          </p:nvPr>
        </p:nvSpPr>
        <p:spPr>
          <a:xfrm>
            <a:off x="1015999" y="883138"/>
            <a:ext cx="22916663" cy="12322908"/>
          </a:xfrm>
          <a:prstGeom prst="rect">
            <a:avLst/>
          </a:prstGeom>
        </p:spPr>
        <p:txBody>
          <a:bodyPr>
            <a:normAutofit/>
          </a:bodyPr>
          <a:lstStyle>
            <a:lvl1pPr>
              <a:defRPr sz="5800">
                <a:solidFill>
                  <a:srgbClr val="73BFFF"/>
                </a:solidFill>
              </a:defRPr>
            </a:lvl1pPr>
          </a:lstStyle>
          <a:p>
            <a:pPr>
              <a:defRPr sz="5800">
                <a:solidFill>
                  <a:srgbClr val="73BFFF"/>
                </a:solidFill>
              </a:defRPr>
            </a:pPr>
            <a:r>
              <a:rPr sz="4000" dirty="0">
                <a:solidFill>
                  <a:schemeClr val="tx1"/>
                </a:solidFill>
                <a:latin typeface="Times New Roman" panose="02020603050405020304" pitchFamily="18" charset="0"/>
                <a:cs typeface="Times New Roman" panose="02020603050405020304" pitchFamily="18" charset="0"/>
              </a:rPr>
              <a:t>Fisher face algorithm is an algorithm which work on the basis of LDA and PCA concepts. Linear discriminant analysis (LDA) is a supervised Learning method of machine learning. Now supervised Learning is that where we use such data whose answer is also given to the model to learn it. It works on the concept of dimensionality reduction. Which reduce the execution time among classification?</a:t>
            </a:r>
            <a:br>
              <a:rPr lang="en-IN" sz="4000" dirty="0">
                <a:solidFill>
                  <a:schemeClr val="tx1"/>
                </a:solidFill>
                <a:latin typeface="Times New Roman" panose="02020603050405020304" pitchFamily="18" charset="0"/>
                <a:cs typeface="Times New Roman" panose="02020603050405020304" pitchFamily="18" charset="0"/>
              </a:rPr>
            </a:br>
            <a:br>
              <a:rPr lang="en-IN" sz="4000" dirty="0">
                <a:solidFill>
                  <a:schemeClr val="tx1"/>
                </a:solidFill>
                <a:latin typeface="Times New Roman" panose="02020603050405020304" pitchFamily="18" charset="0"/>
                <a:cs typeface="Times New Roman" panose="02020603050405020304" pitchFamily="18" charset="0"/>
              </a:rPr>
            </a:br>
            <a:r>
              <a:rPr lang="en-GB" sz="4000" dirty="0">
                <a:solidFill>
                  <a:schemeClr val="tx1"/>
                </a:solidFill>
                <a:latin typeface="Times New Roman" panose="02020603050405020304" pitchFamily="18" charset="0"/>
                <a:cs typeface="Times New Roman" panose="02020603050405020304" pitchFamily="18" charset="0"/>
              </a:rPr>
              <a:t>Principal Component Analysis (PCA) is a one kind of conversion from correlated variables to uncorrelated in the form of mathematical values.</a:t>
            </a:r>
            <a:br>
              <a:rPr lang="en-GB" sz="4000" dirty="0">
                <a:solidFill>
                  <a:schemeClr val="tx1"/>
                </a:solidFill>
                <a:latin typeface="Times New Roman" panose="02020603050405020304" pitchFamily="18" charset="0"/>
                <a:cs typeface="Times New Roman" panose="02020603050405020304" pitchFamily="18" charset="0"/>
              </a:rPr>
            </a:br>
            <a:br>
              <a:rPr lang="en-GB" sz="4000" dirty="0">
                <a:solidFill>
                  <a:schemeClr val="tx1"/>
                </a:solidFill>
                <a:latin typeface="Times New Roman" panose="02020603050405020304" pitchFamily="18" charset="0"/>
                <a:cs typeface="Times New Roman" panose="02020603050405020304" pitchFamily="18" charset="0"/>
              </a:rPr>
            </a:br>
            <a:r>
              <a:rPr lang="en-GB" sz="4000" dirty="0">
                <a:solidFill>
                  <a:schemeClr val="tx1"/>
                </a:solidFill>
                <a:latin typeface="Times New Roman" panose="02020603050405020304" pitchFamily="18" charset="0"/>
                <a:cs typeface="Times New Roman" panose="02020603050405020304" pitchFamily="18" charset="0"/>
              </a:rPr>
              <a:t>It is mostly used for the observing data and from that by some probabilistic calculation generate models. The flow of Fisher face is like it takes classified images then it will reduce the dimension of the data and by calculating its statistical value according the given categories it stores numeric values in .xml file. While prediction it also calculates the same for given image and compare the value with the computed dataset values and give according result with confidence value.</a:t>
            </a:r>
            <a:endParaRPr sz="4000" dirty="0">
              <a:solidFill>
                <a:schemeClr val="tx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9B55C37-DF44-4320-A395-62594E3DDE77}"/>
              </a:ext>
            </a:extLst>
          </p:cNvPr>
          <p:cNvSpPr txBox="1">
            <a:spLocks/>
          </p:cNvSpPr>
          <p:nvPr/>
        </p:nvSpPr>
        <p:spPr>
          <a:xfrm>
            <a:off x="998415" y="307731"/>
            <a:ext cx="21437600" cy="3429000"/>
          </a:xfrm>
          <a:prstGeom prst="rect">
            <a:avLst/>
          </a:prstGeom>
        </p:spPr>
        <p:txBody>
          <a:bodyPr vert="horz" lIns="91440" tIns="45720" rIns="91440" bIns="45720" rtlCol="0" anchor="ctr">
            <a:norm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IN"/>
              <a:t>Project Description</a:t>
            </a:r>
            <a:endParaRPr lang="en-IN"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his project focuses on creating an application to suggest songs for user based on their mood by capturing emotions from face detections. Facial expression is a form of nonverbal communication.…"/>
          <p:cNvSpPr txBox="1">
            <a:spLocks noGrp="1"/>
          </p:cNvSpPr>
          <p:nvPr>
            <p:ph type="subTitle" idx="1"/>
          </p:nvPr>
        </p:nvSpPr>
        <p:spPr>
          <a:xfrm>
            <a:off x="1473200" y="2935211"/>
            <a:ext cx="21437600" cy="10432487"/>
          </a:xfrm>
          <a:prstGeom prst="rect">
            <a:avLst/>
          </a:prstGeom>
        </p:spPr>
        <p:txBody>
          <a:bodyPr>
            <a:normAutofit/>
          </a:bodyPr>
          <a:lstStyle/>
          <a:p>
            <a:pPr algn="l"/>
            <a:r>
              <a:rPr dirty="0">
                <a:solidFill>
                  <a:schemeClr val="tx1"/>
                </a:solidFill>
                <a:latin typeface="Times New Roman" panose="02020603050405020304" pitchFamily="18" charset="0"/>
                <a:cs typeface="Times New Roman" panose="02020603050405020304" pitchFamily="18" charset="0"/>
              </a:rPr>
              <a:t>This project focuses on creating an application to suggest songs for user based on their mood by capturing emotions from face detections. Facial expression is a form of nonverbal communication.</a:t>
            </a:r>
          </a:p>
          <a:p>
            <a:pPr algn="l"/>
            <a:endParaRPr dirty="0">
              <a:solidFill>
                <a:schemeClr val="tx1"/>
              </a:solidFill>
              <a:latin typeface="Times New Roman" panose="02020603050405020304" pitchFamily="18" charset="0"/>
              <a:cs typeface="Times New Roman" panose="02020603050405020304" pitchFamily="18" charset="0"/>
            </a:endParaRPr>
          </a:p>
          <a:p>
            <a:pPr algn="l"/>
            <a:r>
              <a:rPr dirty="0">
                <a:solidFill>
                  <a:schemeClr val="tx1"/>
                </a:solidFill>
                <a:latin typeface="Times New Roman" panose="02020603050405020304" pitchFamily="18" charset="0"/>
                <a:cs typeface="Times New Roman" panose="02020603050405020304" pitchFamily="18" charset="0"/>
              </a:rPr>
              <a:t>Computer vision is an interdisciplinary field that helps convey a high-level understanding of digital images or videos to computers. In this system, computer vision components are used to determine the user’s emotion through facial expressions.</a:t>
            </a:r>
            <a:endParaRPr lang="en-IN" dirty="0">
              <a:solidFill>
                <a:schemeClr val="tx1"/>
              </a:solidFill>
              <a:latin typeface="Times New Roman" panose="02020603050405020304" pitchFamily="18" charset="0"/>
              <a:cs typeface="Times New Roman" panose="02020603050405020304" pitchFamily="18" charset="0"/>
            </a:endParaRPr>
          </a:p>
          <a:p>
            <a:pPr algn="l"/>
            <a:endParaRPr lang="en-IN" dirty="0">
              <a:solidFill>
                <a:schemeClr val="tx1"/>
              </a:solidFill>
              <a:latin typeface="Times New Roman" panose="02020603050405020304" pitchFamily="18" charset="0"/>
              <a:cs typeface="Times New Roman" panose="02020603050405020304" pitchFamily="18" charset="0"/>
            </a:endParaRPr>
          </a:p>
          <a:p>
            <a:pPr algn="l"/>
            <a:r>
              <a:rPr lang="en-GB" dirty="0">
                <a:solidFill>
                  <a:schemeClr val="tx1"/>
                </a:solidFill>
              </a:rPr>
              <a:t>Once the emotion is recognized, the application suggests a play-list for that emotion, saving a lot of time for a user over selecting and playing songs manually</a:t>
            </a:r>
          </a:p>
          <a:p>
            <a:pPr algn="l"/>
            <a:endParaRPr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1FAA942-4D75-48D0-B1C1-430507F158F5}"/>
              </a:ext>
            </a:extLst>
          </p:cNvPr>
          <p:cNvSpPr txBox="1">
            <a:spLocks/>
          </p:cNvSpPr>
          <p:nvPr/>
        </p:nvSpPr>
        <p:spPr>
          <a:xfrm>
            <a:off x="1772138" y="545124"/>
            <a:ext cx="19909693" cy="2171700"/>
          </a:xfrm>
          <a:prstGeom prst="rect">
            <a:avLst/>
          </a:prstGeom>
        </p:spPr>
        <p:txBody>
          <a:bodyPr vert="horz" lIns="91440" tIns="45720" rIns="91440" bIns="45720" rtlCol="0" anchor="b">
            <a:normAutofit/>
          </a:bodyPr>
          <a:lstStyle>
            <a:lvl1pPr algn="ctr" defTabSz="1828800" rtl="0" eaLnBrk="1" latinLnBrk="0" hangingPunct="1">
              <a:lnSpc>
                <a:spcPct val="90000"/>
              </a:lnSpc>
              <a:spcBef>
                <a:spcPct val="0"/>
              </a:spcBef>
              <a:buNone/>
              <a:defRPr sz="12000" kern="1200">
                <a:solidFill>
                  <a:schemeClr val="tx1"/>
                </a:solidFill>
                <a:latin typeface="+mj-lt"/>
                <a:ea typeface="+mj-ea"/>
                <a:cs typeface="+mj-cs"/>
              </a:defRPr>
            </a:lvl1pPr>
          </a:lstStyle>
          <a:p>
            <a:pPr algn="l"/>
            <a:r>
              <a:rPr lang="en-IN" dirty="0"/>
              <a:t>Project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OBJECTIVES:"/>
          <p:cNvSpPr txBox="1">
            <a:spLocks noGrp="1"/>
          </p:cNvSpPr>
          <p:nvPr>
            <p:ph type="ctrTitle"/>
          </p:nvPr>
        </p:nvSpPr>
        <p:spPr>
          <a:xfrm>
            <a:off x="983565" y="0"/>
            <a:ext cx="21437601" cy="2900680"/>
          </a:xfrm>
          <a:prstGeom prst="rect">
            <a:avLst/>
          </a:prstGeom>
        </p:spPr>
        <p:txBody>
          <a:bodyPr>
            <a:normAutofit fontScale="90000"/>
          </a:bodyPr>
          <a:lstStyle/>
          <a:p>
            <a:br>
              <a:rPr lang="en-IN"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OBJECTIVES:</a:t>
            </a:r>
          </a:p>
        </p:txBody>
      </p:sp>
      <p:sp>
        <p:nvSpPr>
          <p:cNvPr id="143" name="The objectives of the project are the following:…"/>
          <p:cNvSpPr txBox="1">
            <a:spLocks noGrp="1"/>
          </p:cNvSpPr>
          <p:nvPr>
            <p:ph type="subTitle" idx="1"/>
          </p:nvPr>
        </p:nvSpPr>
        <p:spPr>
          <a:xfrm>
            <a:off x="1473200" y="3352096"/>
            <a:ext cx="21437600" cy="9843098"/>
          </a:xfrm>
          <a:prstGeom prst="rect">
            <a:avLst/>
          </a:prstGeom>
        </p:spPr>
        <p:txBody>
          <a:bodyPr/>
          <a:lstStyle/>
          <a:p>
            <a:pPr algn="l"/>
            <a:r>
              <a:rPr dirty="0">
                <a:solidFill>
                  <a:schemeClr val="tx1"/>
                </a:solidFill>
                <a:latin typeface="Times New Roman" panose="02020603050405020304" pitchFamily="18" charset="0"/>
                <a:cs typeface="Times New Roman" panose="02020603050405020304" pitchFamily="18" charset="0"/>
              </a:rPr>
              <a:t>The objectives of the project are the following:</a:t>
            </a:r>
          </a:p>
          <a:p>
            <a:pPr algn="l"/>
            <a:endParaRPr dirty="0">
              <a:solidFill>
                <a:schemeClr val="tx1"/>
              </a:solidFill>
              <a:latin typeface="Times New Roman" panose="02020603050405020304" pitchFamily="18" charset="0"/>
              <a:cs typeface="Times New Roman" panose="02020603050405020304" pitchFamily="18" charset="0"/>
            </a:endParaRPr>
          </a:p>
          <a:p>
            <a:pPr algn="l"/>
            <a:r>
              <a:rPr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Analyse</a:t>
            </a:r>
            <a:r>
              <a:rPr dirty="0">
                <a:solidFill>
                  <a:schemeClr val="tx1"/>
                </a:solidFill>
                <a:latin typeface="Times New Roman" panose="02020603050405020304" pitchFamily="18" charset="0"/>
                <a:cs typeface="Times New Roman" panose="02020603050405020304" pitchFamily="18" charset="0"/>
              </a:rPr>
              <a:t> sentiments of people using machine-learning</a:t>
            </a:r>
          </a:p>
          <a:p>
            <a:pPr algn="l"/>
            <a:r>
              <a:rPr dirty="0">
                <a:solidFill>
                  <a:schemeClr val="tx1"/>
                </a:solidFill>
                <a:latin typeface="Times New Roman" panose="02020603050405020304" pitchFamily="18" charset="0"/>
                <a:cs typeface="Times New Roman" panose="02020603050405020304" pitchFamily="18" charset="0"/>
              </a:rPr>
              <a:t>• Detect Emotions Using Face OpenCV (</a:t>
            </a:r>
            <a:r>
              <a:rPr lang="en-IN" dirty="0">
                <a:solidFill>
                  <a:schemeClr val="tx1"/>
                </a:solidFill>
                <a:latin typeface="Times New Roman" panose="02020603050405020304" pitchFamily="18" charset="0"/>
                <a:cs typeface="Times New Roman" panose="02020603050405020304" pitchFamily="18" charset="0"/>
              </a:rPr>
              <a:t>e.g., when</a:t>
            </a:r>
            <a:r>
              <a:rPr dirty="0">
                <a:solidFill>
                  <a:schemeClr val="tx1"/>
                </a:solidFill>
                <a:latin typeface="Times New Roman" panose="02020603050405020304" pitchFamily="18" charset="0"/>
                <a:cs typeface="Times New Roman" panose="02020603050405020304" pitchFamily="18" charset="0"/>
              </a:rPr>
              <a:t> they are sad).</a:t>
            </a:r>
          </a:p>
          <a:p>
            <a:pPr algn="l"/>
            <a:r>
              <a:rPr dirty="0">
                <a:solidFill>
                  <a:schemeClr val="tx1"/>
                </a:solidFill>
                <a:latin typeface="Times New Roman" panose="02020603050405020304" pitchFamily="18" charset="0"/>
                <a:cs typeface="Times New Roman" panose="02020603050405020304" pitchFamily="18" charset="0"/>
              </a:rPr>
              <a:t>• Program model to </a:t>
            </a:r>
            <a:r>
              <a:rPr lang="en-IN" dirty="0">
                <a:solidFill>
                  <a:schemeClr val="tx1"/>
                </a:solidFill>
                <a:latin typeface="Times New Roman" panose="02020603050405020304" pitchFamily="18" charset="0"/>
                <a:cs typeface="Times New Roman" panose="02020603050405020304" pitchFamily="18" charset="0"/>
              </a:rPr>
              <a:t>analyse</a:t>
            </a:r>
            <a:r>
              <a:rPr dirty="0">
                <a:solidFill>
                  <a:schemeClr val="tx1"/>
                </a:solidFill>
                <a:latin typeface="Times New Roman" panose="02020603050405020304" pitchFamily="18" charset="0"/>
                <a:cs typeface="Times New Roman" panose="02020603050405020304" pitchFamily="18" charset="0"/>
              </a:rPr>
              <a:t> sentiment and building recommendation systems.</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1317</Words>
  <Application>Microsoft Office PowerPoint</Application>
  <PresentationFormat>Custom</PresentationFormat>
  <Paragraphs>78</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Times New Roman</vt:lpstr>
      <vt:lpstr>Office Theme</vt:lpstr>
      <vt:lpstr> Mini Project Presentation   Music Playing System using Emotion Detection   1. Mohammed Sayeed (1SI18CS057)  2. Harsha GJ (1SI18CS036)  Under the guidance of  Dr Shobha K M.tech, (Ph.D)   Assistant Professor  Department of Computer Science and Engineering  Siddaganga Institute of Technology, Tumakuru – 572103  (An Autonomous Institution, affiliated to VTU, Belagavi &amp; Recognized by AICTE, New Delhi)  2020 –2021  </vt:lpstr>
      <vt:lpstr> CONTENTS:</vt:lpstr>
      <vt:lpstr>Problem Statement</vt:lpstr>
      <vt:lpstr>INTRODUCTION :</vt:lpstr>
      <vt:lpstr>This can be accomplished through the system reacting to the user’s emotion, saving time that would have been spent entering information manually. Emotions can be expressed through gestures, speech, facial expressions, etc. For the system to understand a user’s mood, we use facial expression. Using the mobile device’s camera, we can capture the user’s facial expression. There are many emotion recognition systems which take captured image as input and determine the emotion.  Recent studies confirm that humans respond and react to music and that music has a high impact on person’s brain activity. The average American listens up to four hours of music every day. People tend to listen to music based on their mood and interests. This project focuses on creating an application to suggest songs for user based on their mood by capturing facial expressions.  </vt:lpstr>
      <vt:lpstr>Project Description</vt:lpstr>
      <vt:lpstr>Fisher face algorithm is an algorithm which work on the basis of LDA and PCA concepts. Linear discriminant analysis (LDA) is a supervised Learning method of machine learning. Now supervised Learning is that where we use such data whose answer is also given to the model to learn it. It works on the concept of dimensionality reduction. Which reduce the execution time among classification?  Principal Component Analysis (PCA) is a one kind of conversion from correlated variables to uncorrelated in the form of mathematical values.  It is mostly used for the observing data and from that by some probabilistic calculation generate models. The flow of Fisher face is like it takes classified images then it will reduce the dimension of the data and by calculating its statistical value according the given categories it stores numeric values in .xml file. While prediction it also calculates the same for given image and compare the value with the computed dataset values and give according result with confidence value.</vt:lpstr>
      <vt:lpstr>PowerPoint Presentation</vt:lpstr>
      <vt:lpstr> OBJECTIVES:</vt:lpstr>
      <vt:lpstr>MOTIVATION :</vt:lpstr>
      <vt:lpstr>LITERARY SURVEY:</vt:lpstr>
      <vt:lpstr>METHODOLOGY:</vt:lpstr>
      <vt:lpstr>TOOLS AND TECHNOLOGY:</vt:lpstr>
      <vt:lpstr>EXPECTED OUTCOME: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Playing System using Emotion Detection</dc:title>
  <dc:creator>Mohammed Sayeed</dc:creator>
  <cp:lastModifiedBy>Mohammed Sayeed</cp:lastModifiedBy>
  <cp:revision>14</cp:revision>
  <dcterms:modified xsi:type="dcterms:W3CDTF">2021-02-03T10:39:59Z</dcterms:modified>
</cp:coreProperties>
</file>