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52E9-204D-444C-923F-FC04236FFD11}"/>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FB45765-1702-2883-F4C8-176675699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C14B52F-9276-784B-A3D5-8768D136086D}"/>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4439D880-B863-95A6-9CB4-AB94D1ECC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A3B09-1FB3-C9AF-6FBB-2AFF48459C6A}"/>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18441281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80B0-1E76-0618-0735-8B0D24EAE9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295B7-CDA8-0A2A-E3BC-4C1D59679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6447A-FC58-43F9-A488-1AAEE97E12E0}"/>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4DF4C272-BEC3-DF95-BC5F-EFBFF47DC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BCA3B-4047-8342-E01B-B39412F530F5}"/>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239092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B361C-5B0E-95BE-69D0-802C88BE8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0D522-595E-59D9-D926-653747487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93150-877F-7EB1-C9A6-934007F858B8}"/>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62CDD9AF-E2E4-82A9-4773-6DC3D69A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91F83-A88B-5610-781C-383C3A23ED71}"/>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219304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DB2E-25D5-7513-AEAD-30616F647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A8279-E6C2-D1FD-4C17-DED6C592C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27A5-713D-7680-87E0-015950CF358E}"/>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13726BBA-9518-0D6F-ED7A-A7E16C76C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F9D0-1566-D9B7-243C-A697AABA444B}"/>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194263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2234-8653-27C9-62DA-08789F534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37AFC-42A5-6625-4028-F5D9E2F8E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72246-244D-1250-1827-1F2285C09507}"/>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E98D494F-6C53-6D21-F86E-346BE67D1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C45E4-1E25-51C8-F738-EDCEAAA6EFCD}"/>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92742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AA08-D40B-8FEA-DC84-80F4FD684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B0753-9D3B-B059-A454-8F68F04C9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7FB474-1BDB-C47A-9172-BDE60714E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CEF9F2-9057-4162-009E-DA80BF35DEE1}"/>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6" name="Footer Placeholder 5">
            <a:extLst>
              <a:ext uri="{FF2B5EF4-FFF2-40B4-BE49-F238E27FC236}">
                <a16:creationId xmlns:a16="http://schemas.microsoft.com/office/drawing/2014/main" id="{E6F2E155-CB31-EDA3-2273-58994AAE8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D7CA6-2501-9888-3EE4-D5ACC90E2C2A}"/>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191029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5BD1-DF1D-40C0-3A8F-5F46B79F36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607985-6666-4CA2-064A-07EACE21D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109F9-AC4B-FBD1-1F33-807A7A952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44CB53-0682-3CE7-B7B1-31F255504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1EB2F-EA37-B26C-BB88-461353CF13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FB89C9-E4FC-481F-77A3-DECB8F7FB61C}"/>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8" name="Footer Placeholder 7">
            <a:extLst>
              <a:ext uri="{FF2B5EF4-FFF2-40B4-BE49-F238E27FC236}">
                <a16:creationId xmlns:a16="http://schemas.microsoft.com/office/drawing/2014/main" id="{F3E1768B-DC3B-81AE-C43D-77F24F2F70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2ECBB-1322-27D5-73CD-B3B59DFB25AF}"/>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180307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F964-3173-C786-3854-B5599B6C5C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1E54B-E06C-C8EA-EBD3-BFF9CD13945F}"/>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4" name="Footer Placeholder 3">
            <a:extLst>
              <a:ext uri="{FF2B5EF4-FFF2-40B4-BE49-F238E27FC236}">
                <a16:creationId xmlns:a16="http://schemas.microsoft.com/office/drawing/2014/main" id="{BD0CD414-CFA1-A3C8-7D23-A333DD3DF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AE450-10DE-2232-DCC9-F7835E85CB04}"/>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5157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CF6B9-2D83-617C-8D93-D55BF4F84BA6}"/>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3" name="Footer Placeholder 2">
            <a:extLst>
              <a:ext uri="{FF2B5EF4-FFF2-40B4-BE49-F238E27FC236}">
                <a16:creationId xmlns:a16="http://schemas.microsoft.com/office/drawing/2014/main" id="{B878CE37-ED23-3E29-ECCB-A6D10B749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03C63D-5ED4-C3D1-3656-7E193C2A06B2}"/>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116894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1E9-0665-3107-7379-D0ED3BADA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7AA-71F4-FA63-DBD5-F12950CC1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D32106-4702-A8CF-B6ED-D4A59E499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5177D-35C6-2985-F0FB-29DFB89BB6FB}"/>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6" name="Footer Placeholder 5">
            <a:extLst>
              <a:ext uri="{FF2B5EF4-FFF2-40B4-BE49-F238E27FC236}">
                <a16:creationId xmlns:a16="http://schemas.microsoft.com/office/drawing/2014/main" id="{1E262B91-9845-A1DA-1962-25D5A3B5E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52EDD-F779-619B-38F5-A4CA8B66E6C2}"/>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29431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41BB-CF07-E932-7B58-AC0E5D028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22E746-B8BD-715F-479B-224101DB7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71F31-F802-6859-B678-3B058BF19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19D4F-2278-72CF-B880-6C5D59F82487}"/>
              </a:ext>
            </a:extLst>
          </p:cNvPr>
          <p:cNvSpPr>
            <a:spLocks noGrp="1"/>
          </p:cNvSpPr>
          <p:nvPr>
            <p:ph type="dt" sz="half" idx="10"/>
          </p:nvPr>
        </p:nvSpPr>
        <p:spPr/>
        <p:txBody>
          <a:bodyPr/>
          <a:lstStyle/>
          <a:p>
            <a:fld id="{16483FD7-B22F-4656-8A58-62E0EB7675E1}" type="datetimeFigureOut">
              <a:rPr lang="en-US" smtClean="0"/>
              <a:t>6/25/2024</a:t>
            </a:fld>
            <a:endParaRPr lang="en-US"/>
          </a:p>
        </p:txBody>
      </p:sp>
      <p:sp>
        <p:nvSpPr>
          <p:cNvPr id="6" name="Footer Placeholder 5">
            <a:extLst>
              <a:ext uri="{FF2B5EF4-FFF2-40B4-BE49-F238E27FC236}">
                <a16:creationId xmlns:a16="http://schemas.microsoft.com/office/drawing/2014/main" id="{741DB3F9-2E54-A3B4-F1CA-2FD2E0478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D8351-D543-86B6-EB00-CBB338412EC0}"/>
              </a:ext>
            </a:extLst>
          </p:cNvPr>
          <p:cNvSpPr>
            <a:spLocks noGrp="1"/>
          </p:cNvSpPr>
          <p:nvPr>
            <p:ph type="sldNum" sz="quarter" idx="12"/>
          </p:nvPr>
        </p:nvSpPr>
        <p:spPr/>
        <p:txBody>
          <a:bodyPr/>
          <a:lstStyle/>
          <a:p>
            <a:fld id="{4371BB10-E230-446F-9C03-396D0879D6DE}" type="slidenum">
              <a:rPr lang="en-US" smtClean="0"/>
              <a:t>‹#›</a:t>
            </a:fld>
            <a:endParaRPr lang="en-US"/>
          </a:p>
        </p:txBody>
      </p:sp>
    </p:spTree>
    <p:extLst>
      <p:ext uri="{BB962C8B-B14F-4D97-AF65-F5344CB8AC3E}">
        <p14:creationId xmlns:p14="http://schemas.microsoft.com/office/powerpoint/2010/main" val="274361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90DF6-007A-43DB-EB42-396216A39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31CAD-7F65-9928-5ACE-101C9CF98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A4602-4F26-AA5E-94D7-96B92C5A2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83FD7-B22F-4656-8A58-62E0EB7675E1}" type="datetimeFigureOut">
              <a:rPr lang="en-US" smtClean="0"/>
              <a:t>6/25/2024</a:t>
            </a:fld>
            <a:endParaRPr lang="en-US"/>
          </a:p>
        </p:txBody>
      </p:sp>
      <p:sp>
        <p:nvSpPr>
          <p:cNvPr id="5" name="Footer Placeholder 4">
            <a:extLst>
              <a:ext uri="{FF2B5EF4-FFF2-40B4-BE49-F238E27FC236}">
                <a16:creationId xmlns:a16="http://schemas.microsoft.com/office/drawing/2014/main" id="{7FA47A9B-B749-0F2E-7862-3EBE6E6FC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4D24CC-7D82-8F2A-CD4C-7051FF2B1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1BB10-E230-446F-9C03-396D0879D6DE}" type="slidenum">
              <a:rPr lang="en-US" smtClean="0"/>
              <a:t>‹#›</a:t>
            </a:fld>
            <a:endParaRPr lang="en-US"/>
          </a:p>
        </p:txBody>
      </p:sp>
    </p:spTree>
    <p:extLst>
      <p:ext uri="{BB962C8B-B14F-4D97-AF65-F5344CB8AC3E}">
        <p14:creationId xmlns:p14="http://schemas.microsoft.com/office/powerpoint/2010/main" val="33393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1BC9-6C2B-91C1-BF50-3655C49F29EC}"/>
              </a:ext>
            </a:extLst>
          </p:cNvPr>
          <p:cNvSpPr>
            <a:spLocks noGrp="1"/>
          </p:cNvSpPr>
          <p:nvPr>
            <p:ph type="ctrTitle"/>
          </p:nvPr>
        </p:nvSpPr>
        <p:spPr>
          <a:xfrm>
            <a:off x="5329084" y="963563"/>
            <a:ext cx="7275871" cy="2861186"/>
          </a:xfrm>
        </p:spPr>
        <p:txBody>
          <a:bodyPr>
            <a:normAutofit/>
          </a:bodyPr>
          <a:lstStyle/>
          <a:p>
            <a:pPr algn="l"/>
            <a:r>
              <a:rPr lang="en-US" sz="6600" dirty="0">
                <a:latin typeface="Bookman Old Style" panose="02050604050505020204" pitchFamily="18" charset="0"/>
              </a:rPr>
              <a:t>Employee </a:t>
            </a:r>
            <a:br>
              <a:rPr lang="en-US" sz="6600" dirty="0">
                <a:latin typeface="Bookman Old Style" panose="02050604050505020204" pitchFamily="18" charset="0"/>
              </a:rPr>
            </a:br>
            <a:r>
              <a:rPr lang="en-US" sz="6600" dirty="0">
                <a:latin typeface="Bookman Old Style" panose="02050604050505020204" pitchFamily="18" charset="0"/>
              </a:rPr>
              <a:t>Management</a:t>
            </a:r>
            <a:br>
              <a:rPr lang="en-US" sz="6600" dirty="0">
                <a:latin typeface="Bookman Old Style" panose="02050604050505020204" pitchFamily="18" charset="0"/>
              </a:rPr>
            </a:br>
            <a:r>
              <a:rPr lang="en-US" sz="6600" dirty="0">
                <a:latin typeface="Bookman Old Style" panose="02050604050505020204" pitchFamily="18" charset="0"/>
              </a:rPr>
              <a:t>System</a:t>
            </a:r>
          </a:p>
        </p:txBody>
      </p:sp>
      <p:pic>
        <p:nvPicPr>
          <p:cNvPr id="6" name="Picture 5">
            <a:extLst>
              <a:ext uri="{FF2B5EF4-FFF2-40B4-BE49-F238E27FC236}">
                <a16:creationId xmlns:a16="http://schemas.microsoft.com/office/drawing/2014/main" id="{8D6BA861-DD2F-C5BE-AC5D-85511AFCA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16129" cy="6858000"/>
          </a:xfrm>
          <a:prstGeom prst="rect">
            <a:avLst/>
          </a:prstGeom>
        </p:spPr>
      </p:pic>
      <p:cxnSp>
        <p:nvCxnSpPr>
          <p:cNvPr id="8" name="Straight Connector 7">
            <a:extLst>
              <a:ext uri="{FF2B5EF4-FFF2-40B4-BE49-F238E27FC236}">
                <a16:creationId xmlns:a16="http://schemas.microsoft.com/office/drawing/2014/main" id="{1C4D06EE-0400-F082-3B0D-3157103CE5C0}"/>
              </a:ext>
            </a:extLst>
          </p:cNvPr>
          <p:cNvCxnSpPr>
            <a:cxnSpLocks/>
          </p:cNvCxnSpPr>
          <p:nvPr/>
        </p:nvCxnSpPr>
        <p:spPr>
          <a:xfrm>
            <a:off x="5329084" y="4277032"/>
            <a:ext cx="591901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08F13F4-AAC5-C39D-D218-49B20C956D17}"/>
              </a:ext>
            </a:extLst>
          </p:cNvPr>
          <p:cNvSpPr txBox="1"/>
          <p:nvPr/>
        </p:nvSpPr>
        <p:spPr>
          <a:xfrm>
            <a:off x="5329084" y="5155773"/>
            <a:ext cx="6548284" cy="1477328"/>
          </a:xfrm>
          <a:prstGeom prst="rect">
            <a:avLst/>
          </a:prstGeom>
          <a:noFill/>
        </p:spPr>
        <p:txBody>
          <a:bodyPr wrap="square" rtlCol="0">
            <a:spAutoFit/>
          </a:bodyPr>
          <a:lstStyle/>
          <a:p>
            <a:r>
              <a:rPr lang="en-US" dirty="0">
                <a:latin typeface="Bahnschrift Condensed" panose="020B0502040204020203" pitchFamily="34" charset="0"/>
              </a:rPr>
              <a:t>Prepared By ,</a:t>
            </a:r>
          </a:p>
          <a:p>
            <a:r>
              <a:rPr lang="en-US" dirty="0">
                <a:latin typeface="Bahnschrift Condensed" panose="020B0502040204020203" pitchFamily="34" charset="0"/>
              </a:rPr>
              <a:t>Sayeed Saadman Saad ( ID : C231112 )</a:t>
            </a:r>
          </a:p>
          <a:p>
            <a:r>
              <a:rPr lang="en-US" dirty="0">
                <a:latin typeface="Bahnschrift Condensed" panose="020B0502040204020203" pitchFamily="34" charset="0"/>
              </a:rPr>
              <a:t>Walid ( ID : C231111 )</a:t>
            </a:r>
          </a:p>
          <a:p>
            <a:r>
              <a:rPr lang="en-US" dirty="0">
                <a:latin typeface="Bahnschrift Condensed" panose="020B0502040204020203" pitchFamily="34" charset="0"/>
              </a:rPr>
              <a:t>Abdul Latif </a:t>
            </a:r>
            <a:r>
              <a:rPr lang="en-US" dirty="0" err="1">
                <a:latin typeface="Bahnschrift Condensed" panose="020B0502040204020203" pitchFamily="34" charset="0"/>
              </a:rPr>
              <a:t>Sayam</a:t>
            </a:r>
            <a:r>
              <a:rPr lang="en-US" dirty="0">
                <a:latin typeface="Bahnschrift Condensed" panose="020B0502040204020203" pitchFamily="34" charset="0"/>
              </a:rPr>
              <a:t> ( ID : C231104 )</a:t>
            </a:r>
          </a:p>
          <a:p>
            <a:endParaRPr lang="en-US" dirty="0">
              <a:latin typeface="Bahnschrift Condensed" panose="020B0502040204020203" pitchFamily="34" charset="0"/>
            </a:endParaRPr>
          </a:p>
        </p:txBody>
      </p:sp>
    </p:spTree>
    <p:extLst>
      <p:ext uri="{BB962C8B-B14F-4D97-AF65-F5344CB8AC3E}">
        <p14:creationId xmlns:p14="http://schemas.microsoft.com/office/powerpoint/2010/main" val="37499433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4711168-9599-060A-4812-715934A9C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5C5E3EB-0CB3-E799-1438-3894EDA3A384}"/>
              </a:ext>
            </a:extLst>
          </p:cNvPr>
          <p:cNvSpPr>
            <a:spLocks noGrp="1"/>
          </p:cNvSpPr>
          <p:nvPr>
            <p:ph type="title"/>
          </p:nvPr>
        </p:nvSpPr>
        <p:spPr/>
        <p:txBody>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Delete Employee Functionality</a:t>
            </a:r>
            <a:endParaRPr lang="en-US" dirty="0"/>
          </a:p>
        </p:txBody>
      </p:sp>
      <p:sp>
        <p:nvSpPr>
          <p:cNvPr id="3" name="Content Placeholder 2">
            <a:extLst>
              <a:ext uri="{FF2B5EF4-FFF2-40B4-BE49-F238E27FC236}">
                <a16:creationId xmlns:a16="http://schemas.microsoft.com/office/drawing/2014/main" id="{7E6DE4DE-AD47-65F0-3C29-A1D7B0636392}"/>
              </a:ext>
            </a:extLst>
          </p:cNvPr>
          <p:cNvSpPr>
            <a:spLocks noGrp="1"/>
          </p:cNvSpPr>
          <p:nvPr>
            <p:ph idx="1"/>
          </p:nvPr>
        </p:nvSpPr>
        <p:spPr>
          <a:xfrm>
            <a:off x="838200" y="1825625"/>
            <a:ext cx="5326626" cy="4351338"/>
          </a:xfrm>
        </p:spPr>
        <p:txBody>
          <a:bodyPr/>
          <a:lstStyle/>
          <a:p>
            <a:r>
              <a:rPr lang="en-US" dirty="0"/>
              <a:t>Search for an existing employee by Id and confirm deletion process.</a:t>
            </a:r>
          </a:p>
          <a:p>
            <a:r>
              <a:rPr lang="en-US" dirty="0"/>
              <a:t>Remove the employee information from the employee file also.</a:t>
            </a:r>
          </a:p>
          <a:p>
            <a:r>
              <a:rPr lang="en-US" dirty="0"/>
              <a:t>Update the employee database and delete the information.</a:t>
            </a:r>
          </a:p>
        </p:txBody>
      </p:sp>
      <p:pic>
        <p:nvPicPr>
          <p:cNvPr id="5" name="Picture 4">
            <a:extLst>
              <a:ext uri="{FF2B5EF4-FFF2-40B4-BE49-F238E27FC236}">
                <a16:creationId xmlns:a16="http://schemas.microsoft.com/office/drawing/2014/main" id="{B75F8589-74FD-F80F-B7E7-8D2E4A06A6FC}"/>
              </a:ext>
            </a:extLst>
          </p:cNvPr>
          <p:cNvPicPr>
            <a:picLocks noChangeAspect="1"/>
          </p:cNvPicPr>
          <p:nvPr/>
        </p:nvPicPr>
        <p:blipFill>
          <a:blip r:embed="rId3"/>
          <a:stretch>
            <a:fillRect/>
          </a:stretch>
        </p:blipFill>
        <p:spPr>
          <a:xfrm>
            <a:off x="8183605" y="3832428"/>
            <a:ext cx="3170195" cy="701101"/>
          </a:xfrm>
          <a:prstGeom prst="rect">
            <a:avLst/>
          </a:prstGeom>
        </p:spPr>
      </p:pic>
      <p:pic>
        <p:nvPicPr>
          <p:cNvPr id="7" name="Picture 6">
            <a:extLst>
              <a:ext uri="{FF2B5EF4-FFF2-40B4-BE49-F238E27FC236}">
                <a16:creationId xmlns:a16="http://schemas.microsoft.com/office/drawing/2014/main" id="{1275D67F-D925-89AE-85D0-FA37E6F5F600}"/>
              </a:ext>
            </a:extLst>
          </p:cNvPr>
          <p:cNvPicPr>
            <a:picLocks noChangeAspect="1"/>
          </p:cNvPicPr>
          <p:nvPr/>
        </p:nvPicPr>
        <p:blipFill>
          <a:blip r:embed="rId4"/>
          <a:stretch>
            <a:fillRect/>
          </a:stretch>
        </p:blipFill>
        <p:spPr>
          <a:xfrm>
            <a:off x="8069294" y="2210161"/>
            <a:ext cx="3398815" cy="815411"/>
          </a:xfrm>
          <a:prstGeom prst="rect">
            <a:avLst/>
          </a:prstGeom>
        </p:spPr>
      </p:pic>
    </p:spTree>
    <p:extLst>
      <p:ext uri="{BB962C8B-B14F-4D97-AF65-F5344CB8AC3E}">
        <p14:creationId xmlns:p14="http://schemas.microsoft.com/office/powerpoint/2010/main" val="30491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6FE6AA-00BE-5F37-A010-1F93A4333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B699E1-A4BD-76C9-B373-F7C0E9DF2A24}"/>
              </a:ext>
            </a:extLst>
          </p:cNvPr>
          <p:cNvSpPr>
            <a:spLocks noGrp="1"/>
          </p:cNvSpPr>
          <p:nvPr>
            <p:ph type="title"/>
          </p:nvPr>
        </p:nvSpPr>
        <p:spPr/>
        <p:txBody>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Search Employee Functionality</a:t>
            </a:r>
            <a:endParaRPr lang="en-US" dirty="0"/>
          </a:p>
        </p:txBody>
      </p:sp>
      <p:sp>
        <p:nvSpPr>
          <p:cNvPr id="3" name="Content Placeholder 2">
            <a:extLst>
              <a:ext uri="{FF2B5EF4-FFF2-40B4-BE49-F238E27FC236}">
                <a16:creationId xmlns:a16="http://schemas.microsoft.com/office/drawing/2014/main" id="{4DF8713D-7CDD-FFCD-F448-D187E365B710}"/>
              </a:ext>
            </a:extLst>
          </p:cNvPr>
          <p:cNvSpPr>
            <a:spLocks noGrp="1"/>
          </p:cNvSpPr>
          <p:nvPr>
            <p:ph idx="1"/>
          </p:nvPr>
        </p:nvSpPr>
        <p:spPr>
          <a:xfrm>
            <a:off x="838200" y="1825625"/>
            <a:ext cx="6201697" cy="4351338"/>
          </a:xfrm>
        </p:spPr>
        <p:txBody>
          <a:bodyPr/>
          <a:lstStyle/>
          <a:p>
            <a:r>
              <a:rPr lang="en-US" dirty="0"/>
              <a:t>Allow the admin to input an employee id to search for.</a:t>
            </a:r>
          </a:p>
          <a:p>
            <a:r>
              <a:rPr lang="en-US" dirty="0"/>
              <a:t>Retrieve and display the corresponding employee’s information from the employee file.</a:t>
            </a:r>
          </a:p>
          <a:p>
            <a:r>
              <a:rPr lang="en-US" dirty="0"/>
              <a:t>Handle cases where employee not found, displaying an appropriate error message.</a:t>
            </a:r>
          </a:p>
        </p:txBody>
      </p:sp>
      <p:pic>
        <p:nvPicPr>
          <p:cNvPr id="7" name="Picture 6">
            <a:extLst>
              <a:ext uri="{FF2B5EF4-FFF2-40B4-BE49-F238E27FC236}">
                <a16:creationId xmlns:a16="http://schemas.microsoft.com/office/drawing/2014/main" id="{7098638A-FBA6-EA2A-89D1-4230C624FF88}"/>
              </a:ext>
            </a:extLst>
          </p:cNvPr>
          <p:cNvPicPr>
            <a:picLocks noChangeAspect="1"/>
          </p:cNvPicPr>
          <p:nvPr/>
        </p:nvPicPr>
        <p:blipFill>
          <a:blip r:embed="rId3"/>
          <a:stretch>
            <a:fillRect/>
          </a:stretch>
        </p:blipFill>
        <p:spPr>
          <a:xfrm>
            <a:off x="8549398" y="1817500"/>
            <a:ext cx="2911092" cy="2263336"/>
          </a:xfrm>
          <a:prstGeom prst="rect">
            <a:avLst/>
          </a:prstGeom>
        </p:spPr>
      </p:pic>
      <p:pic>
        <p:nvPicPr>
          <p:cNvPr id="5" name="Picture 4">
            <a:extLst>
              <a:ext uri="{FF2B5EF4-FFF2-40B4-BE49-F238E27FC236}">
                <a16:creationId xmlns:a16="http://schemas.microsoft.com/office/drawing/2014/main" id="{133F779E-8B50-67C2-EC9D-7B48F1AC4CA3}"/>
              </a:ext>
            </a:extLst>
          </p:cNvPr>
          <p:cNvPicPr>
            <a:picLocks noChangeAspect="1"/>
          </p:cNvPicPr>
          <p:nvPr/>
        </p:nvPicPr>
        <p:blipFill>
          <a:blip r:embed="rId4"/>
          <a:stretch>
            <a:fillRect/>
          </a:stretch>
        </p:blipFill>
        <p:spPr>
          <a:xfrm>
            <a:off x="8442708" y="4215671"/>
            <a:ext cx="3017782" cy="1066892"/>
          </a:xfrm>
          <a:prstGeom prst="rect">
            <a:avLst/>
          </a:prstGeom>
        </p:spPr>
      </p:pic>
    </p:spTree>
    <p:extLst>
      <p:ext uri="{BB962C8B-B14F-4D97-AF65-F5344CB8AC3E}">
        <p14:creationId xmlns:p14="http://schemas.microsoft.com/office/powerpoint/2010/main" val="131256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6F518C-3843-5B04-BBB2-5058D91C7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4813"/>
          </a:xfrm>
          <a:prstGeom prst="rect">
            <a:avLst/>
          </a:prstGeom>
        </p:spPr>
      </p:pic>
      <p:sp>
        <p:nvSpPr>
          <p:cNvPr id="2" name="Title 1">
            <a:extLst>
              <a:ext uri="{FF2B5EF4-FFF2-40B4-BE49-F238E27FC236}">
                <a16:creationId xmlns:a16="http://schemas.microsoft.com/office/drawing/2014/main" id="{5E9D0E04-1965-7326-2BEE-D432A23C6346}"/>
              </a:ext>
            </a:extLst>
          </p:cNvPr>
          <p:cNvSpPr>
            <a:spLocks noGrp="1"/>
          </p:cNvSpPr>
          <p:nvPr>
            <p:ph type="title"/>
          </p:nvPr>
        </p:nvSpPr>
        <p:spPr/>
        <p:txBody>
          <a:bodyPr>
            <a:normAutofit/>
          </a:bodyPr>
          <a:lstStyle/>
          <a:p>
            <a:pPr algn="ctr"/>
            <a:r>
              <a:rPr lang="en-US" sz="4000" dirty="0">
                <a:latin typeface="Cascadia Code SemiBold" panose="020B0609020000020004" pitchFamily="49" charset="0"/>
                <a:ea typeface="Cascadia Code SemiBold" panose="020B0609020000020004" pitchFamily="49" charset="0"/>
                <a:cs typeface="Cascadia Code SemiBold" panose="020B0609020000020004" pitchFamily="49" charset="0"/>
              </a:rPr>
              <a:t>Display all Employee Functionality</a:t>
            </a:r>
            <a:endParaRPr lang="en-US" sz="4000" dirty="0"/>
          </a:p>
        </p:txBody>
      </p:sp>
      <p:sp>
        <p:nvSpPr>
          <p:cNvPr id="3" name="Content Placeholder 2">
            <a:extLst>
              <a:ext uri="{FF2B5EF4-FFF2-40B4-BE49-F238E27FC236}">
                <a16:creationId xmlns:a16="http://schemas.microsoft.com/office/drawing/2014/main" id="{70C34C20-89B5-CD76-1149-1FB0D2822F2C}"/>
              </a:ext>
            </a:extLst>
          </p:cNvPr>
          <p:cNvSpPr>
            <a:spLocks noGrp="1"/>
          </p:cNvSpPr>
          <p:nvPr>
            <p:ph idx="1"/>
          </p:nvPr>
        </p:nvSpPr>
        <p:spPr>
          <a:xfrm>
            <a:off x="838200" y="1825625"/>
            <a:ext cx="5326626" cy="4351338"/>
          </a:xfrm>
        </p:spPr>
        <p:txBody>
          <a:bodyPr>
            <a:normAutofit/>
          </a:bodyPr>
          <a:lstStyle/>
          <a:p>
            <a:r>
              <a:rPr lang="en-US" sz="3200" dirty="0"/>
              <a:t>Display all employee information from the secure file.</a:t>
            </a:r>
          </a:p>
          <a:p>
            <a:r>
              <a:rPr lang="en-US" sz="3200" dirty="0"/>
              <a:t>Organize and format the displayed data in a clear and readable manner.</a:t>
            </a:r>
          </a:p>
        </p:txBody>
      </p:sp>
      <p:pic>
        <p:nvPicPr>
          <p:cNvPr id="5" name="Picture 4">
            <a:extLst>
              <a:ext uri="{FF2B5EF4-FFF2-40B4-BE49-F238E27FC236}">
                <a16:creationId xmlns:a16="http://schemas.microsoft.com/office/drawing/2014/main" id="{6F8842CA-716E-5BBD-4641-27E41C9B0EA0}"/>
              </a:ext>
            </a:extLst>
          </p:cNvPr>
          <p:cNvPicPr>
            <a:picLocks noChangeAspect="1"/>
          </p:cNvPicPr>
          <p:nvPr/>
        </p:nvPicPr>
        <p:blipFill>
          <a:blip r:embed="rId3"/>
          <a:stretch>
            <a:fillRect/>
          </a:stretch>
        </p:blipFill>
        <p:spPr>
          <a:xfrm>
            <a:off x="7566399" y="1825625"/>
            <a:ext cx="3642676" cy="3215919"/>
          </a:xfrm>
          <a:prstGeom prst="rect">
            <a:avLst/>
          </a:prstGeom>
        </p:spPr>
      </p:pic>
    </p:spTree>
    <p:extLst>
      <p:ext uri="{BB962C8B-B14F-4D97-AF65-F5344CB8AC3E}">
        <p14:creationId xmlns:p14="http://schemas.microsoft.com/office/powerpoint/2010/main" val="875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B9CE65-D835-838B-0E01-6AA112A1E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9CA27F-8C2A-B3A3-CDFF-054DC49D584F}"/>
              </a:ext>
            </a:extLst>
          </p:cNvPr>
          <p:cNvSpPr>
            <a:spLocks noGrp="1"/>
          </p:cNvSpPr>
          <p:nvPr>
            <p:ph type="title"/>
          </p:nvPr>
        </p:nvSpPr>
        <p:spPr/>
        <p:txBody>
          <a:bodyPr/>
          <a:lstStyle/>
          <a:p>
            <a:pPr algn="ctr"/>
            <a:r>
              <a:rPr lang="en-US" sz="4400" dirty="0">
                <a:latin typeface="Cascadia Code SemiBold" panose="020B0609020000020004" pitchFamily="49" charset="0"/>
                <a:ea typeface="Cascadia Code SemiBold" panose="020B0609020000020004" pitchFamily="49" charset="0"/>
                <a:cs typeface="Cascadia Code SemiBold" panose="020B0609020000020004" pitchFamily="49" charset="0"/>
              </a:rPr>
              <a:t>Salary Slip Functionality</a:t>
            </a:r>
            <a:endParaRPr lang="en-US" dirty="0"/>
          </a:p>
        </p:txBody>
      </p:sp>
      <p:sp>
        <p:nvSpPr>
          <p:cNvPr id="3" name="Content Placeholder 2">
            <a:extLst>
              <a:ext uri="{FF2B5EF4-FFF2-40B4-BE49-F238E27FC236}">
                <a16:creationId xmlns:a16="http://schemas.microsoft.com/office/drawing/2014/main" id="{5090CCD5-BE9E-FA17-2691-C47BD468571E}"/>
              </a:ext>
            </a:extLst>
          </p:cNvPr>
          <p:cNvSpPr>
            <a:spLocks noGrp="1"/>
          </p:cNvSpPr>
          <p:nvPr>
            <p:ph idx="1"/>
          </p:nvPr>
        </p:nvSpPr>
        <p:spPr>
          <a:xfrm>
            <a:off x="838200" y="1825625"/>
            <a:ext cx="4520381" cy="4351338"/>
          </a:xfrm>
        </p:spPr>
        <p:txBody>
          <a:bodyPr>
            <a:normAutofit/>
          </a:bodyPr>
          <a:lstStyle/>
          <a:p>
            <a:r>
              <a:rPr lang="en-US" sz="3200" dirty="0"/>
              <a:t>Search for an existing employee by Id and confirm Payment Slip process.</a:t>
            </a:r>
          </a:p>
          <a:p>
            <a:r>
              <a:rPr lang="en-US" sz="3200" b="0" i="0" dirty="0">
                <a:solidFill>
                  <a:srgbClr val="374151"/>
                </a:solidFill>
                <a:effectLst/>
                <a:latin typeface="__Inter_aaf875"/>
              </a:rPr>
              <a:t>Generate a salary slip with the employee's details.</a:t>
            </a:r>
            <a:endParaRPr lang="en-US" sz="3200" dirty="0"/>
          </a:p>
          <a:p>
            <a:endParaRPr lang="en-US" sz="3200" dirty="0"/>
          </a:p>
        </p:txBody>
      </p:sp>
      <p:pic>
        <p:nvPicPr>
          <p:cNvPr id="5" name="Picture 4">
            <a:extLst>
              <a:ext uri="{FF2B5EF4-FFF2-40B4-BE49-F238E27FC236}">
                <a16:creationId xmlns:a16="http://schemas.microsoft.com/office/drawing/2014/main" id="{A30E08C6-DBFB-10A9-F759-5282ECE76DE6}"/>
              </a:ext>
            </a:extLst>
          </p:cNvPr>
          <p:cNvPicPr>
            <a:picLocks noChangeAspect="1"/>
          </p:cNvPicPr>
          <p:nvPr/>
        </p:nvPicPr>
        <p:blipFill>
          <a:blip r:embed="rId3"/>
          <a:stretch>
            <a:fillRect/>
          </a:stretch>
        </p:blipFill>
        <p:spPr>
          <a:xfrm>
            <a:off x="5527126" y="2015613"/>
            <a:ext cx="6202758" cy="3431457"/>
          </a:xfrm>
          <a:prstGeom prst="rect">
            <a:avLst/>
          </a:prstGeom>
        </p:spPr>
      </p:pic>
    </p:spTree>
    <p:extLst>
      <p:ext uri="{BB962C8B-B14F-4D97-AF65-F5344CB8AC3E}">
        <p14:creationId xmlns:p14="http://schemas.microsoft.com/office/powerpoint/2010/main" val="231583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C278F5-7400-77FD-DF00-797E2236D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23A955-DC83-6929-CDF9-302C029A5854}"/>
              </a:ext>
            </a:extLst>
          </p:cNvPr>
          <p:cNvSpPr>
            <a:spLocks noGrp="1"/>
          </p:cNvSpPr>
          <p:nvPr>
            <p:ph type="title"/>
          </p:nvPr>
        </p:nvSpPr>
        <p:spPr/>
        <p:txBody>
          <a:bodyPr/>
          <a:lstStyle/>
          <a:p>
            <a:pPr algn="ctr"/>
            <a:r>
              <a:rPr lang="en-US" sz="4400" dirty="0">
                <a:latin typeface="Cascadia Code SemiBold" panose="020B0609020000020004" pitchFamily="49" charset="0"/>
                <a:ea typeface="Cascadia Code SemiBold" panose="020B0609020000020004" pitchFamily="49" charset="0"/>
                <a:cs typeface="Cascadia Code SemiBold" panose="020B0609020000020004" pitchFamily="49" charset="0"/>
              </a:rPr>
              <a:t>Conclusion</a:t>
            </a:r>
            <a:endParaRPr lang="en-US" dirty="0"/>
          </a:p>
        </p:txBody>
      </p:sp>
      <p:sp>
        <p:nvSpPr>
          <p:cNvPr id="3" name="Content Placeholder 2">
            <a:extLst>
              <a:ext uri="{FF2B5EF4-FFF2-40B4-BE49-F238E27FC236}">
                <a16:creationId xmlns:a16="http://schemas.microsoft.com/office/drawing/2014/main" id="{113FAA94-2A00-A1E9-FCD4-D3DB1E1C58AC}"/>
              </a:ext>
            </a:extLst>
          </p:cNvPr>
          <p:cNvSpPr>
            <a:spLocks noGrp="1"/>
          </p:cNvSpPr>
          <p:nvPr>
            <p:ph idx="1"/>
          </p:nvPr>
        </p:nvSpPr>
        <p:spPr/>
        <p:txBody>
          <a:bodyPr>
            <a:normAutofit lnSpcReduction="10000"/>
          </a:bodyPr>
          <a:lstStyle/>
          <a:p>
            <a:pPr marL="0" marR="0">
              <a:lnSpc>
                <a:spcPct val="105000"/>
              </a:lnSpc>
              <a:spcBef>
                <a:spcPts val="0"/>
              </a:spcBef>
              <a:spcAft>
                <a:spcPts val="1000"/>
              </a:spcAft>
            </a:pPr>
            <a:r>
              <a:rPr lang="en-US" dirty="0">
                <a:effectLst/>
                <a:latin typeface="Aptos Narrow" panose="020B0004020202020204" pitchFamily="34" charset="0"/>
                <a:ea typeface="Times New Roman" panose="02020603050405020304" pitchFamily="18" charset="0"/>
                <a:cs typeface="Times New Roman" panose="02020603050405020304" pitchFamily="18" charset="0"/>
              </a:rPr>
              <a:t>The Employee Management System (EMS) is a robust and efficient tool for managing employee information within an organization. By providing functionalities such as user authentication, adding and editing employee records, searching, and generating salary slips, the EMS streamlines administrative tasks and enhances productivity.</a:t>
            </a:r>
          </a:p>
          <a:p>
            <a:pPr marL="0">
              <a:lnSpc>
                <a:spcPct val="105000"/>
              </a:lnSpc>
              <a:spcBef>
                <a:spcPts val="0"/>
              </a:spcBef>
              <a:spcAft>
                <a:spcPts val="1000"/>
              </a:spcAft>
            </a:pPr>
            <a:r>
              <a:rPr lang="en-US" dirty="0">
                <a:effectLst/>
                <a:latin typeface="Aptos Narrow" panose="020B0004020202020204" pitchFamily="34" charset="0"/>
                <a:ea typeface="Times New Roman" panose="02020603050405020304" pitchFamily="18" charset="0"/>
                <a:cs typeface="Times New Roman" panose="02020603050405020304" pitchFamily="18" charset="0"/>
              </a:rPr>
              <a:t>In conclusion, the EMS represents a significant step towards efficient employee management. With continued development and the integration of advanced features, it has the potential to become an indispensable tool for organizations of all sizes.</a:t>
            </a:r>
            <a:endParaRPr lang="en-US" dirty="0">
              <a:effectLst/>
              <a:latin typeface="Constantia" panose="02030602050306030303" pitchFamily="18" charset="0"/>
              <a:ea typeface="Times New Roman" panose="02020603050405020304" pitchFamily="18" charset="0"/>
              <a:cs typeface="Times New Roman" panose="02020603050405020304" pitchFamily="18" charset="0"/>
            </a:endParaRPr>
          </a:p>
          <a:p>
            <a:pPr marL="0" marR="0">
              <a:lnSpc>
                <a:spcPct val="105000"/>
              </a:lnSpc>
              <a:spcBef>
                <a:spcPts val="0"/>
              </a:spcBef>
              <a:spcAft>
                <a:spcPts val="1000"/>
              </a:spcAft>
            </a:pPr>
            <a:endParaRPr lang="en-US" dirty="0">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9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4DD397E-418A-234F-4236-3817A6023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08B552-DCB9-A556-928D-964E955EB597}"/>
              </a:ext>
            </a:extLst>
          </p:cNvPr>
          <p:cNvSpPr>
            <a:spLocks noGrp="1"/>
          </p:cNvSpPr>
          <p:nvPr>
            <p:ph type="title"/>
          </p:nvPr>
        </p:nvSpPr>
        <p:spPr/>
        <p:txBody>
          <a:bodyPr/>
          <a:lstStyle/>
          <a:p>
            <a:pPr algn="ctr"/>
            <a:r>
              <a:rPr lang="en-US" u="sng" dirty="0">
                <a:latin typeface="Cascadia Code SemiBold" panose="020B0609020000020004" pitchFamily="49" charset="0"/>
                <a:ea typeface="Cascadia Code SemiBold" panose="020B0609020000020004" pitchFamily="49" charset="0"/>
                <a:cs typeface="Cascadia Code SemiBold" panose="020B0609020000020004" pitchFamily="49" charset="0"/>
              </a:rPr>
              <a:t>Introduction</a:t>
            </a:r>
          </a:p>
        </p:txBody>
      </p:sp>
      <p:sp>
        <p:nvSpPr>
          <p:cNvPr id="3" name="Content Placeholder 2">
            <a:extLst>
              <a:ext uri="{FF2B5EF4-FFF2-40B4-BE49-F238E27FC236}">
                <a16:creationId xmlns:a16="http://schemas.microsoft.com/office/drawing/2014/main" id="{2A2CDABD-2F49-F638-133C-F7460E166103}"/>
              </a:ext>
            </a:extLst>
          </p:cNvPr>
          <p:cNvSpPr>
            <a:spLocks noGrp="1"/>
          </p:cNvSpPr>
          <p:nvPr>
            <p:ph idx="1"/>
          </p:nvPr>
        </p:nvSpPr>
        <p:spPr/>
        <p:txBody>
          <a:bodyPr>
            <a:normAutofit/>
          </a:bodyPr>
          <a:lstStyle/>
          <a:p>
            <a:r>
              <a:rPr lang="en-US" dirty="0">
                <a:effectLst/>
                <a:latin typeface="Constantia" panose="02030602050306030303" pitchFamily="18" charset="0"/>
                <a:ea typeface="Times New Roman" panose="02020603050405020304" pitchFamily="18" charset="0"/>
                <a:cs typeface="Times New Roman" panose="02020603050405020304" pitchFamily="18" charset="0"/>
              </a:rPr>
              <a:t>The Employee Management System (EMS) is a console-based application developed in C++ to streamline the management of employee information.</a:t>
            </a:r>
          </a:p>
          <a:p>
            <a:r>
              <a:rPr lang="en-US" dirty="0">
                <a:effectLst/>
                <a:latin typeface="Constantia" panose="02030602050306030303" pitchFamily="18" charset="0"/>
                <a:ea typeface="Times New Roman" panose="02020603050405020304" pitchFamily="18" charset="0"/>
                <a:cs typeface="Times New Roman" panose="02020603050405020304" pitchFamily="18" charset="0"/>
              </a:rPr>
              <a:t>This system allows administrators to efficiently perform various operations such as adding, editing, deleting, searching employee records and also print employee salary slip.</a:t>
            </a:r>
          </a:p>
          <a:p>
            <a:r>
              <a:rPr lang="en-US" dirty="0">
                <a:effectLst/>
                <a:latin typeface="Constantia" panose="02030602050306030303" pitchFamily="18" charset="0"/>
                <a:ea typeface="Times New Roman" panose="02020603050405020304" pitchFamily="18" charset="0"/>
                <a:cs typeface="Times New Roman" panose="02020603050405020304" pitchFamily="18" charset="0"/>
              </a:rPr>
              <a:t>The EMS also includes user authentication to ensure secure access to the system.</a:t>
            </a:r>
            <a:endParaRPr lang="en-US" dirty="0"/>
          </a:p>
        </p:txBody>
      </p:sp>
    </p:spTree>
    <p:extLst>
      <p:ext uri="{BB962C8B-B14F-4D97-AF65-F5344CB8AC3E}">
        <p14:creationId xmlns:p14="http://schemas.microsoft.com/office/powerpoint/2010/main" val="177597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26DCD50-8FE3-9C07-C0C8-7A65F92DC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AE6B37-F849-F144-311A-3025A6368B1F}"/>
              </a:ext>
            </a:extLst>
          </p:cNvPr>
          <p:cNvSpPr>
            <a:spLocks noGrp="1"/>
          </p:cNvSpPr>
          <p:nvPr>
            <p:ph type="title"/>
          </p:nvPr>
        </p:nvSpPr>
        <p:spPr/>
        <p:txBody>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Project Overview</a:t>
            </a:r>
          </a:p>
        </p:txBody>
      </p:sp>
      <p:sp>
        <p:nvSpPr>
          <p:cNvPr id="7" name="Content Placeholder 6">
            <a:extLst>
              <a:ext uri="{FF2B5EF4-FFF2-40B4-BE49-F238E27FC236}">
                <a16:creationId xmlns:a16="http://schemas.microsoft.com/office/drawing/2014/main" id="{92FF5D9A-F865-981C-5260-BBFA3210852F}"/>
              </a:ext>
            </a:extLst>
          </p:cNvPr>
          <p:cNvSpPr>
            <a:spLocks noGrp="1"/>
          </p:cNvSpPr>
          <p:nvPr>
            <p:ph idx="1"/>
          </p:nvPr>
        </p:nvSpPr>
        <p:spPr/>
        <p:txBody>
          <a:bodyPr>
            <a:normAutofit/>
          </a:bodyPr>
          <a:lstStyle/>
          <a:p>
            <a:r>
              <a:rPr lang="en-US" sz="2000" b="1" i="0" dirty="0">
                <a:effectLst/>
                <a:latin typeface="__Inter_aaf875"/>
              </a:rPr>
              <a:t>User-Friendly Admin Panel </a:t>
            </a:r>
            <a:r>
              <a:rPr lang="en-US" sz="1800" b="1" i="0" dirty="0">
                <a:effectLst/>
                <a:latin typeface="__Inter_aaf875"/>
              </a:rPr>
              <a:t>: </a:t>
            </a:r>
            <a:r>
              <a:rPr lang="en-US" sz="1800" b="0" i="0" dirty="0">
                <a:solidFill>
                  <a:srgbClr val="374151"/>
                </a:solidFill>
                <a:effectLst/>
                <a:latin typeface="__Inter_aaf875"/>
              </a:rPr>
              <a:t>The system features an intuitive admin panel with three primary options: Register, Login, and Exit.</a:t>
            </a:r>
          </a:p>
          <a:p>
            <a:r>
              <a:rPr lang="en-US" sz="2000" b="1" i="0" dirty="0">
                <a:effectLst/>
                <a:latin typeface="__Inter_aaf875"/>
              </a:rPr>
              <a:t>Secure Registration and Login : </a:t>
            </a:r>
            <a:r>
              <a:rPr lang="en-US" sz="1800" b="0" i="0" dirty="0">
                <a:solidFill>
                  <a:srgbClr val="374151"/>
                </a:solidFill>
                <a:effectLst/>
                <a:latin typeface="__Inter_aaf875"/>
              </a:rPr>
              <a:t>The registration process involves creating a username and password, which are stored in a secure file</a:t>
            </a:r>
            <a:r>
              <a:rPr lang="en-US" b="0" i="0" dirty="0">
                <a:solidFill>
                  <a:srgbClr val="374151"/>
                </a:solidFill>
                <a:effectLst/>
                <a:latin typeface="__Inter_aaf875"/>
              </a:rPr>
              <a:t>.</a:t>
            </a:r>
            <a:r>
              <a:rPr lang="en-US" sz="1800" b="0" i="0" dirty="0">
                <a:solidFill>
                  <a:srgbClr val="374151"/>
                </a:solidFill>
                <a:effectLst/>
                <a:latin typeface="__Inter_aaf875"/>
              </a:rPr>
              <a:t> The login functionality verifies the against the registered data, ensuring authorized access to the control menu.</a:t>
            </a:r>
          </a:p>
          <a:p>
            <a:r>
              <a:rPr lang="en-US" sz="2000" b="1" i="0" dirty="0">
                <a:effectLst/>
                <a:latin typeface="__Inter_aaf875"/>
              </a:rPr>
              <a:t>Comprehensive Control Menu : </a:t>
            </a:r>
            <a:r>
              <a:rPr lang="en-US" sz="1800" b="0" i="0" dirty="0">
                <a:solidFill>
                  <a:srgbClr val="374151"/>
                </a:solidFill>
                <a:effectLst/>
                <a:latin typeface="__Inter_aaf875"/>
              </a:rPr>
              <a:t>The control menu offers eight essential functions: * Add Employee * Update Employee * Delete Employee * Search Employee * Display All Employees * Salary Slip Generator * Go to Admin Panel * Exit</a:t>
            </a:r>
            <a:endParaRPr lang="en-US" b="1" i="0" dirty="0">
              <a:effectLst/>
              <a:latin typeface="__Inter_aaf875"/>
            </a:endParaRPr>
          </a:p>
          <a:p>
            <a:r>
              <a:rPr lang="en-US" sz="2000" b="1" i="0" dirty="0">
                <a:effectLst/>
                <a:latin typeface="__Inter_aaf875"/>
              </a:rPr>
              <a:t>Employee Data Management : </a:t>
            </a:r>
            <a:r>
              <a:rPr lang="en-US" sz="1800" b="0" i="0" dirty="0">
                <a:solidFill>
                  <a:srgbClr val="374151"/>
                </a:solidFill>
                <a:effectLst/>
                <a:latin typeface="__Inter_aaf875"/>
              </a:rPr>
              <a:t>The system enables efficient management of employee data, including adding, updating, and deleting employee records, as well as searching and displaying employee information.</a:t>
            </a:r>
            <a:endParaRPr lang="en-US" b="1" i="0" dirty="0">
              <a:effectLst/>
              <a:latin typeface="__Inter_aaf875"/>
            </a:endParaRPr>
          </a:p>
          <a:p>
            <a:r>
              <a:rPr lang="en-US" sz="2000" b="1" i="0" dirty="0">
                <a:effectLst/>
                <a:latin typeface="__Inter_aaf875"/>
              </a:rPr>
              <a:t>Salary Slip Generation :</a:t>
            </a:r>
            <a:r>
              <a:rPr lang="en-US" b="1" i="0" dirty="0">
                <a:effectLst/>
                <a:latin typeface="__Inter_aaf875"/>
              </a:rPr>
              <a:t> </a:t>
            </a:r>
            <a:r>
              <a:rPr lang="en-US" sz="1800" b="0" i="0" dirty="0">
                <a:solidFill>
                  <a:srgbClr val="374151"/>
                </a:solidFill>
                <a:effectLst/>
                <a:latin typeface="__Inter_aaf875"/>
              </a:rPr>
              <a:t>The system features a built-in salary slip generator, allowing administrators to easily generate salary slips for employees, streamlining payroll processes.</a:t>
            </a:r>
            <a:endParaRPr lang="en-US" b="1" i="0" dirty="0">
              <a:effectLst/>
              <a:latin typeface="__Inter_aaf875"/>
            </a:endParaRPr>
          </a:p>
          <a:p>
            <a:endParaRPr lang="en-US" sz="4000" b="1" i="0" dirty="0">
              <a:effectLst/>
              <a:latin typeface="__Inter_aaf875"/>
            </a:endParaRPr>
          </a:p>
          <a:p>
            <a:endParaRPr lang="en-US" sz="1800" b="1" i="0" dirty="0">
              <a:effectLst/>
              <a:latin typeface="__Inter_aaf875"/>
            </a:endParaRPr>
          </a:p>
          <a:p>
            <a:endParaRPr lang="en-US" sz="1800" dirty="0"/>
          </a:p>
        </p:txBody>
      </p:sp>
    </p:spTree>
    <p:extLst>
      <p:ext uri="{BB962C8B-B14F-4D97-AF65-F5344CB8AC3E}">
        <p14:creationId xmlns:p14="http://schemas.microsoft.com/office/powerpoint/2010/main" val="42767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91860D6-CB62-3C9E-C2D8-E848E1C42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2CBACC-A6B3-387D-780C-10839DD0C208}"/>
              </a:ext>
            </a:extLst>
          </p:cNvPr>
          <p:cNvSpPr>
            <a:spLocks noGrp="1"/>
          </p:cNvSpPr>
          <p:nvPr>
            <p:ph type="title"/>
          </p:nvPr>
        </p:nvSpPr>
        <p:spPr/>
        <p:txBody>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Admin Panel Functionality</a:t>
            </a:r>
          </a:p>
        </p:txBody>
      </p:sp>
      <p:sp>
        <p:nvSpPr>
          <p:cNvPr id="3" name="Content Placeholder 2">
            <a:extLst>
              <a:ext uri="{FF2B5EF4-FFF2-40B4-BE49-F238E27FC236}">
                <a16:creationId xmlns:a16="http://schemas.microsoft.com/office/drawing/2014/main" id="{EFEA8368-72E3-B387-0B5F-0EF88D9C3D82}"/>
              </a:ext>
            </a:extLst>
          </p:cNvPr>
          <p:cNvSpPr>
            <a:spLocks noGrp="1"/>
          </p:cNvSpPr>
          <p:nvPr>
            <p:ph idx="1"/>
          </p:nvPr>
        </p:nvSpPr>
        <p:spPr>
          <a:xfrm>
            <a:off x="838200" y="1825625"/>
            <a:ext cx="6054213" cy="4351338"/>
          </a:xfrm>
        </p:spPr>
        <p:txBody>
          <a:bodyPr/>
          <a:lstStyle/>
          <a:p>
            <a:r>
              <a:rPr lang="en-US" b="1" dirty="0"/>
              <a:t>Register : </a:t>
            </a:r>
            <a:r>
              <a:rPr lang="en-US" dirty="0"/>
              <a:t>Create a new admin account with a username and password and stored it in a secured file.</a:t>
            </a:r>
          </a:p>
          <a:p>
            <a:r>
              <a:rPr lang="en-US" b="1" dirty="0"/>
              <a:t>Login : </a:t>
            </a:r>
            <a:r>
              <a:rPr lang="en-US" dirty="0"/>
              <a:t>Verify with the secured file and access to the control menu</a:t>
            </a:r>
          </a:p>
          <a:p>
            <a:r>
              <a:rPr lang="en-US" b="1" dirty="0"/>
              <a:t>Exit : </a:t>
            </a:r>
            <a:r>
              <a:rPr lang="en-US" dirty="0"/>
              <a:t>Terminate the console.</a:t>
            </a:r>
            <a:endParaRPr lang="en-US" b="1" dirty="0"/>
          </a:p>
        </p:txBody>
      </p:sp>
      <p:pic>
        <p:nvPicPr>
          <p:cNvPr id="9" name="Picture 8">
            <a:extLst>
              <a:ext uri="{FF2B5EF4-FFF2-40B4-BE49-F238E27FC236}">
                <a16:creationId xmlns:a16="http://schemas.microsoft.com/office/drawing/2014/main" id="{21B2B64F-7C4C-8F1D-80FB-7E77C6F3ECBB}"/>
              </a:ext>
            </a:extLst>
          </p:cNvPr>
          <p:cNvPicPr>
            <a:picLocks noChangeAspect="1"/>
          </p:cNvPicPr>
          <p:nvPr/>
        </p:nvPicPr>
        <p:blipFill>
          <a:blip r:embed="rId3"/>
          <a:stretch>
            <a:fillRect/>
          </a:stretch>
        </p:blipFill>
        <p:spPr>
          <a:xfrm>
            <a:off x="7813145" y="1825625"/>
            <a:ext cx="3540655" cy="4063898"/>
          </a:xfrm>
          <a:prstGeom prst="rect">
            <a:avLst/>
          </a:prstGeom>
        </p:spPr>
      </p:pic>
    </p:spTree>
    <p:extLst>
      <p:ext uri="{BB962C8B-B14F-4D97-AF65-F5344CB8AC3E}">
        <p14:creationId xmlns:p14="http://schemas.microsoft.com/office/powerpoint/2010/main" val="16390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4E435D-2E8B-8931-8CF6-4BCD595CF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13C17A-4766-AAE6-9AFE-8D79D07AD739}"/>
              </a:ext>
            </a:extLst>
          </p:cNvPr>
          <p:cNvSpPr>
            <a:spLocks noGrp="1"/>
          </p:cNvSpPr>
          <p:nvPr>
            <p:ph type="title"/>
          </p:nvPr>
        </p:nvSpPr>
        <p:spPr/>
        <p:txBody>
          <a:bodyPr/>
          <a:lstStyle/>
          <a:p>
            <a:pPr algn="ctr"/>
            <a:r>
              <a:rPr lang="en-US" dirty="0">
                <a:latin typeface="Cascadia Mono" panose="020B0609020000020004" pitchFamily="49" charset="0"/>
                <a:ea typeface="Cascadia Mono" panose="020B0609020000020004" pitchFamily="49" charset="0"/>
                <a:cs typeface="Cascadia Mono" panose="020B0609020000020004" pitchFamily="49" charset="0"/>
              </a:rPr>
              <a:t>Register Functionality</a:t>
            </a:r>
          </a:p>
        </p:txBody>
      </p:sp>
      <p:sp>
        <p:nvSpPr>
          <p:cNvPr id="3" name="Content Placeholder 2">
            <a:extLst>
              <a:ext uri="{FF2B5EF4-FFF2-40B4-BE49-F238E27FC236}">
                <a16:creationId xmlns:a16="http://schemas.microsoft.com/office/drawing/2014/main" id="{AB3FEAE4-75A7-FB08-EA17-E0BB13C4BA16}"/>
              </a:ext>
            </a:extLst>
          </p:cNvPr>
          <p:cNvSpPr>
            <a:spLocks noGrp="1"/>
          </p:cNvSpPr>
          <p:nvPr>
            <p:ph idx="1"/>
          </p:nvPr>
        </p:nvSpPr>
        <p:spPr>
          <a:xfrm>
            <a:off x="838200" y="1825625"/>
            <a:ext cx="6427839" cy="4351338"/>
          </a:xfrm>
        </p:spPr>
        <p:txBody>
          <a:bodyPr/>
          <a:lstStyle/>
          <a:p>
            <a:r>
              <a:rPr lang="en-US" dirty="0"/>
              <a:t>Create a new admin account by entering a unique username and password.</a:t>
            </a:r>
          </a:p>
          <a:p>
            <a:r>
              <a:rPr lang="en-US" dirty="0"/>
              <a:t>Store the registered information securely in the file.</a:t>
            </a:r>
          </a:p>
        </p:txBody>
      </p:sp>
      <p:pic>
        <p:nvPicPr>
          <p:cNvPr id="5" name="Picture 4">
            <a:extLst>
              <a:ext uri="{FF2B5EF4-FFF2-40B4-BE49-F238E27FC236}">
                <a16:creationId xmlns:a16="http://schemas.microsoft.com/office/drawing/2014/main" id="{2402F0A8-4C14-60D5-2321-F9603490C60F}"/>
              </a:ext>
            </a:extLst>
          </p:cNvPr>
          <p:cNvPicPr>
            <a:picLocks noChangeAspect="1"/>
          </p:cNvPicPr>
          <p:nvPr/>
        </p:nvPicPr>
        <p:blipFill>
          <a:blip r:embed="rId3"/>
          <a:stretch>
            <a:fillRect/>
          </a:stretch>
        </p:blipFill>
        <p:spPr>
          <a:xfrm>
            <a:off x="7555785" y="1923947"/>
            <a:ext cx="3896338" cy="3985605"/>
          </a:xfrm>
          <a:prstGeom prst="rect">
            <a:avLst/>
          </a:prstGeom>
        </p:spPr>
      </p:pic>
    </p:spTree>
    <p:extLst>
      <p:ext uri="{BB962C8B-B14F-4D97-AF65-F5344CB8AC3E}">
        <p14:creationId xmlns:p14="http://schemas.microsoft.com/office/powerpoint/2010/main" val="16131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87BD43-E4DB-F970-D80A-BFBD56A7F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A503C8-7AEC-E2A7-6654-0DF7553BBD88}"/>
              </a:ext>
            </a:extLst>
          </p:cNvPr>
          <p:cNvSpPr>
            <a:spLocks noGrp="1"/>
          </p:cNvSpPr>
          <p:nvPr>
            <p:ph type="title"/>
          </p:nvPr>
        </p:nvSpPr>
        <p:spPr/>
        <p:txBody>
          <a:bodyPr/>
          <a:lstStyle/>
          <a:p>
            <a:pPr algn="ctr"/>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Login Functionality</a:t>
            </a:r>
          </a:p>
        </p:txBody>
      </p:sp>
      <p:sp>
        <p:nvSpPr>
          <p:cNvPr id="3" name="Content Placeholder 2">
            <a:extLst>
              <a:ext uri="{FF2B5EF4-FFF2-40B4-BE49-F238E27FC236}">
                <a16:creationId xmlns:a16="http://schemas.microsoft.com/office/drawing/2014/main" id="{96831F5E-ECBB-77F3-24DA-F99A4E319663}"/>
              </a:ext>
            </a:extLst>
          </p:cNvPr>
          <p:cNvSpPr>
            <a:spLocks noGrp="1"/>
          </p:cNvSpPr>
          <p:nvPr>
            <p:ph idx="1"/>
          </p:nvPr>
        </p:nvSpPr>
        <p:spPr>
          <a:xfrm>
            <a:off x="838200" y="1825625"/>
            <a:ext cx="5592097" cy="4351338"/>
          </a:xfrm>
        </p:spPr>
        <p:txBody>
          <a:bodyPr/>
          <a:lstStyle/>
          <a:p>
            <a:r>
              <a:rPr lang="en-US" dirty="0"/>
              <a:t>Enter a username and password to attempt login </a:t>
            </a:r>
          </a:p>
          <a:p>
            <a:r>
              <a:rPr lang="en-US" dirty="0"/>
              <a:t>Verify the entered information against the stored data in secure file.</a:t>
            </a:r>
          </a:p>
          <a:p>
            <a:r>
              <a:rPr lang="en-US" dirty="0"/>
              <a:t>Grant access to the control menu if the information match , otherwise display an error message.</a:t>
            </a:r>
          </a:p>
        </p:txBody>
      </p:sp>
      <p:pic>
        <p:nvPicPr>
          <p:cNvPr id="7" name="Picture 6">
            <a:extLst>
              <a:ext uri="{FF2B5EF4-FFF2-40B4-BE49-F238E27FC236}">
                <a16:creationId xmlns:a16="http://schemas.microsoft.com/office/drawing/2014/main" id="{D538A194-3F3B-08D6-143A-7B33D56BF2C3}"/>
              </a:ext>
            </a:extLst>
          </p:cNvPr>
          <p:cNvPicPr>
            <a:picLocks noChangeAspect="1"/>
          </p:cNvPicPr>
          <p:nvPr/>
        </p:nvPicPr>
        <p:blipFill>
          <a:blip r:embed="rId3"/>
          <a:stretch>
            <a:fillRect/>
          </a:stretch>
        </p:blipFill>
        <p:spPr>
          <a:xfrm>
            <a:off x="7947365" y="4392305"/>
            <a:ext cx="3406435" cy="2100570"/>
          </a:xfrm>
          <a:prstGeom prst="rect">
            <a:avLst/>
          </a:prstGeom>
        </p:spPr>
      </p:pic>
      <p:pic>
        <p:nvPicPr>
          <p:cNvPr id="5" name="Picture 4">
            <a:extLst>
              <a:ext uri="{FF2B5EF4-FFF2-40B4-BE49-F238E27FC236}">
                <a16:creationId xmlns:a16="http://schemas.microsoft.com/office/drawing/2014/main" id="{3A4AA1AF-A59F-E475-A5B2-335C0931E10C}"/>
              </a:ext>
            </a:extLst>
          </p:cNvPr>
          <p:cNvPicPr>
            <a:picLocks noChangeAspect="1"/>
          </p:cNvPicPr>
          <p:nvPr/>
        </p:nvPicPr>
        <p:blipFill>
          <a:blip r:embed="rId4"/>
          <a:stretch>
            <a:fillRect/>
          </a:stretch>
        </p:blipFill>
        <p:spPr>
          <a:xfrm>
            <a:off x="7947365" y="1825625"/>
            <a:ext cx="3406435" cy="2431743"/>
          </a:xfrm>
          <a:prstGeom prst="rect">
            <a:avLst/>
          </a:prstGeom>
        </p:spPr>
      </p:pic>
    </p:spTree>
    <p:extLst>
      <p:ext uri="{BB962C8B-B14F-4D97-AF65-F5344CB8AC3E}">
        <p14:creationId xmlns:p14="http://schemas.microsoft.com/office/powerpoint/2010/main" val="42237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1743CB-213C-FE11-0D06-46B66A31B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F1FF25-EAE7-3E93-80F5-204EB28F30B7}"/>
              </a:ext>
            </a:extLst>
          </p:cNvPr>
          <p:cNvSpPr>
            <a:spLocks noGrp="1"/>
          </p:cNvSpPr>
          <p:nvPr>
            <p:ph type="title"/>
          </p:nvPr>
        </p:nvSpPr>
        <p:spPr/>
        <p:txBody>
          <a:bodyPr/>
          <a:lstStyle/>
          <a:p>
            <a:pPr algn="ctr"/>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Control Menu Overview</a:t>
            </a:r>
          </a:p>
        </p:txBody>
      </p:sp>
      <p:sp>
        <p:nvSpPr>
          <p:cNvPr id="3" name="Content Placeholder 2">
            <a:extLst>
              <a:ext uri="{FF2B5EF4-FFF2-40B4-BE49-F238E27FC236}">
                <a16:creationId xmlns:a16="http://schemas.microsoft.com/office/drawing/2014/main" id="{6CA82ABE-FE94-F42D-DED4-ED83D8B8CD9D}"/>
              </a:ext>
            </a:extLst>
          </p:cNvPr>
          <p:cNvSpPr>
            <a:spLocks noGrp="1"/>
          </p:cNvSpPr>
          <p:nvPr>
            <p:ph idx="1"/>
          </p:nvPr>
        </p:nvSpPr>
        <p:spPr>
          <a:xfrm>
            <a:off x="838200" y="1825625"/>
            <a:ext cx="5257800" cy="4351338"/>
          </a:xfrm>
        </p:spPr>
        <p:txBody>
          <a:bodyPr>
            <a:normAutofit lnSpcReduction="10000"/>
          </a:bodyPr>
          <a:lstStyle/>
          <a:p>
            <a:r>
              <a:rPr lang="en-US" sz="2400" b="1" dirty="0"/>
              <a:t>List of options available in the control Menu </a:t>
            </a:r>
          </a:p>
          <a:p>
            <a:pPr marL="0" indent="0">
              <a:buNone/>
            </a:pPr>
            <a:r>
              <a:rPr lang="en-US" sz="2400" dirty="0"/>
              <a:t>	1. Add Employee</a:t>
            </a:r>
          </a:p>
          <a:p>
            <a:pPr marL="0" indent="0">
              <a:buNone/>
            </a:pPr>
            <a:r>
              <a:rPr lang="en-US" sz="2400" dirty="0"/>
              <a:t>	2. Update Employee</a:t>
            </a:r>
          </a:p>
          <a:p>
            <a:pPr marL="0" indent="0">
              <a:buNone/>
            </a:pPr>
            <a:r>
              <a:rPr lang="en-US" sz="2400" dirty="0"/>
              <a:t>	3. Delete Employee</a:t>
            </a:r>
          </a:p>
          <a:p>
            <a:pPr marL="0" indent="0">
              <a:buNone/>
            </a:pPr>
            <a:r>
              <a:rPr lang="en-US" sz="2400" dirty="0"/>
              <a:t>	4. Search Employee</a:t>
            </a:r>
          </a:p>
          <a:p>
            <a:pPr marL="0" indent="0">
              <a:buNone/>
            </a:pPr>
            <a:r>
              <a:rPr lang="en-US" sz="2400" dirty="0"/>
              <a:t>	5. Display all </a:t>
            </a:r>
            <a:r>
              <a:rPr lang="en-US" sz="2400" dirty="0" err="1"/>
              <a:t>Emloyees</a:t>
            </a:r>
            <a:endParaRPr lang="en-US" sz="2400" dirty="0"/>
          </a:p>
          <a:p>
            <a:pPr marL="0" indent="0">
              <a:buNone/>
            </a:pPr>
            <a:r>
              <a:rPr lang="en-US" sz="2400" dirty="0"/>
              <a:t>	6. Salary Slip </a:t>
            </a:r>
            <a:r>
              <a:rPr lang="en-US" sz="2400" dirty="0" err="1"/>
              <a:t>Genarator</a:t>
            </a:r>
            <a:endParaRPr lang="en-US" sz="2400" dirty="0"/>
          </a:p>
          <a:p>
            <a:pPr marL="0" indent="0">
              <a:buNone/>
            </a:pPr>
            <a:r>
              <a:rPr lang="en-US" sz="2400" dirty="0"/>
              <a:t>	7. Go to Admin Panel</a:t>
            </a:r>
          </a:p>
          <a:p>
            <a:pPr marL="0" indent="0">
              <a:buNone/>
            </a:pPr>
            <a:r>
              <a:rPr lang="en-US" sz="2400" dirty="0"/>
              <a:t>	8. Exit</a:t>
            </a:r>
          </a:p>
        </p:txBody>
      </p:sp>
      <p:pic>
        <p:nvPicPr>
          <p:cNvPr id="5" name="Picture 4">
            <a:extLst>
              <a:ext uri="{FF2B5EF4-FFF2-40B4-BE49-F238E27FC236}">
                <a16:creationId xmlns:a16="http://schemas.microsoft.com/office/drawing/2014/main" id="{C52840B8-FFDB-01BA-C3E7-E7D2E706896E}"/>
              </a:ext>
            </a:extLst>
          </p:cNvPr>
          <p:cNvPicPr>
            <a:picLocks noChangeAspect="1"/>
          </p:cNvPicPr>
          <p:nvPr/>
        </p:nvPicPr>
        <p:blipFill>
          <a:blip r:embed="rId3"/>
          <a:stretch>
            <a:fillRect/>
          </a:stretch>
        </p:blipFill>
        <p:spPr>
          <a:xfrm>
            <a:off x="7650159" y="1825625"/>
            <a:ext cx="3703641" cy="4633332"/>
          </a:xfrm>
          <a:prstGeom prst="rect">
            <a:avLst/>
          </a:prstGeom>
        </p:spPr>
      </p:pic>
    </p:spTree>
    <p:extLst>
      <p:ext uri="{BB962C8B-B14F-4D97-AF65-F5344CB8AC3E}">
        <p14:creationId xmlns:p14="http://schemas.microsoft.com/office/powerpoint/2010/main" val="730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328ED6-A0FB-D864-D81E-73D73683F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105574-CDF2-E99F-1B98-C9AB9BF423FF}"/>
              </a:ext>
            </a:extLst>
          </p:cNvPr>
          <p:cNvSpPr>
            <a:spLocks noGrp="1"/>
          </p:cNvSpPr>
          <p:nvPr>
            <p:ph type="title"/>
          </p:nvPr>
        </p:nvSpPr>
        <p:spPr/>
        <p:txBody>
          <a:bodyPr/>
          <a:lstStyle/>
          <a:p>
            <a:pPr algn="ctr"/>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Add Employee Functionality</a:t>
            </a:r>
          </a:p>
        </p:txBody>
      </p:sp>
      <p:sp>
        <p:nvSpPr>
          <p:cNvPr id="3" name="Content Placeholder 2">
            <a:extLst>
              <a:ext uri="{FF2B5EF4-FFF2-40B4-BE49-F238E27FC236}">
                <a16:creationId xmlns:a16="http://schemas.microsoft.com/office/drawing/2014/main" id="{17B3321F-246B-8EAA-1F0B-986583725793}"/>
              </a:ext>
            </a:extLst>
          </p:cNvPr>
          <p:cNvSpPr>
            <a:spLocks noGrp="1"/>
          </p:cNvSpPr>
          <p:nvPr>
            <p:ph idx="1"/>
          </p:nvPr>
        </p:nvSpPr>
        <p:spPr>
          <a:xfrm>
            <a:off x="838200" y="1825625"/>
            <a:ext cx="5503606" cy="4351338"/>
          </a:xfrm>
        </p:spPr>
        <p:txBody>
          <a:bodyPr/>
          <a:lstStyle/>
          <a:p>
            <a:r>
              <a:rPr lang="en-US" dirty="0"/>
              <a:t>Enter employee details as id, name , department, salary.</a:t>
            </a:r>
          </a:p>
          <a:p>
            <a:r>
              <a:rPr lang="en-US" dirty="0"/>
              <a:t>Store the new employee’s information in the file for future reference.</a:t>
            </a:r>
          </a:p>
          <a:p>
            <a:r>
              <a:rPr lang="en-US" dirty="0"/>
              <a:t>Also check if any id is duplicate or not using the previous saved file. If it found duplicates then it will return that input a unique id.</a:t>
            </a:r>
          </a:p>
        </p:txBody>
      </p:sp>
      <p:pic>
        <p:nvPicPr>
          <p:cNvPr id="5" name="Picture 4">
            <a:extLst>
              <a:ext uri="{FF2B5EF4-FFF2-40B4-BE49-F238E27FC236}">
                <a16:creationId xmlns:a16="http://schemas.microsoft.com/office/drawing/2014/main" id="{C1BBF75D-4F3D-ADAD-AA97-5923EE7A5FE8}"/>
              </a:ext>
            </a:extLst>
          </p:cNvPr>
          <p:cNvPicPr>
            <a:picLocks noChangeAspect="1"/>
          </p:cNvPicPr>
          <p:nvPr/>
        </p:nvPicPr>
        <p:blipFill>
          <a:blip r:embed="rId3"/>
          <a:stretch>
            <a:fillRect/>
          </a:stretch>
        </p:blipFill>
        <p:spPr>
          <a:xfrm>
            <a:off x="7070328" y="1825626"/>
            <a:ext cx="3970364" cy="2313756"/>
          </a:xfrm>
          <a:prstGeom prst="rect">
            <a:avLst/>
          </a:prstGeom>
        </p:spPr>
      </p:pic>
      <p:pic>
        <p:nvPicPr>
          <p:cNvPr id="7" name="Picture 6">
            <a:extLst>
              <a:ext uri="{FF2B5EF4-FFF2-40B4-BE49-F238E27FC236}">
                <a16:creationId xmlns:a16="http://schemas.microsoft.com/office/drawing/2014/main" id="{F318A846-641F-7AF6-ADEA-55E280034BE2}"/>
              </a:ext>
            </a:extLst>
          </p:cNvPr>
          <p:cNvPicPr>
            <a:picLocks noChangeAspect="1"/>
          </p:cNvPicPr>
          <p:nvPr/>
        </p:nvPicPr>
        <p:blipFill>
          <a:blip r:embed="rId4"/>
          <a:stretch>
            <a:fillRect/>
          </a:stretch>
        </p:blipFill>
        <p:spPr>
          <a:xfrm>
            <a:off x="6574985" y="4675427"/>
            <a:ext cx="4961050" cy="1036410"/>
          </a:xfrm>
          <a:prstGeom prst="rect">
            <a:avLst/>
          </a:prstGeom>
        </p:spPr>
      </p:pic>
    </p:spTree>
    <p:extLst>
      <p:ext uri="{BB962C8B-B14F-4D97-AF65-F5344CB8AC3E}">
        <p14:creationId xmlns:p14="http://schemas.microsoft.com/office/powerpoint/2010/main" val="7997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9E8822-C1DC-55B8-34FE-9DD116BB2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FF625A-7990-3B70-F3FC-CCB957EE5477}"/>
              </a:ext>
            </a:extLst>
          </p:cNvPr>
          <p:cNvSpPr>
            <a:spLocks noGrp="1"/>
          </p:cNvSpPr>
          <p:nvPr>
            <p:ph type="title"/>
          </p:nvPr>
        </p:nvSpPr>
        <p:spPr/>
        <p:txBody>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Update Employee Functionality</a:t>
            </a:r>
          </a:p>
        </p:txBody>
      </p:sp>
      <p:sp>
        <p:nvSpPr>
          <p:cNvPr id="3" name="Content Placeholder 2">
            <a:extLst>
              <a:ext uri="{FF2B5EF4-FFF2-40B4-BE49-F238E27FC236}">
                <a16:creationId xmlns:a16="http://schemas.microsoft.com/office/drawing/2014/main" id="{CA6D8AB3-BCCF-F7E3-82AC-7DD4EE1655E2}"/>
              </a:ext>
            </a:extLst>
          </p:cNvPr>
          <p:cNvSpPr>
            <a:spLocks noGrp="1"/>
          </p:cNvSpPr>
          <p:nvPr>
            <p:ph idx="1"/>
          </p:nvPr>
        </p:nvSpPr>
        <p:spPr>
          <a:xfrm>
            <a:off x="838200" y="1825625"/>
            <a:ext cx="6204284" cy="4351338"/>
          </a:xfrm>
        </p:spPr>
        <p:txBody>
          <a:bodyPr/>
          <a:lstStyle/>
          <a:p>
            <a:r>
              <a:rPr lang="en-US" dirty="0"/>
              <a:t>Search for an existing employee by Id .</a:t>
            </a:r>
          </a:p>
          <a:p>
            <a:r>
              <a:rPr lang="en-US" dirty="0"/>
              <a:t>If the employee list is empty is will return Employee list is empty!.</a:t>
            </a:r>
          </a:p>
          <a:p>
            <a:r>
              <a:rPr lang="en-US" dirty="0"/>
              <a:t>Allow the Admin to modify the Employee </a:t>
            </a:r>
            <a:r>
              <a:rPr lang="en-US" dirty="0" err="1"/>
              <a:t>informations</a:t>
            </a:r>
            <a:r>
              <a:rPr lang="en-US" dirty="0"/>
              <a:t>.</a:t>
            </a:r>
          </a:p>
          <a:p>
            <a:r>
              <a:rPr lang="en-US" dirty="0"/>
              <a:t>Overwrite the existing employee data in the file with the updated information.</a:t>
            </a:r>
          </a:p>
          <a:p>
            <a:r>
              <a:rPr lang="en-US" dirty="0"/>
              <a:t>If the searching id not present in the file it will return to Search again id.</a:t>
            </a:r>
          </a:p>
          <a:p>
            <a:endParaRPr lang="en-US" dirty="0"/>
          </a:p>
        </p:txBody>
      </p:sp>
      <p:pic>
        <p:nvPicPr>
          <p:cNvPr id="9" name="Picture 8">
            <a:extLst>
              <a:ext uri="{FF2B5EF4-FFF2-40B4-BE49-F238E27FC236}">
                <a16:creationId xmlns:a16="http://schemas.microsoft.com/office/drawing/2014/main" id="{CDA4932E-40CA-8E76-413A-84DCD94F7C59}"/>
              </a:ext>
            </a:extLst>
          </p:cNvPr>
          <p:cNvPicPr>
            <a:picLocks noChangeAspect="1"/>
          </p:cNvPicPr>
          <p:nvPr/>
        </p:nvPicPr>
        <p:blipFill>
          <a:blip r:embed="rId3"/>
          <a:stretch>
            <a:fillRect/>
          </a:stretch>
        </p:blipFill>
        <p:spPr>
          <a:xfrm>
            <a:off x="7825433" y="2824684"/>
            <a:ext cx="3856054" cy="2059813"/>
          </a:xfrm>
          <a:prstGeom prst="rect">
            <a:avLst/>
          </a:prstGeom>
        </p:spPr>
      </p:pic>
      <p:pic>
        <p:nvPicPr>
          <p:cNvPr id="7" name="Picture 6">
            <a:extLst>
              <a:ext uri="{FF2B5EF4-FFF2-40B4-BE49-F238E27FC236}">
                <a16:creationId xmlns:a16="http://schemas.microsoft.com/office/drawing/2014/main" id="{70CC71B0-1629-E8F2-AAE1-B4DC1A185F2C}"/>
              </a:ext>
            </a:extLst>
          </p:cNvPr>
          <p:cNvPicPr>
            <a:picLocks noChangeAspect="1"/>
          </p:cNvPicPr>
          <p:nvPr/>
        </p:nvPicPr>
        <p:blipFill>
          <a:blip r:embed="rId4"/>
          <a:stretch>
            <a:fillRect/>
          </a:stretch>
        </p:blipFill>
        <p:spPr>
          <a:xfrm>
            <a:off x="8153123" y="1825625"/>
            <a:ext cx="3200677" cy="929721"/>
          </a:xfrm>
          <a:prstGeom prst="rect">
            <a:avLst/>
          </a:prstGeom>
        </p:spPr>
      </p:pic>
      <p:pic>
        <p:nvPicPr>
          <p:cNvPr id="5" name="Picture 4">
            <a:extLst>
              <a:ext uri="{FF2B5EF4-FFF2-40B4-BE49-F238E27FC236}">
                <a16:creationId xmlns:a16="http://schemas.microsoft.com/office/drawing/2014/main" id="{CAFFDF3B-7B56-ED2A-D1DF-BCBA1985E82C}"/>
              </a:ext>
            </a:extLst>
          </p:cNvPr>
          <p:cNvPicPr>
            <a:picLocks noChangeAspect="1"/>
          </p:cNvPicPr>
          <p:nvPr/>
        </p:nvPicPr>
        <p:blipFill>
          <a:blip r:embed="rId5"/>
          <a:stretch>
            <a:fillRect/>
          </a:stretch>
        </p:blipFill>
        <p:spPr>
          <a:xfrm>
            <a:off x="7878778" y="4953836"/>
            <a:ext cx="3749365" cy="1013828"/>
          </a:xfrm>
          <a:prstGeom prst="rect">
            <a:avLst/>
          </a:prstGeom>
        </p:spPr>
      </p:pic>
    </p:spTree>
    <p:extLst>
      <p:ext uri="{BB962C8B-B14F-4D97-AF65-F5344CB8AC3E}">
        <p14:creationId xmlns:p14="http://schemas.microsoft.com/office/powerpoint/2010/main" val="38221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arn(inVertical)">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754</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__Inter_aaf875</vt:lpstr>
      <vt:lpstr>Aptos Narrow</vt:lpstr>
      <vt:lpstr>Arial</vt:lpstr>
      <vt:lpstr>Bahnschrift Condensed</vt:lpstr>
      <vt:lpstr>Bookman Old Style</vt:lpstr>
      <vt:lpstr>Calibri</vt:lpstr>
      <vt:lpstr>Calibri Light</vt:lpstr>
      <vt:lpstr>Cascadia Code SemiBold</vt:lpstr>
      <vt:lpstr>Cascadia Mono</vt:lpstr>
      <vt:lpstr>Cascadia Mono SemiBold</vt:lpstr>
      <vt:lpstr>Constantia</vt:lpstr>
      <vt:lpstr>Office Theme</vt:lpstr>
      <vt:lpstr>Employee  Management System</vt:lpstr>
      <vt:lpstr>Introduction</vt:lpstr>
      <vt:lpstr>Project Overview</vt:lpstr>
      <vt:lpstr>Admin Panel Functionality</vt:lpstr>
      <vt:lpstr>Register Functionality</vt:lpstr>
      <vt:lpstr>Login Functionality</vt:lpstr>
      <vt:lpstr>Control Menu Overview</vt:lpstr>
      <vt:lpstr>Add Employee Functionality</vt:lpstr>
      <vt:lpstr>Update Employee Functionality</vt:lpstr>
      <vt:lpstr>Delete Employee Functionality</vt:lpstr>
      <vt:lpstr>Search Employee Functionality</vt:lpstr>
      <vt:lpstr>Display all Employee Functionality</vt:lpstr>
      <vt:lpstr>Salary Slip Functionality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sayeed saadman</dc:creator>
  <cp:lastModifiedBy>sayeed saadman</cp:lastModifiedBy>
  <cp:revision>7</cp:revision>
  <dcterms:created xsi:type="dcterms:W3CDTF">2024-06-25T10:30:42Z</dcterms:created>
  <dcterms:modified xsi:type="dcterms:W3CDTF">2024-06-25T14:57:46Z</dcterms:modified>
</cp:coreProperties>
</file>