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13"/>
  </p:notesMasterIdLst>
  <p:handoutMasterIdLst>
    <p:handoutMasterId r:id="rId14"/>
  </p:handoutMasterIdLst>
  <p:sldIdLst>
    <p:sldId id="285" r:id="rId2"/>
    <p:sldId id="272" r:id="rId3"/>
    <p:sldId id="277" r:id="rId4"/>
    <p:sldId id="273" r:id="rId5"/>
    <p:sldId id="279" r:id="rId6"/>
    <p:sldId id="274" r:id="rId7"/>
    <p:sldId id="278" r:id="rId8"/>
    <p:sldId id="262" r:id="rId9"/>
    <p:sldId id="276" r:id="rId10"/>
    <p:sldId id="280" r:id="rId11"/>
    <p:sldId id="281" r:id="rId12"/>
  </p:sldIdLst>
  <p:sldSz cx="12192000" cy="6858000"/>
  <p:notesSz cx="9388475" cy="7102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1296B996-0434-4117-96AB-43A84F9BF36B}">
          <p14:sldIdLst>
            <p14:sldId id="285"/>
            <p14:sldId id="272"/>
            <p14:sldId id="277"/>
            <p14:sldId id="273"/>
            <p14:sldId id="279"/>
            <p14:sldId id="274"/>
            <p14:sldId id="278"/>
            <p14:sldId id="262"/>
            <p14:sldId id="276"/>
            <p14:sldId id="280"/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7BE9"/>
    <a:srgbClr val="1580C5"/>
    <a:srgbClr val="00A3DF"/>
    <a:srgbClr val="03ACE9"/>
    <a:srgbClr val="FCCDB6"/>
    <a:srgbClr val="D9D9D9"/>
    <a:srgbClr val="004568"/>
    <a:srgbClr val="0074AF"/>
    <a:srgbClr val="00B0F0"/>
    <a:srgbClr val="6EAA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533" autoAdjust="0"/>
    <p:restoredTop sz="96215" autoAdjust="0"/>
  </p:normalViewPr>
  <p:slideViewPr>
    <p:cSldViewPr snapToGrid="0">
      <p:cViewPr varScale="1">
        <p:scale>
          <a:sx n="112" d="100"/>
          <a:sy n="112" d="100"/>
        </p:scale>
        <p:origin x="2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2" d="100"/>
        <a:sy n="82" d="100"/>
      </p:scale>
      <p:origin x="0" y="-82"/>
    </p:cViewPr>
  </p:sorterViewPr>
  <p:notesViewPr>
    <p:cSldViewPr snapToGrid="0">
      <p:cViewPr varScale="1">
        <p:scale>
          <a:sx n="73" d="100"/>
          <a:sy n="73" d="100"/>
        </p:scale>
        <p:origin x="583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317963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7CCA049B-3A46-4BDA-A8F5-2925B00FE570}" type="datetimeFigureOut">
              <a:rPr lang="en-US" smtClean="0"/>
              <a:t>4/27/18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17963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DBAA5490-FD59-4087-AC7E-016E8A412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092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317963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44C46CEC-428A-4DD0-A7C7-21AF8DE33E93}" type="datetimeFigureOut">
              <a:rPr lang="en-US" smtClean="0"/>
              <a:t>4/27/18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63813" y="887413"/>
            <a:ext cx="4260850" cy="239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8848" y="3418066"/>
            <a:ext cx="7510780" cy="2796600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317963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4CBCEA92-F142-4D57-B507-37BDAF447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20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340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4299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5910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6994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685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ealanalytics.com/templates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ealanalytics.com/templates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 - no top ba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1225485"/>
          </a:xfrm>
          <a:prstGeom prst="rect">
            <a:avLst/>
          </a:prstGeom>
          <a:solidFill>
            <a:srgbClr val="007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0636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A73233B-0705-4E94-AE39-0FCF7FAB80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>
            <a:hlinkClick r:id="rId3"/>
            <a:extLst>
              <a:ext uri="{FF2B5EF4-FFF2-40B4-BE49-F238E27FC236}">
                <a16:creationId xmlns:a16="http://schemas.microsoft.com/office/drawing/2014/main" id="{011B0CED-3A92-43B0-A3DE-C37B6408D9DB}"/>
              </a:ext>
            </a:extLst>
          </p:cNvPr>
          <p:cNvSpPr txBox="1"/>
          <p:nvPr userDrawn="1"/>
        </p:nvSpPr>
        <p:spPr>
          <a:xfrm>
            <a:off x="329642" y="4267687"/>
            <a:ext cx="2664879" cy="329343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19050"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Neal Creative  | click &amp; 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Learn more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EF3013-858C-4FFF-B19A-1F10A879C4E8}"/>
              </a:ext>
            </a:extLst>
          </p:cNvPr>
          <p:cNvSpPr txBox="1"/>
          <p:nvPr userDrawn="1"/>
        </p:nvSpPr>
        <p:spPr>
          <a:xfrm>
            <a:off x="177800" y="6435060"/>
            <a:ext cx="10502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Neal Creative </a:t>
            </a:r>
            <a:r>
              <a:rPr lang="en-US" sz="1000" baseline="30000" dirty="0">
                <a:solidFill>
                  <a:schemeClr val="bg1">
                    <a:lumMod val="75000"/>
                  </a:schemeClr>
                </a:solidFill>
              </a:rPr>
              <a:t>©</a:t>
            </a:r>
          </a:p>
        </p:txBody>
      </p:sp>
    </p:spTree>
    <p:extLst>
      <p:ext uri="{BB962C8B-B14F-4D97-AF65-F5344CB8AC3E}">
        <p14:creationId xmlns:p14="http://schemas.microsoft.com/office/powerpoint/2010/main" val="2221538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12192000" cy="11480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747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CEEE197-7B3D-420C-8D35-83CAE6B361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solidFill>
            <a:schemeClr val="bg1">
              <a:lumMod val="95000"/>
            </a:schemeClr>
          </a:solidFill>
        </p:spPr>
        <p:txBody>
          <a:bodyPr vert="horz" lIns="457200" tIns="45720" rIns="457200" bIns="45720" rtlCol="0" anchor="ctr">
            <a:noAutofit/>
          </a:bodyPr>
          <a:lstStyle>
            <a:lvl1pPr>
              <a:defRPr lang="en-US" sz="3400" spc="160" baseline="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6254376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- no top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122548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hlinkClick r:id="rId2"/>
          </p:cNvPr>
          <p:cNvSpPr txBox="1"/>
          <p:nvPr userDrawn="1"/>
        </p:nvSpPr>
        <p:spPr>
          <a:xfrm>
            <a:off x="9524236" y="6316156"/>
            <a:ext cx="2426464" cy="367873"/>
          </a:xfrm>
          <a:prstGeom prst="roundRect">
            <a:avLst>
              <a:gd name="adj" fmla="val 50000"/>
            </a:avLst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Neal Creative</a:t>
            </a:r>
            <a:r>
              <a:rPr lang="en-US" sz="1100" baseline="0" dirty="0">
                <a:solidFill>
                  <a:schemeClr val="bg1"/>
                </a:solidFill>
              </a:rPr>
              <a:t>  | </a:t>
            </a:r>
            <a:r>
              <a:rPr lang="en-US" sz="1100" b="1" baseline="0" dirty="0">
                <a:solidFill>
                  <a:schemeClr val="bg1"/>
                </a:solidFill>
              </a:rPr>
              <a:t>Learn more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34A05A-4AD6-4BC6-B6EA-314331190DB2}"/>
              </a:ext>
            </a:extLst>
          </p:cNvPr>
          <p:cNvSpPr txBox="1"/>
          <p:nvPr userDrawn="1"/>
        </p:nvSpPr>
        <p:spPr>
          <a:xfrm>
            <a:off x="177800" y="6435060"/>
            <a:ext cx="10502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Neal Creative </a:t>
            </a:r>
            <a:r>
              <a:rPr lang="en-US" sz="1000" baseline="30000" dirty="0">
                <a:solidFill>
                  <a:schemeClr val="bg1">
                    <a:lumMod val="75000"/>
                  </a:schemeClr>
                </a:solidFill>
              </a:rPr>
              <a:t>©</a:t>
            </a:r>
          </a:p>
        </p:txBody>
      </p:sp>
    </p:spTree>
    <p:extLst>
      <p:ext uri="{BB962C8B-B14F-4D97-AF65-F5344CB8AC3E}">
        <p14:creationId xmlns:p14="http://schemas.microsoft.com/office/powerpoint/2010/main" val="322627904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1050758"/>
          </a:xfrm>
          <a:prstGeom prst="rect">
            <a:avLst/>
          </a:prstGeom>
        </p:spPr>
        <p:txBody>
          <a:bodyPr vert="horz" lIns="457200" tIns="45720" rIns="457200" bIns="45720" rtlCol="0" anchor="ctr">
            <a:no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  <a:buNone/>
              <a:tabLst>
                <a:tab pos="10579100" algn="l"/>
              </a:tabLst>
            </a:pPr>
            <a:endParaRPr lang="en-US" sz="3400" b="0" i="0" spc="160" baseline="0">
              <a:gradFill>
                <a:gsLst>
                  <a:gs pos="0">
                    <a:schemeClr val="tx2"/>
                  </a:gs>
                  <a:gs pos="100000">
                    <a:schemeClr val="tx2"/>
                  </a:gs>
                </a:gsLst>
                <a:lin ang="5400000" scaled="1"/>
              </a:gradFill>
              <a:latin typeface="Segoe UI Semibold" panose="020B0702040204020203" pitchFamily="34" charset="0"/>
              <a:ea typeface="+mj-ea"/>
              <a:cs typeface="Segoe UI Semibold" panose="020B0702040204020203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50758"/>
          </a:xfrm>
          <a:prstGeom prst="rect">
            <a:avLst/>
          </a:prstGeom>
        </p:spPr>
        <p:txBody>
          <a:bodyPr vert="horz" lIns="457200" tIns="45720" rIns="457200" bIns="45720" rtlCol="0" anchor="ctr">
            <a:noAutofit/>
          </a:bodyPr>
          <a:lstStyle/>
          <a:p>
            <a:pPr lv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tabLst>
                <a:tab pos="10579100" algn="l"/>
              </a:tabLst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275347"/>
            <a:ext cx="12192000" cy="1949765"/>
          </a:xfrm>
          <a:prstGeom prst="rect">
            <a:avLst/>
          </a:prstGeom>
        </p:spPr>
        <p:txBody>
          <a:bodyPr vert="horz" lIns="457200" tIns="45720" rIns="457200" bIns="4572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88115" y="63161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AE1514C-5E56-4738-A1FF-4B1CFD2A3E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799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6" r:id="rId3"/>
    <p:sldLayoutId id="2147483677" r:id="rId4"/>
    <p:sldLayoutId id="2147483679" r:id="rId5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tabLst>
          <a:tab pos="10579100" algn="l"/>
        </a:tabLst>
        <a:defRPr lang="en-US" sz="3400" b="0" i="0" kern="1200" spc="160" baseline="0" dirty="0">
          <a:gradFill>
            <a:gsLst>
              <a:gs pos="0">
                <a:schemeClr val="tx2"/>
              </a:gs>
              <a:gs pos="100000">
                <a:schemeClr val="tx2"/>
              </a:gs>
            </a:gsLst>
            <a:lin ang="5400000" scaled="1"/>
          </a:gradFill>
          <a:latin typeface="Segoe UI Semibold" panose="020B0702040204020203" pitchFamily="34" charset="0"/>
          <a:ea typeface="+mj-ea"/>
          <a:cs typeface="Segoe UI Semibold" panose="020B0702040204020203" pitchFamily="34" charset="0"/>
        </a:defRPr>
      </a:lvl1pPr>
    </p:titleStyle>
    <p:bodyStyle>
      <a:lvl1pPr marL="0" indent="0" algn="ctr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>
              <a:lumMod val="85000"/>
              <a:lumOff val="15000"/>
            </a:schemeClr>
          </a:solidFill>
          <a:latin typeface="+mj-lt"/>
          <a:ea typeface="+mn-ea"/>
          <a:cs typeface="+mn-cs"/>
        </a:defRPr>
      </a:lvl1pPr>
      <a:lvl2pPr marL="0" indent="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0" indent="0" algn="ctr" defTabSz="914400" rtl="0" eaLnBrk="1" latinLnBrk="0" hangingPunct="1">
        <a:lnSpc>
          <a:spcPct val="90000"/>
        </a:lnSpc>
        <a:spcBef>
          <a:spcPts val="1200"/>
        </a:spcBef>
        <a:spcAft>
          <a:spcPts val="1200"/>
        </a:spcAft>
        <a:buFont typeface="Arial" panose="020B0604020202020204" pitchFamily="34" charset="0"/>
        <a:buNone/>
        <a:defRPr sz="20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0" indent="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0" indent="0" algn="ctr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None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jpg"/><Relationship Id="rId5" Type="http://schemas.openxmlformats.org/officeDocument/2006/relationships/image" Target="../media/image4.tiff"/><Relationship Id="rId4" Type="http://schemas.openxmlformats.org/officeDocument/2006/relationships/image" Target="../media/image3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2D27354-ECC0-7042-8D55-284E3D10D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t>1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9781DD-27CF-AA40-9D02-AA43051731D5}"/>
              </a:ext>
            </a:extLst>
          </p:cNvPr>
          <p:cNvSpPr txBox="1"/>
          <p:nvPr/>
        </p:nvSpPr>
        <p:spPr>
          <a:xfrm>
            <a:off x="1785257" y="2465978"/>
            <a:ext cx="8955314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Tweet Sentiment Analysis</a:t>
            </a:r>
          </a:p>
          <a:p>
            <a:endParaRPr lang="en-US" sz="6600" dirty="0">
              <a:solidFill>
                <a:schemeClr val="bg1"/>
              </a:solidFill>
            </a:endParaRPr>
          </a:p>
          <a:p>
            <a:r>
              <a:rPr lang="en-US" sz="3600" dirty="0">
                <a:solidFill>
                  <a:schemeClr val="bg1"/>
                </a:solidFill>
              </a:rPr>
              <a:t>By SAYEF IQBAL</a:t>
            </a:r>
          </a:p>
          <a:p>
            <a:r>
              <a:rPr lang="en-US" sz="3600" dirty="0">
                <a:solidFill>
                  <a:schemeClr val="bg1"/>
                </a:solidFill>
              </a:rPr>
              <a:t>CUS-1194 , Information Retrieval</a:t>
            </a:r>
          </a:p>
        </p:txBody>
      </p:sp>
    </p:spTree>
    <p:extLst>
      <p:ext uri="{BB962C8B-B14F-4D97-AF65-F5344CB8AC3E}">
        <p14:creationId xmlns:p14="http://schemas.microsoft.com/office/powerpoint/2010/main" val="2884858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379B0-30CE-8641-8582-22D0A6ED4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 FINDINGS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381A32-91AD-504F-AF59-46A3B2599D5F}"/>
              </a:ext>
            </a:extLst>
          </p:cNvPr>
          <p:cNvSpPr txBox="1"/>
          <p:nvPr/>
        </p:nvSpPr>
        <p:spPr>
          <a:xfrm>
            <a:off x="290286" y="1277257"/>
            <a:ext cx="1162594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 lot of words in most of the tweets could not be identified by either of the lexicons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Not all the emoticons were possibly identified and scored accordingly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Semantic meaning of text is meaning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Neighboring word value and semantic was not used in all occasions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Most exclamation mark is related to positive sentiment i.e. most people use exclamation mark in order to express positive sentiment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Class distribution was uneven which could possible have caused biasness .e.g. more Positive annotated tweets than Negative tweets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Providing larger training set to machine learning algorithms do not guarantee better accuracy, precision and recall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17844670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C72165-9516-6349-830C-5BFCC3D23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t>11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0A9146-ADBD-0648-868A-BE5835C81671}"/>
              </a:ext>
            </a:extLst>
          </p:cNvPr>
          <p:cNvSpPr txBox="1"/>
          <p:nvPr/>
        </p:nvSpPr>
        <p:spPr>
          <a:xfrm>
            <a:off x="3164116" y="2061029"/>
            <a:ext cx="602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chemeClr val="bg2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215163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6CCC017D-9B7D-D849-8F24-EFD19EA9D0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4071" y="1097870"/>
            <a:ext cx="5808058" cy="5218793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50758"/>
          </a:xfrm>
        </p:spPr>
        <p:txBody>
          <a:bodyPr/>
          <a:lstStyle/>
          <a:p>
            <a:r>
              <a:rPr lang="en-US" dirty="0"/>
              <a:t>What is sentiment analysis?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9448800" y="6316663"/>
            <a:ext cx="2743200" cy="365125"/>
          </a:xfrm>
        </p:spPr>
        <p:txBody>
          <a:bodyPr/>
          <a:lstStyle/>
          <a:p>
            <a:fld id="{5AE1514C-5E56-4738-A1FF-4B1CFD2A3E36}" type="slidenum">
              <a:rPr lang="en-US" smtClean="0"/>
              <a:t>2</a:t>
            </a:fld>
            <a:endParaRPr lang="en-US"/>
          </a:p>
        </p:txBody>
      </p:sp>
      <p:sp>
        <p:nvSpPr>
          <p:cNvPr id="171" name="Freeform: Shape 170"/>
          <p:cNvSpPr>
            <a:spLocks noChangeAspect="1"/>
          </p:cNvSpPr>
          <p:nvPr/>
        </p:nvSpPr>
        <p:spPr>
          <a:xfrm>
            <a:off x="354340" y="1860176"/>
            <a:ext cx="855735" cy="1901952"/>
          </a:xfrm>
          <a:custGeom>
            <a:avLst/>
            <a:gdLst>
              <a:gd name="connsiteX0" fmla="*/ 330610 w 1279418"/>
              <a:gd name="connsiteY0" fmla="*/ 630871 h 2843630"/>
              <a:gd name="connsiteX1" fmla="*/ 950643 w 1279418"/>
              <a:gd name="connsiteY1" fmla="*/ 630871 h 2843630"/>
              <a:gd name="connsiteX2" fmla="*/ 1115094 w 1279418"/>
              <a:gd name="connsiteY2" fmla="*/ 739877 h 2843630"/>
              <a:gd name="connsiteX3" fmla="*/ 1118085 w 1279418"/>
              <a:gd name="connsiteY3" fmla="*/ 754690 h 2843630"/>
              <a:gd name="connsiteX4" fmla="*/ 1127860 w 1279418"/>
              <a:gd name="connsiteY4" fmla="*/ 779369 h 2843630"/>
              <a:gd name="connsiteX5" fmla="*/ 1277697 w 1279418"/>
              <a:gd name="connsiteY5" fmla="*/ 1612696 h 2843630"/>
              <a:gd name="connsiteX6" fmla="*/ 1190578 w 1279418"/>
              <a:gd name="connsiteY6" fmla="*/ 1738012 h 2843630"/>
              <a:gd name="connsiteX7" fmla="*/ 1065262 w 1279418"/>
              <a:gd name="connsiteY7" fmla="*/ 1650893 h 2843630"/>
              <a:gd name="connsiteX8" fmla="*/ 946038 w 1279418"/>
              <a:gd name="connsiteY8" fmla="*/ 987825 h 2843630"/>
              <a:gd name="connsiteX9" fmla="*/ 942594 w 1279418"/>
              <a:gd name="connsiteY9" fmla="*/ 987825 h 2843630"/>
              <a:gd name="connsiteX10" fmla="*/ 942594 w 1279418"/>
              <a:gd name="connsiteY10" fmla="*/ 1501242 h 2843630"/>
              <a:gd name="connsiteX11" fmla="*/ 942594 w 1279418"/>
              <a:gd name="connsiteY11" fmla="*/ 1845442 h 2843630"/>
              <a:gd name="connsiteX12" fmla="*/ 942594 w 1279418"/>
              <a:gd name="connsiteY12" fmla="*/ 2722978 h 2843630"/>
              <a:gd name="connsiteX13" fmla="*/ 821942 w 1279418"/>
              <a:gd name="connsiteY13" fmla="*/ 2843630 h 2843630"/>
              <a:gd name="connsiteX14" fmla="*/ 816225 w 1279418"/>
              <a:gd name="connsiteY14" fmla="*/ 2843630 h 2843630"/>
              <a:gd name="connsiteX15" fmla="*/ 695573 w 1279418"/>
              <a:gd name="connsiteY15" fmla="*/ 2722978 h 2843630"/>
              <a:gd name="connsiteX16" fmla="*/ 695573 w 1279418"/>
              <a:gd name="connsiteY16" fmla="*/ 1845442 h 2843630"/>
              <a:gd name="connsiteX17" fmla="*/ 584764 w 1279418"/>
              <a:gd name="connsiteY17" fmla="*/ 1845442 h 2843630"/>
              <a:gd name="connsiteX18" fmla="*/ 584764 w 1279418"/>
              <a:gd name="connsiteY18" fmla="*/ 2722978 h 2843630"/>
              <a:gd name="connsiteX19" fmla="*/ 464112 w 1279418"/>
              <a:gd name="connsiteY19" fmla="*/ 2843630 h 2843630"/>
              <a:gd name="connsiteX20" fmla="*/ 458395 w 1279418"/>
              <a:gd name="connsiteY20" fmla="*/ 2843630 h 2843630"/>
              <a:gd name="connsiteX21" fmla="*/ 337743 w 1279418"/>
              <a:gd name="connsiteY21" fmla="*/ 2722978 h 2843630"/>
              <a:gd name="connsiteX22" fmla="*/ 337743 w 1279418"/>
              <a:gd name="connsiteY22" fmla="*/ 1845442 h 2843630"/>
              <a:gd name="connsiteX23" fmla="*/ 337743 w 1279418"/>
              <a:gd name="connsiteY23" fmla="*/ 1845442 h 2843630"/>
              <a:gd name="connsiteX24" fmla="*/ 337743 w 1279418"/>
              <a:gd name="connsiteY24" fmla="*/ 987825 h 2843630"/>
              <a:gd name="connsiteX25" fmla="*/ 333380 w 1279418"/>
              <a:gd name="connsiteY25" fmla="*/ 987825 h 2843630"/>
              <a:gd name="connsiteX26" fmla="*/ 214156 w 1279418"/>
              <a:gd name="connsiteY26" fmla="*/ 1650893 h 2843630"/>
              <a:gd name="connsiteX27" fmla="*/ 88840 w 1279418"/>
              <a:gd name="connsiteY27" fmla="*/ 1738012 h 2843630"/>
              <a:gd name="connsiteX28" fmla="*/ 1721 w 1279418"/>
              <a:gd name="connsiteY28" fmla="*/ 1612696 h 2843630"/>
              <a:gd name="connsiteX29" fmla="*/ 151558 w 1279418"/>
              <a:gd name="connsiteY29" fmla="*/ 779369 h 2843630"/>
              <a:gd name="connsiteX30" fmla="*/ 165076 w 1279418"/>
              <a:gd name="connsiteY30" fmla="*/ 745240 h 2843630"/>
              <a:gd name="connsiteX31" fmla="*/ 166159 w 1279418"/>
              <a:gd name="connsiteY31" fmla="*/ 739877 h 2843630"/>
              <a:gd name="connsiteX32" fmla="*/ 330610 w 1279418"/>
              <a:gd name="connsiteY32" fmla="*/ 630871 h 2843630"/>
              <a:gd name="connsiteX33" fmla="*/ 631229 w 1279418"/>
              <a:gd name="connsiteY33" fmla="*/ 0 h 2843630"/>
              <a:gd name="connsiteX34" fmla="*/ 930644 w 1279418"/>
              <a:gd name="connsiteY34" fmla="*/ 299414 h 2843630"/>
              <a:gd name="connsiteX35" fmla="*/ 631229 w 1279418"/>
              <a:gd name="connsiteY35" fmla="*/ 598828 h 2843630"/>
              <a:gd name="connsiteX36" fmla="*/ 331814 w 1279418"/>
              <a:gd name="connsiteY36" fmla="*/ 299414 h 2843630"/>
              <a:gd name="connsiteX37" fmla="*/ 631229 w 1279418"/>
              <a:gd name="connsiteY37" fmla="*/ 0 h 2843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79418" h="2843630">
                <a:moveTo>
                  <a:pt x="330610" y="630871"/>
                </a:moveTo>
                <a:lnTo>
                  <a:pt x="950643" y="630871"/>
                </a:lnTo>
                <a:cubicBezTo>
                  <a:pt x="1024571" y="630871"/>
                  <a:pt x="1088000" y="675819"/>
                  <a:pt x="1115094" y="739877"/>
                </a:cubicBezTo>
                <a:lnTo>
                  <a:pt x="1118085" y="754690"/>
                </a:lnTo>
                <a:lnTo>
                  <a:pt x="1127860" y="779369"/>
                </a:lnTo>
                <a:lnTo>
                  <a:pt x="1277697" y="1612696"/>
                </a:lnTo>
                <a:cubicBezTo>
                  <a:pt x="1288245" y="1671358"/>
                  <a:pt x="1249241" y="1727464"/>
                  <a:pt x="1190578" y="1738012"/>
                </a:cubicBezTo>
                <a:cubicBezTo>
                  <a:pt x="1131916" y="1748560"/>
                  <a:pt x="1075810" y="1709555"/>
                  <a:pt x="1065262" y="1650893"/>
                </a:cubicBezTo>
                <a:lnTo>
                  <a:pt x="946038" y="987825"/>
                </a:lnTo>
                <a:lnTo>
                  <a:pt x="942594" y="987825"/>
                </a:lnTo>
                <a:lnTo>
                  <a:pt x="942594" y="1501242"/>
                </a:lnTo>
                <a:lnTo>
                  <a:pt x="942594" y="1845442"/>
                </a:lnTo>
                <a:lnTo>
                  <a:pt x="942594" y="2722978"/>
                </a:lnTo>
                <a:cubicBezTo>
                  <a:pt x="942594" y="2789612"/>
                  <a:pt x="888576" y="2843630"/>
                  <a:pt x="821942" y="2843630"/>
                </a:cubicBezTo>
                <a:lnTo>
                  <a:pt x="816225" y="2843630"/>
                </a:lnTo>
                <a:cubicBezTo>
                  <a:pt x="749591" y="2843630"/>
                  <a:pt x="695573" y="2789612"/>
                  <a:pt x="695573" y="2722978"/>
                </a:cubicBezTo>
                <a:lnTo>
                  <a:pt x="695573" y="1845442"/>
                </a:lnTo>
                <a:lnTo>
                  <a:pt x="584764" y="1845442"/>
                </a:lnTo>
                <a:lnTo>
                  <a:pt x="584764" y="2722978"/>
                </a:lnTo>
                <a:cubicBezTo>
                  <a:pt x="584764" y="2789612"/>
                  <a:pt x="530746" y="2843630"/>
                  <a:pt x="464112" y="2843630"/>
                </a:cubicBezTo>
                <a:lnTo>
                  <a:pt x="458395" y="2843630"/>
                </a:lnTo>
                <a:cubicBezTo>
                  <a:pt x="391761" y="2843630"/>
                  <a:pt x="337743" y="2789612"/>
                  <a:pt x="337743" y="2722978"/>
                </a:cubicBezTo>
                <a:lnTo>
                  <a:pt x="337743" y="1845442"/>
                </a:lnTo>
                <a:lnTo>
                  <a:pt x="337743" y="1845442"/>
                </a:lnTo>
                <a:lnTo>
                  <a:pt x="337743" y="987825"/>
                </a:lnTo>
                <a:lnTo>
                  <a:pt x="333380" y="987825"/>
                </a:lnTo>
                <a:lnTo>
                  <a:pt x="214156" y="1650893"/>
                </a:lnTo>
                <a:cubicBezTo>
                  <a:pt x="203608" y="1709555"/>
                  <a:pt x="147502" y="1748560"/>
                  <a:pt x="88840" y="1738012"/>
                </a:cubicBezTo>
                <a:cubicBezTo>
                  <a:pt x="30177" y="1727464"/>
                  <a:pt x="-8827" y="1671358"/>
                  <a:pt x="1721" y="1612696"/>
                </a:cubicBezTo>
                <a:lnTo>
                  <a:pt x="151558" y="779369"/>
                </a:lnTo>
                <a:lnTo>
                  <a:pt x="165076" y="745240"/>
                </a:lnTo>
                <a:lnTo>
                  <a:pt x="166159" y="739877"/>
                </a:lnTo>
                <a:cubicBezTo>
                  <a:pt x="193253" y="675819"/>
                  <a:pt x="256682" y="630871"/>
                  <a:pt x="330610" y="630871"/>
                </a:cubicBezTo>
                <a:close/>
                <a:moveTo>
                  <a:pt x="631229" y="0"/>
                </a:moveTo>
                <a:cubicBezTo>
                  <a:pt x="796591" y="0"/>
                  <a:pt x="930644" y="134052"/>
                  <a:pt x="930644" y="299414"/>
                </a:cubicBezTo>
                <a:cubicBezTo>
                  <a:pt x="930644" y="464776"/>
                  <a:pt x="796591" y="598828"/>
                  <a:pt x="631229" y="598828"/>
                </a:cubicBezTo>
                <a:cubicBezTo>
                  <a:pt x="465867" y="598828"/>
                  <a:pt x="331814" y="464776"/>
                  <a:pt x="331814" y="299414"/>
                </a:cubicBezTo>
                <a:cubicBezTo>
                  <a:pt x="331814" y="134052"/>
                  <a:pt x="465867" y="0"/>
                  <a:pt x="631229" y="0"/>
                </a:cubicBezTo>
                <a:close/>
              </a:path>
            </a:pathLst>
          </a:custGeom>
          <a:gradFill>
            <a:gsLst>
              <a:gs pos="50000">
                <a:schemeClr val="bg1"/>
              </a:gs>
              <a:gs pos="50000">
                <a:srgbClr val="1FBCEF"/>
              </a:gs>
            </a:gsLst>
            <a:lin ang="5400000" scaled="1"/>
          </a:gradFill>
          <a:ln w="3175">
            <a:solidFill>
              <a:schemeClr val="bg2"/>
            </a:solidFill>
            <a:round/>
            <a:headEnd/>
            <a:tailEnd/>
          </a:ln>
        </p:spPr>
        <p:txBody>
          <a:bodyPr vert="horz" wrap="square" lIns="93252" tIns="46627" rIns="93252" bIns="46627" numCol="1" anchor="t" anchorCtr="0" compatLnSpc="1">
            <a:prstTxWarp prst="textNoShape">
              <a:avLst/>
            </a:prstTxWarp>
          </a:bodyPr>
          <a:lstStyle/>
          <a:p>
            <a:pPr defTabSz="932518"/>
            <a:endParaRPr lang="en-US" sz="1938">
              <a:solidFill>
                <a:prstClr val="black"/>
              </a:solidFill>
            </a:endParaRPr>
          </a:p>
        </p:txBody>
      </p:sp>
      <p:sp>
        <p:nvSpPr>
          <p:cNvPr id="174" name="Freeform: Shape 173"/>
          <p:cNvSpPr/>
          <p:nvPr/>
        </p:nvSpPr>
        <p:spPr>
          <a:xfrm>
            <a:off x="1299628" y="1880954"/>
            <a:ext cx="822960" cy="1898549"/>
          </a:xfrm>
          <a:custGeom>
            <a:avLst/>
            <a:gdLst>
              <a:gd name="connsiteX0" fmla="*/ 330610 w 1279418"/>
              <a:gd name="connsiteY0" fmla="*/ 630871 h 2843630"/>
              <a:gd name="connsiteX1" fmla="*/ 950643 w 1279418"/>
              <a:gd name="connsiteY1" fmla="*/ 630871 h 2843630"/>
              <a:gd name="connsiteX2" fmla="*/ 1115094 w 1279418"/>
              <a:gd name="connsiteY2" fmla="*/ 739877 h 2843630"/>
              <a:gd name="connsiteX3" fmla="*/ 1118085 w 1279418"/>
              <a:gd name="connsiteY3" fmla="*/ 754690 h 2843630"/>
              <a:gd name="connsiteX4" fmla="*/ 1127860 w 1279418"/>
              <a:gd name="connsiteY4" fmla="*/ 779369 h 2843630"/>
              <a:gd name="connsiteX5" fmla="*/ 1277697 w 1279418"/>
              <a:gd name="connsiteY5" fmla="*/ 1612696 h 2843630"/>
              <a:gd name="connsiteX6" fmla="*/ 1190578 w 1279418"/>
              <a:gd name="connsiteY6" fmla="*/ 1738012 h 2843630"/>
              <a:gd name="connsiteX7" fmla="*/ 1065262 w 1279418"/>
              <a:gd name="connsiteY7" fmla="*/ 1650893 h 2843630"/>
              <a:gd name="connsiteX8" fmla="*/ 946038 w 1279418"/>
              <a:gd name="connsiteY8" fmla="*/ 987825 h 2843630"/>
              <a:gd name="connsiteX9" fmla="*/ 917536 w 1279418"/>
              <a:gd name="connsiteY9" fmla="*/ 987825 h 2843630"/>
              <a:gd name="connsiteX10" fmla="*/ 917536 w 1279418"/>
              <a:gd name="connsiteY10" fmla="*/ 1331686 h 2843630"/>
              <a:gd name="connsiteX11" fmla="*/ 1014281 w 1279418"/>
              <a:gd name="connsiteY11" fmla="*/ 1616543 h 2843630"/>
              <a:gd name="connsiteX12" fmla="*/ 960580 w 1279418"/>
              <a:gd name="connsiteY12" fmla="*/ 2066380 h 2843630"/>
              <a:gd name="connsiteX13" fmla="*/ 942594 w 1279418"/>
              <a:gd name="connsiteY13" fmla="*/ 2066636 h 2843630"/>
              <a:gd name="connsiteX14" fmla="*/ 942594 w 1279418"/>
              <a:gd name="connsiteY14" fmla="*/ 2722978 h 2843630"/>
              <a:gd name="connsiteX15" fmla="*/ 821942 w 1279418"/>
              <a:gd name="connsiteY15" fmla="*/ 2843630 h 2843630"/>
              <a:gd name="connsiteX16" fmla="*/ 816225 w 1279418"/>
              <a:gd name="connsiteY16" fmla="*/ 2843630 h 2843630"/>
              <a:gd name="connsiteX17" fmla="*/ 695573 w 1279418"/>
              <a:gd name="connsiteY17" fmla="*/ 2722978 h 2843630"/>
              <a:gd name="connsiteX18" fmla="*/ 695573 w 1279418"/>
              <a:gd name="connsiteY18" fmla="*/ 2070157 h 2843630"/>
              <a:gd name="connsiteX19" fmla="*/ 584764 w 1279418"/>
              <a:gd name="connsiteY19" fmla="*/ 2071736 h 2843630"/>
              <a:gd name="connsiteX20" fmla="*/ 584764 w 1279418"/>
              <a:gd name="connsiteY20" fmla="*/ 2722978 h 2843630"/>
              <a:gd name="connsiteX21" fmla="*/ 464112 w 1279418"/>
              <a:gd name="connsiteY21" fmla="*/ 2843630 h 2843630"/>
              <a:gd name="connsiteX22" fmla="*/ 458395 w 1279418"/>
              <a:gd name="connsiteY22" fmla="*/ 2843630 h 2843630"/>
              <a:gd name="connsiteX23" fmla="*/ 337743 w 1279418"/>
              <a:gd name="connsiteY23" fmla="*/ 2722978 h 2843630"/>
              <a:gd name="connsiteX24" fmla="*/ 337743 w 1279418"/>
              <a:gd name="connsiteY24" fmla="*/ 2075257 h 2843630"/>
              <a:gd name="connsiteX25" fmla="*/ 304101 w 1279418"/>
              <a:gd name="connsiteY25" fmla="*/ 2075736 h 2843630"/>
              <a:gd name="connsiteX26" fmla="*/ 250400 w 1279418"/>
              <a:gd name="connsiteY26" fmla="*/ 1616543 h 2843630"/>
              <a:gd name="connsiteX27" fmla="*/ 347144 w 1279418"/>
              <a:gd name="connsiteY27" fmla="*/ 1331689 h 2843630"/>
              <a:gd name="connsiteX28" fmla="*/ 347144 w 1279418"/>
              <a:gd name="connsiteY28" fmla="*/ 987825 h 2843630"/>
              <a:gd name="connsiteX29" fmla="*/ 333380 w 1279418"/>
              <a:gd name="connsiteY29" fmla="*/ 987825 h 2843630"/>
              <a:gd name="connsiteX30" fmla="*/ 214156 w 1279418"/>
              <a:gd name="connsiteY30" fmla="*/ 1650893 h 2843630"/>
              <a:gd name="connsiteX31" fmla="*/ 88840 w 1279418"/>
              <a:gd name="connsiteY31" fmla="*/ 1738012 h 2843630"/>
              <a:gd name="connsiteX32" fmla="*/ 1721 w 1279418"/>
              <a:gd name="connsiteY32" fmla="*/ 1612696 h 2843630"/>
              <a:gd name="connsiteX33" fmla="*/ 151558 w 1279418"/>
              <a:gd name="connsiteY33" fmla="*/ 779369 h 2843630"/>
              <a:gd name="connsiteX34" fmla="*/ 165076 w 1279418"/>
              <a:gd name="connsiteY34" fmla="*/ 745240 h 2843630"/>
              <a:gd name="connsiteX35" fmla="*/ 166159 w 1279418"/>
              <a:gd name="connsiteY35" fmla="*/ 739877 h 2843630"/>
              <a:gd name="connsiteX36" fmla="*/ 330610 w 1279418"/>
              <a:gd name="connsiteY36" fmla="*/ 630871 h 2843630"/>
              <a:gd name="connsiteX37" fmla="*/ 631229 w 1279418"/>
              <a:gd name="connsiteY37" fmla="*/ 0 h 2843630"/>
              <a:gd name="connsiteX38" fmla="*/ 930644 w 1279418"/>
              <a:gd name="connsiteY38" fmla="*/ 299414 h 2843630"/>
              <a:gd name="connsiteX39" fmla="*/ 631229 w 1279418"/>
              <a:gd name="connsiteY39" fmla="*/ 598828 h 2843630"/>
              <a:gd name="connsiteX40" fmla="*/ 331814 w 1279418"/>
              <a:gd name="connsiteY40" fmla="*/ 299414 h 2843630"/>
              <a:gd name="connsiteX41" fmla="*/ 631229 w 1279418"/>
              <a:gd name="connsiteY41" fmla="*/ 0 h 2843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79418" h="2843630">
                <a:moveTo>
                  <a:pt x="330610" y="630871"/>
                </a:moveTo>
                <a:lnTo>
                  <a:pt x="950643" y="630871"/>
                </a:lnTo>
                <a:cubicBezTo>
                  <a:pt x="1024571" y="630871"/>
                  <a:pt x="1088000" y="675819"/>
                  <a:pt x="1115094" y="739877"/>
                </a:cubicBezTo>
                <a:lnTo>
                  <a:pt x="1118085" y="754690"/>
                </a:lnTo>
                <a:lnTo>
                  <a:pt x="1127860" y="779369"/>
                </a:lnTo>
                <a:lnTo>
                  <a:pt x="1277697" y="1612696"/>
                </a:lnTo>
                <a:cubicBezTo>
                  <a:pt x="1288245" y="1671358"/>
                  <a:pt x="1249241" y="1727464"/>
                  <a:pt x="1190578" y="1738012"/>
                </a:cubicBezTo>
                <a:cubicBezTo>
                  <a:pt x="1131916" y="1748560"/>
                  <a:pt x="1075810" y="1709555"/>
                  <a:pt x="1065262" y="1650893"/>
                </a:cubicBezTo>
                <a:lnTo>
                  <a:pt x="946038" y="987825"/>
                </a:lnTo>
                <a:lnTo>
                  <a:pt x="917536" y="987825"/>
                </a:lnTo>
                <a:lnTo>
                  <a:pt x="917536" y="1331686"/>
                </a:lnTo>
                <a:lnTo>
                  <a:pt x="1014281" y="1616543"/>
                </a:lnTo>
                <a:cubicBezTo>
                  <a:pt x="996406" y="1766519"/>
                  <a:pt x="978455" y="1916404"/>
                  <a:pt x="960580" y="2066380"/>
                </a:cubicBezTo>
                <a:lnTo>
                  <a:pt x="942594" y="2066636"/>
                </a:lnTo>
                <a:lnTo>
                  <a:pt x="942594" y="2722978"/>
                </a:lnTo>
                <a:cubicBezTo>
                  <a:pt x="942594" y="2789612"/>
                  <a:pt x="888576" y="2843630"/>
                  <a:pt x="821942" y="2843630"/>
                </a:cubicBezTo>
                <a:lnTo>
                  <a:pt x="816225" y="2843630"/>
                </a:lnTo>
                <a:cubicBezTo>
                  <a:pt x="749591" y="2843630"/>
                  <a:pt x="695573" y="2789612"/>
                  <a:pt x="695573" y="2722978"/>
                </a:cubicBezTo>
                <a:lnTo>
                  <a:pt x="695573" y="2070157"/>
                </a:lnTo>
                <a:lnTo>
                  <a:pt x="584764" y="2071736"/>
                </a:lnTo>
                <a:lnTo>
                  <a:pt x="584764" y="2722978"/>
                </a:lnTo>
                <a:cubicBezTo>
                  <a:pt x="584764" y="2789612"/>
                  <a:pt x="530746" y="2843630"/>
                  <a:pt x="464112" y="2843630"/>
                </a:cubicBezTo>
                <a:lnTo>
                  <a:pt x="458395" y="2843630"/>
                </a:lnTo>
                <a:cubicBezTo>
                  <a:pt x="391761" y="2843630"/>
                  <a:pt x="337743" y="2789612"/>
                  <a:pt x="337743" y="2722978"/>
                </a:cubicBezTo>
                <a:lnTo>
                  <a:pt x="337743" y="2075257"/>
                </a:lnTo>
                <a:lnTo>
                  <a:pt x="304101" y="2075736"/>
                </a:lnTo>
                <a:lnTo>
                  <a:pt x="250400" y="1616543"/>
                </a:lnTo>
                <a:lnTo>
                  <a:pt x="347144" y="1331689"/>
                </a:lnTo>
                <a:lnTo>
                  <a:pt x="347144" y="987825"/>
                </a:lnTo>
                <a:lnTo>
                  <a:pt x="333380" y="987825"/>
                </a:lnTo>
                <a:lnTo>
                  <a:pt x="214156" y="1650893"/>
                </a:lnTo>
                <a:cubicBezTo>
                  <a:pt x="203608" y="1709555"/>
                  <a:pt x="147502" y="1748560"/>
                  <a:pt x="88840" y="1738012"/>
                </a:cubicBezTo>
                <a:cubicBezTo>
                  <a:pt x="30177" y="1727464"/>
                  <a:pt x="-8827" y="1671358"/>
                  <a:pt x="1721" y="1612696"/>
                </a:cubicBezTo>
                <a:lnTo>
                  <a:pt x="151558" y="779369"/>
                </a:lnTo>
                <a:lnTo>
                  <a:pt x="165076" y="745240"/>
                </a:lnTo>
                <a:lnTo>
                  <a:pt x="166159" y="739877"/>
                </a:lnTo>
                <a:cubicBezTo>
                  <a:pt x="193253" y="675819"/>
                  <a:pt x="256683" y="630871"/>
                  <a:pt x="330610" y="630871"/>
                </a:cubicBezTo>
                <a:close/>
                <a:moveTo>
                  <a:pt x="631229" y="0"/>
                </a:moveTo>
                <a:cubicBezTo>
                  <a:pt x="796591" y="0"/>
                  <a:pt x="930644" y="134052"/>
                  <a:pt x="930644" y="299414"/>
                </a:cubicBezTo>
                <a:cubicBezTo>
                  <a:pt x="930644" y="464776"/>
                  <a:pt x="796591" y="598828"/>
                  <a:pt x="631229" y="598828"/>
                </a:cubicBezTo>
                <a:cubicBezTo>
                  <a:pt x="465867" y="598828"/>
                  <a:pt x="331814" y="464776"/>
                  <a:pt x="331814" y="299414"/>
                </a:cubicBezTo>
                <a:cubicBezTo>
                  <a:pt x="331814" y="134052"/>
                  <a:pt x="465867" y="0"/>
                  <a:pt x="631229" y="0"/>
                </a:cubicBezTo>
                <a:close/>
              </a:path>
            </a:pathLst>
          </a:custGeom>
          <a:gradFill>
            <a:gsLst>
              <a:gs pos="30000">
                <a:schemeClr val="bg1"/>
              </a:gs>
              <a:gs pos="30000">
                <a:schemeClr val="bg2"/>
              </a:gs>
            </a:gsLst>
            <a:lin ang="5400000" scaled="1"/>
          </a:gradFill>
          <a:ln w="3175">
            <a:solidFill>
              <a:schemeClr val="bg2"/>
            </a:solidFill>
            <a:round/>
            <a:headEnd/>
            <a:tailEnd/>
          </a:ln>
        </p:spPr>
        <p:txBody>
          <a:bodyPr vert="horz" wrap="square" lIns="93252" tIns="46627" rIns="93252" bIns="46627" numCol="1" anchor="t" anchorCtr="0" compatLnSpc="1">
            <a:prstTxWarp prst="textNoShape">
              <a:avLst/>
            </a:prstTxWarp>
          </a:bodyPr>
          <a:lstStyle/>
          <a:p>
            <a:pPr defTabSz="932518"/>
            <a:endParaRPr lang="en-US" sz="1938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26402" y="5642924"/>
            <a:ext cx="53676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3ACE9"/>
                </a:solidFill>
              </a:rPr>
              <a:t>6,000 tweets are tweeted on average every second….</a:t>
            </a:r>
          </a:p>
        </p:txBody>
      </p:sp>
      <p:sp>
        <p:nvSpPr>
          <p:cNvPr id="186" name="Freeform: Shape 185"/>
          <p:cNvSpPr>
            <a:spLocks noChangeAspect="1"/>
          </p:cNvSpPr>
          <p:nvPr/>
        </p:nvSpPr>
        <p:spPr>
          <a:xfrm>
            <a:off x="3084558" y="4582066"/>
            <a:ext cx="334706" cy="743916"/>
          </a:xfrm>
          <a:custGeom>
            <a:avLst/>
            <a:gdLst>
              <a:gd name="connsiteX0" fmla="*/ 330610 w 1279418"/>
              <a:gd name="connsiteY0" fmla="*/ 630871 h 2843630"/>
              <a:gd name="connsiteX1" fmla="*/ 950643 w 1279418"/>
              <a:gd name="connsiteY1" fmla="*/ 630871 h 2843630"/>
              <a:gd name="connsiteX2" fmla="*/ 1115094 w 1279418"/>
              <a:gd name="connsiteY2" fmla="*/ 739877 h 2843630"/>
              <a:gd name="connsiteX3" fmla="*/ 1118085 w 1279418"/>
              <a:gd name="connsiteY3" fmla="*/ 754690 h 2843630"/>
              <a:gd name="connsiteX4" fmla="*/ 1127860 w 1279418"/>
              <a:gd name="connsiteY4" fmla="*/ 779369 h 2843630"/>
              <a:gd name="connsiteX5" fmla="*/ 1277697 w 1279418"/>
              <a:gd name="connsiteY5" fmla="*/ 1612696 h 2843630"/>
              <a:gd name="connsiteX6" fmla="*/ 1190578 w 1279418"/>
              <a:gd name="connsiteY6" fmla="*/ 1738012 h 2843630"/>
              <a:gd name="connsiteX7" fmla="*/ 1065262 w 1279418"/>
              <a:gd name="connsiteY7" fmla="*/ 1650893 h 2843630"/>
              <a:gd name="connsiteX8" fmla="*/ 946038 w 1279418"/>
              <a:gd name="connsiteY8" fmla="*/ 987825 h 2843630"/>
              <a:gd name="connsiteX9" fmla="*/ 942594 w 1279418"/>
              <a:gd name="connsiteY9" fmla="*/ 987825 h 2843630"/>
              <a:gd name="connsiteX10" fmla="*/ 942594 w 1279418"/>
              <a:gd name="connsiteY10" fmla="*/ 1501242 h 2843630"/>
              <a:gd name="connsiteX11" fmla="*/ 942594 w 1279418"/>
              <a:gd name="connsiteY11" fmla="*/ 1845442 h 2843630"/>
              <a:gd name="connsiteX12" fmla="*/ 942594 w 1279418"/>
              <a:gd name="connsiteY12" fmla="*/ 2722978 h 2843630"/>
              <a:gd name="connsiteX13" fmla="*/ 821942 w 1279418"/>
              <a:gd name="connsiteY13" fmla="*/ 2843630 h 2843630"/>
              <a:gd name="connsiteX14" fmla="*/ 816225 w 1279418"/>
              <a:gd name="connsiteY14" fmla="*/ 2843630 h 2843630"/>
              <a:gd name="connsiteX15" fmla="*/ 695573 w 1279418"/>
              <a:gd name="connsiteY15" fmla="*/ 2722978 h 2843630"/>
              <a:gd name="connsiteX16" fmla="*/ 695573 w 1279418"/>
              <a:gd name="connsiteY16" fmla="*/ 1845442 h 2843630"/>
              <a:gd name="connsiteX17" fmla="*/ 584764 w 1279418"/>
              <a:gd name="connsiteY17" fmla="*/ 1845442 h 2843630"/>
              <a:gd name="connsiteX18" fmla="*/ 584764 w 1279418"/>
              <a:gd name="connsiteY18" fmla="*/ 2722978 h 2843630"/>
              <a:gd name="connsiteX19" fmla="*/ 464112 w 1279418"/>
              <a:gd name="connsiteY19" fmla="*/ 2843630 h 2843630"/>
              <a:gd name="connsiteX20" fmla="*/ 458395 w 1279418"/>
              <a:gd name="connsiteY20" fmla="*/ 2843630 h 2843630"/>
              <a:gd name="connsiteX21" fmla="*/ 337743 w 1279418"/>
              <a:gd name="connsiteY21" fmla="*/ 2722978 h 2843630"/>
              <a:gd name="connsiteX22" fmla="*/ 337743 w 1279418"/>
              <a:gd name="connsiteY22" fmla="*/ 1845442 h 2843630"/>
              <a:gd name="connsiteX23" fmla="*/ 337743 w 1279418"/>
              <a:gd name="connsiteY23" fmla="*/ 1845442 h 2843630"/>
              <a:gd name="connsiteX24" fmla="*/ 337743 w 1279418"/>
              <a:gd name="connsiteY24" fmla="*/ 987825 h 2843630"/>
              <a:gd name="connsiteX25" fmla="*/ 333380 w 1279418"/>
              <a:gd name="connsiteY25" fmla="*/ 987825 h 2843630"/>
              <a:gd name="connsiteX26" fmla="*/ 214156 w 1279418"/>
              <a:gd name="connsiteY26" fmla="*/ 1650893 h 2843630"/>
              <a:gd name="connsiteX27" fmla="*/ 88840 w 1279418"/>
              <a:gd name="connsiteY27" fmla="*/ 1738012 h 2843630"/>
              <a:gd name="connsiteX28" fmla="*/ 1721 w 1279418"/>
              <a:gd name="connsiteY28" fmla="*/ 1612696 h 2843630"/>
              <a:gd name="connsiteX29" fmla="*/ 151558 w 1279418"/>
              <a:gd name="connsiteY29" fmla="*/ 779369 h 2843630"/>
              <a:gd name="connsiteX30" fmla="*/ 165076 w 1279418"/>
              <a:gd name="connsiteY30" fmla="*/ 745240 h 2843630"/>
              <a:gd name="connsiteX31" fmla="*/ 166159 w 1279418"/>
              <a:gd name="connsiteY31" fmla="*/ 739877 h 2843630"/>
              <a:gd name="connsiteX32" fmla="*/ 330610 w 1279418"/>
              <a:gd name="connsiteY32" fmla="*/ 630871 h 2843630"/>
              <a:gd name="connsiteX33" fmla="*/ 631229 w 1279418"/>
              <a:gd name="connsiteY33" fmla="*/ 0 h 2843630"/>
              <a:gd name="connsiteX34" fmla="*/ 930644 w 1279418"/>
              <a:gd name="connsiteY34" fmla="*/ 299414 h 2843630"/>
              <a:gd name="connsiteX35" fmla="*/ 631229 w 1279418"/>
              <a:gd name="connsiteY35" fmla="*/ 598828 h 2843630"/>
              <a:gd name="connsiteX36" fmla="*/ 331814 w 1279418"/>
              <a:gd name="connsiteY36" fmla="*/ 299414 h 2843630"/>
              <a:gd name="connsiteX37" fmla="*/ 631229 w 1279418"/>
              <a:gd name="connsiteY37" fmla="*/ 0 h 2843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79418" h="2843630">
                <a:moveTo>
                  <a:pt x="330610" y="630871"/>
                </a:moveTo>
                <a:lnTo>
                  <a:pt x="950643" y="630871"/>
                </a:lnTo>
                <a:cubicBezTo>
                  <a:pt x="1024571" y="630871"/>
                  <a:pt x="1088000" y="675819"/>
                  <a:pt x="1115094" y="739877"/>
                </a:cubicBezTo>
                <a:lnTo>
                  <a:pt x="1118085" y="754690"/>
                </a:lnTo>
                <a:lnTo>
                  <a:pt x="1127860" y="779369"/>
                </a:lnTo>
                <a:lnTo>
                  <a:pt x="1277697" y="1612696"/>
                </a:lnTo>
                <a:cubicBezTo>
                  <a:pt x="1288245" y="1671358"/>
                  <a:pt x="1249241" y="1727464"/>
                  <a:pt x="1190578" y="1738012"/>
                </a:cubicBezTo>
                <a:cubicBezTo>
                  <a:pt x="1131916" y="1748560"/>
                  <a:pt x="1075810" y="1709555"/>
                  <a:pt x="1065262" y="1650893"/>
                </a:cubicBezTo>
                <a:lnTo>
                  <a:pt x="946038" y="987825"/>
                </a:lnTo>
                <a:lnTo>
                  <a:pt x="942594" y="987825"/>
                </a:lnTo>
                <a:lnTo>
                  <a:pt x="942594" y="1501242"/>
                </a:lnTo>
                <a:lnTo>
                  <a:pt x="942594" y="1845442"/>
                </a:lnTo>
                <a:lnTo>
                  <a:pt x="942594" y="2722978"/>
                </a:lnTo>
                <a:cubicBezTo>
                  <a:pt x="942594" y="2789612"/>
                  <a:pt x="888576" y="2843630"/>
                  <a:pt x="821942" y="2843630"/>
                </a:cubicBezTo>
                <a:lnTo>
                  <a:pt x="816225" y="2843630"/>
                </a:lnTo>
                <a:cubicBezTo>
                  <a:pt x="749591" y="2843630"/>
                  <a:pt x="695573" y="2789612"/>
                  <a:pt x="695573" y="2722978"/>
                </a:cubicBezTo>
                <a:lnTo>
                  <a:pt x="695573" y="1845442"/>
                </a:lnTo>
                <a:lnTo>
                  <a:pt x="584764" y="1845442"/>
                </a:lnTo>
                <a:lnTo>
                  <a:pt x="584764" y="2722978"/>
                </a:lnTo>
                <a:cubicBezTo>
                  <a:pt x="584764" y="2789612"/>
                  <a:pt x="530746" y="2843630"/>
                  <a:pt x="464112" y="2843630"/>
                </a:cubicBezTo>
                <a:lnTo>
                  <a:pt x="458395" y="2843630"/>
                </a:lnTo>
                <a:cubicBezTo>
                  <a:pt x="391761" y="2843630"/>
                  <a:pt x="337743" y="2789612"/>
                  <a:pt x="337743" y="2722978"/>
                </a:cubicBezTo>
                <a:lnTo>
                  <a:pt x="337743" y="1845442"/>
                </a:lnTo>
                <a:lnTo>
                  <a:pt x="337743" y="1845442"/>
                </a:lnTo>
                <a:lnTo>
                  <a:pt x="337743" y="987825"/>
                </a:lnTo>
                <a:lnTo>
                  <a:pt x="333380" y="987825"/>
                </a:lnTo>
                <a:lnTo>
                  <a:pt x="214156" y="1650893"/>
                </a:lnTo>
                <a:cubicBezTo>
                  <a:pt x="203608" y="1709555"/>
                  <a:pt x="147502" y="1748560"/>
                  <a:pt x="88840" y="1738012"/>
                </a:cubicBezTo>
                <a:cubicBezTo>
                  <a:pt x="30177" y="1727464"/>
                  <a:pt x="-8827" y="1671358"/>
                  <a:pt x="1721" y="1612696"/>
                </a:cubicBezTo>
                <a:lnTo>
                  <a:pt x="151558" y="779369"/>
                </a:lnTo>
                <a:lnTo>
                  <a:pt x="165076" y="745240"/>
                </a:lnTo>
                <a:lnTo>
                  <a:pt x="166159" y="739877"/>
                </a:lnTo>
                <a:cubicBezTo>
                  <a:pt x="193253" y="675819"/>
                  <a:pt x="256682" y="630871"/>
                  <a:pt x="330610" y="630871"/>
                </a:cubicBezTo>
                <a:close/>
                <a:moveTo>
                  <a:pt x="631229" y="0"/>
                </a:moveTo>
                <a:cubicBezTo>
                  <a:pt x="796591" y="0"/>
                  <a:pt x="930644" y="134052"/>
                  <a:pt x="930644" y="299414"/>
                </a:cubicBezTo>
                <a:cubicBezTo>
                  <a:pt x="930644" y="464776"/>
                  <a:pt x="796591" y="598828"/>
                  <a:pt x="631229" y="598828"/>
                </a:cubicBezTo>
                <a:cubicBezTo>
                  <a:pt x="465867" y="598828"/>
                  <a:pt x="331814" y="464776"/>
                  <a:pt x="331814" y="299414"/>
                </a:cubicBezTo>
                <a:cubicBezTo>
                  <a:pt x="331814" y="134052"/>
                  <a:pt x="465867" y="0"/>
                  <a:pt x="631229" y="0"/>
                </a:cubicBezTo>
                <a:close/>
              </a:path>
            </a:pathLst>
          </a:custGeom>
          <a:gradFill>
            <a:gsLst>
              <a:gs pos="0">
                <a:schemeClr val="bg1"/>
              </a:gs>
              <a:gs pos="0">
                <a:schemeClr val="bg1">
                  <a:lumMod val="85000"/>
                </a:schemeClr>
              </a:gs>
            </a:gsLst>
            <a:lin ang="5400000" scaled="1"/>
          </a:gradFill>
          <a:ln w="3175">
            <a:noFill/>
            <a:round/>
            <a:headEnd/>
            <a:tailEnd/>
          </a:ln>
        </p:spPr>
        <p:txBody>
          <a:bodyPr vert="horz" wrap="square" lIns="93252" tIns="46627" rIns="93252" bIns="46627" numCol="1" anchor="t" anchorCtr="0" compatLnSpc="1">
            <a:prstTxWarp prst="textNoShape">
              <a:avLst/>
            </a:prstTxWarp>
          </a:bodyPr>
          <a:lstStyle/>
          <a:p>
            <a:pPr defTabSz="932518"/>
            <a:endParaRPr lang="en-US" sz="1938">
              <a:solidFill>
                <a:prstClr val="black"/>
              </a:solidFill>
            </a:endParaRPr>
          </a:p>
        </p:txBody>
      </p:sp>
      <p:sp>
        <p:nvSpPr>
          <p:cNvPr id="187" name="Freeform: Shape 186"/>
          <p:cNvSpPr>
            <a:spLocks noChangeAspect="1"/>
          </p:cNvSpPr>
          <p:nvPr/>
        </p:nvSpPr>
        <p:spPr>
          <a:xfrm>
            <a:off x="2443716" y="4582066"/>
            <a:ext cx="334706" cy="743916"/>
          </a:xfrm>
          <a:custGeom>
            <a:avLst/>
            <a:gdLst>
              <a:gd name="connsiteX0" fmla="*/ 330610 w 1279418"/>
              <a:gd name="connsiteY0" fmla="*/ 630871 h 2843630"/>
              <a:gd name="connsiteX1" fmla="*/ 950643 w 1279418"/>
              <a:gd name="connsiteY1" fmla="*/ 630871 h 2843630"/>
              <a:gd name="connsiteX2" fmla="*/ 1115094 w 1279418"/>
              <a:gd name="connsiteY2" fmla="*/ 739877 h 2843630"/>
              <a:gd name="connsiteX3" fmla="*/ 1118085 w 1279418"/>
              <a:gd name="connsiteY3" fmla="*/ 754690 h 2843630"/>
              <a:gd name="connsiteX4" fmla="*/ 1127860 w 1279418"/>
              <a:gd name="connsiteY4" fmla="*/ 779369 h 2843630"/>
              <a:gd name="connsiteX5" fmla="*/ 1277697 w 1279418"/>
              <a:gd name="connsiteY5" fmla="*/ 1612696 h 2843630"/>
              <a:gd name="connsiteX6" fmla="*/ 1190578 w 1279418"/>
              <a:gd name="connsiteY6" fmla="*/ 1738012 h 2843630"/>
              <a:gd name="connsiteX7" fmla="*/ 1065262 w 1279418"/>
              <a:gd name="connsiteY7" fmla="*/ 1650893 h 2843630"/>
              <a:gd name="connsiteX8" fmla="*/ 946038 w 1279418"/>
              <a:gd name="connsiteY8" fmla="*/ 987825 h 2843630"/>
              <a:gd name="connsiteX9" fmla="*/ 942594 w 1279418"/>
              <a:gd name="connsiteY9" fmla="*/ 987825 h 2843630"/>
              <a:gd name="connsiteX10" fmla="*/ 942594 w 1279418"/>
              <a:gd name="connsiteY10" fmla="*/ 1501242 h 2843630"/>
              <a:gd name="connsiteX11" fmla="*/ 942594 w 1279418"/>
              <a:gd name="connsiteY11" fmla="*/ 1845442 h 2843630"/>
              <a:gd name="connsiteX12" fmla="*/ 942594 w 1279418"/>
              <a:gd name="connsiteY12" fmla="*/ 2722978 h 2843630"/>
              <a:gd name="connsiteX13" fmla="*/ 821942 w 1279418"/>
              <a:gd name="connsiteY13" fmla="*/ 2843630 h 2843630"/>
              <a:gd name="connsiteX14" fmla="*/ 816225 w 1279418"/>
              <a:gd name="connsiteY14" fmla="*/ 2843630 h 2843630"/>
              <a:gd name="connsiteX15" fmla="*/ 695573 w 1279418"/>
              <a:gd name="connsiteY15" fmla="*/ 2722978 h 2843630"/>
              <a:gd name="connsiteX16" fmla="*/ 695573 w 1279418"/>
              <a:gd name="connsiteY16" fmla="*/ 1845442 h 2843630"/>
              <a:gd name="connsiteX17" fmla="*/ 584764 w 1279418"/>
              <a:gd name="connsiteY17" fmla="*/ 1845442 h 2843630"/>
              <a:gd name="connsiteX18" fmla="*/ 584764 w 1279418"/>
              <a:gd name="connsiteY18" fmla="*/ 2722978 h 2843630"/>
              <a:gd name="connsiteX19" fmla="*/ 464112 w 1279418"/>
              <a:gd name="connsiteY19" fmla="*/ 2843630 h 2843630"/>
              <a:gd name="connsiteX20" fmla="*/ 458395 w 1279418"/>
              <a:gd name="connsiteY20" fmla="*/ 2843630 h 2843630"/>
              <a:gd name="connsiteX21" fmla="*/ 337743 w 1279418"/>
              <a:gd name="connsiteY21" fmla="*/ 2722978 h 2843630"/>
              <a:gd name="connsiteX22" fmla="*/ 337743 w 1279418"/>
              <a:gd name="connsiteY22" fmla="*/ 1845442 h 2843630"/>
              <a:gd name="connsiteX23" fmla="*/ 337743 w 1279418"/>
              <a:gd name="connsiteY23" fmla="*/ 1845442 h 2843630"/>
              <a:gd name="connsiteX24" fmla="*/ 337743 w 1279418"/>
              <a:gd name="connsiteY24" fmla="*/ 987825 h 2843630"/>
              <a:gd name="connsiteX25" fmla="*/ 333380 w 1279418"/>
              <a:gd name="connsiteY25" fmla="*/ 987825 h 2843630"/>
              <a:gd name="connsiteX26" fmla="*/ 214156 w 1279418"/>
              <a:gd name="connsiteY26" fmla="*/ 1650893 h 2843630"/>
              <a:gd name="connsiteX27" fmla="*/ 88840 w 1279418"/>
              <a:gd name="connsiteY27" fmla="*/ 1738012 h 2843630"/>
              <a:gd name="connsiteX28" fmla="*/ 1721 w 1279418"/>
              <a:gd name="connsiteY28" fmla="*/ 1612696 h 2843630"/>
              <a:gd name="connsiteX29" fmla="*/ 151558 w 1279418"/>
              <a:gd name="connsiteY29" fmla="*/ 779369 h 2843630"/>
              <a:gd name="connsiteX30" fmla="*/ 165076 w 1279418"/>
              <a:gd name="connsiteY30" fmla="*/ 745240 h 2843630"/>
              <a:gd name="connsiteX31" fmla="*/ 166159 w 1279418"/>
              <a:gd name="connsiteY31" fmla="*/ 739877 h 2843630"/>
              <a:gd name="connsiteX32" fmla="*/ 330610 w 1279418"/>
              <a:gd name="connsiteY32" fmla="*/ 630871 h 2843630"/>
              <a:gd name="connsiteX33" fmla="*/ 631229 w 1279418"/>
              <a:gd name="connsiteY33" fmla="*/ 0 h 2843630"/>
              <a:gd name="connsiteX34" fmla="*/ 930644 w 1279418"/>
              <a:gd name="connsiteY34" fmla="*/ 299414 h 2843630"/>
              <a:gd name="connsiteX35" fmla="*/ 631229 w 1279418"/>
              <a:gd name="connsiteY35" fmla="*/ 598828 h 2843630"/>
              <a:gd name="connsiteX36" fmla="*/ 331814 w 1279418"/>
              <a:gd name="connsiteY36" fmla="*/ 299414 h 2843630"/>
              <a:gd name="connsiteX37" fmla="*/ 631229 w 1279418"/>
              <a:gd name="connsiteY37" fmla="*/ 0 h 2843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79418" h="2843630">
                <a:moveTo>
                  <a:pt x="330610" y="630871"/>
                </a:moveTo>
                <a:lnTo>
                  <a:pt x="950643" y="630871"/>
                </a:lnTo>
                <a:cubicBezTo>
                  <a:pt x="1024571" y="630871"/>
                  <a:pt x="1088000" y="675819"/>
                  <a:pt x="1115094" y="739877"/>
                </a:cubicBezTo>
                <a:lnTo>
                  <a:pt x="1118085" y="754690"/>
                </a:lnTo>
                <a:lnTo>
                  <a:pt x="1127860" y="779369"/>
                </a:lnTo>
                <a:lnTo>
                  <a:pt x="1277697" y="1612696"/>
                </a:lnTo>
                <a:cubicBezTo>
                  <a:pt x="1288245" y="1671358"/>
                  <a:pt x="1249241" y="1727464"/>
                  <a:pt x="1190578" y="1738012"/>
                </a:cubicBezTo>
                <a:cubicBezTo>
                  <a:pt x="1131916" y="1748560"/>
                  <a:pt x="1075810" y="1709555"/>
                  <a:pt x="1065262" y="1650893"/>
                </a:cubicBezTo>
                <a:lnTo>
                  <a:pt x="946038" y="987825"/>
                </a:lnTo>
                <a:lnTo>
                  <a:pt x="942594" y="987825"/>
                </a:lnTo>
                <a:lnTo>
                  <a:pt x="942594" y="1501242"/>
                </a:lnTo>
                <a:lnTo>
                  <a:pt x="942594" y="1845442"/>
                </a:lnTo>
                <a:lnTo>
                  <a:pt x="942594" y="2722978"/>
                </a:lnTo>
                <a:cubicBezTo>
                  <a:pt x="942594" y="2789612"/>
                  <a:pt x="888576" y="2843630"/>
                  <a:pt x="821942" y="2843630"/>
                </a:cubicBezTo>
                <a:lnTo>
                  <a:pt x="816225" y="2843630"/>
                </a:lnTo>
                <a:cubicBezTo>
                  <a:pt x="749591" y="2843630"/>
                  <a:pt x="695573" y="2789612"/>
                  <a:pt x="695573" y="2722978"/>
                </a:cubicBezTo>
                <a:lnTo>
                  <a:pt x="695573" y="1845442"/>
                </a:lnTo>
                <a:lnTo>
                  <a:pt x="584764" y="1845442"/>
                </a:lnTo>
                <a:lnTo>
                  <a:pt x="584764" y="2722978"/>
                </a:lnTo>
                <a:cubicBezTo>
                  <a:pt x="584764" y="2789612"/>
                  <a:pt x="530746" y="2843630"/>
                  <a:pt x="464112" y="2843630"/>
                </a:cubicBezTo>
                <a:lnTo>
                  <a:pt x="458395" y="2843630"/>
                </a:lnTo>
                <a:cubicBezTo>
                  <a:pt x="391761" y="2843630"/>
                  <a:pt x="337743" y="2789612"/>
                  <a:pt x="337743" y="2722978"/>
                </a:cubicBezTo>
                <a:lnTo>
                  <a:pt x="337743" y="1845442"/>
                </a:lnTo>
                <a:lnTo>
                  <a:pt x="337743" y="1845442"/>
                </a:lnTo>
                <a:lnTo>
                  <a:pt x="337743" y="987825"/>
                </a:lnTo>
                <a:lnTo>
                  <a:pt x="333380" y="987825"/>
                </a:lnTo>
                <a:lnTo>
                  <a:pt x="214156" y="1650893"/>
                </a:lnTo>
                <a:cubicBezTo>
                  <a:pt x="203608" y="1709555"/>
                  <a:pt x="147502" y="1748560"/>
                  <a:pt x="88840" y="1738012"/>
                </a:cubicBezTo>
                <a:cubicBezTo>
                  <a:pt x="30177" y="1727464"/>
                  <a:pt x="-8827" y="1671358"/>
                  <a:pt x="1721" y="1612696"/>
                </a:cubicBezTo>
                <a:lnTo>
                  <a:pt x="151558" y="779369"/>
                </a:lnTo>
                <a:lnTo>
                  <a:pt x="165076" y="745240"/>
                </a:lnTo>
                <a:lnTo>
                  <a:pt x="166159" y="739877"/>
                </a:lnTo>
                <a:cubicBezTo>
                  <a:pt x="193253" y="675819"/>
                  <a:pt x="256682" y="630871"/>
                  <a:pt x="330610" y="630871"/>
                </a:cubicBezTo>
                <a:close/>
                <a:moveTo>
                  <a:pt x="631229" y="0"/>
                </a:moveTo>
                <a:cubicBezTo>
                  <a:pt x="796591" y="0"/>
                  <a:pt x="930644" y="134052"/>
                  <a:pt x="930644" y="299414"/>
                </a:cubicBezTo>
                <a:cubicBezTo>
                  <a:pt x="930644" y="464776"/>
                  <a:pt x="796591" y="598828"/>
                  <a:pt x="631229" y="598828"/>
                </a:cubicBezTo>
                <a:cubicBezTo>
                  <a:pt x="465867" y="598828"/>
                  <a:pt x="331814" y="464776"/>
                  <a:pt x="331814" y="299414"/>
                </a:cubicBezTo>
                <a:cubicBezTo>
                  <a:pt x="331814" y="134052"/>
                  <a:pt x="465867" y="0"/>
                  <a:pt x="631229" y="0"/>
                </a:cubicBezTo>
                <a:close/>
              </a:path>
            </a:pathLst>
          </a:custGeom>
          <a:gradFill>
            <a:gsLst>
              <a:gs pos="0">
                <a:schemeClr val="bg1"/>
              </a:gs>
              <a:gs pos="0">
                <a:schemeClr val="bg1">
                  <a:lumMod val="85000"/>
                </a:schemeClr>
              </a:gs>
            </a:gsLst>
            <a:lin ang="5400000" scaled="1"/>
          </a:gradFill>
          <a:ln w="3175">
            <a:noFill/>
            <a:round/>
            <a:headEnd/>
            <a:tailEnd/>
          </a:ln>
        </p:spPr>
        <p:txBody>
          <a:bodyPr vert="horz" wrap="square" lIns="93252" tIns="46627" rIns="93252" bIns="46627" numCol="1" anchor="t" anchorCtr="0" compatLnSpc="1">
            <a:prstTxWarp prst="textNoShape">
              <a:avLst/>
            </a:prstTxWarp>
          </a:bodyPr>
          <a:lstStyle/>
          <a:p>
            <a:pPr defTabSz="932518"/>
            <a:endParaRPr lang="en-US" sz="1938">
              <a:solidFill>
                <a:prstClr val="black"/>
              </a:solidFill>
            </a:endParaRPr>
          </a:p>
        </p:txBody>
      </p:sp>
      <p:sp>
        <p:nvSpPr>
          <p:cNvPr id="188" name="Freeform: Shape 187"/>
          <p:cNvSpPr>
            <a:spLocks noChangeAspect="1"/>
          </p:cNvSpPr>
          <p:nvPr/>
        </p:nvSpPr>
        <p:spPr>
          <a:xfrm>
            <a:off x="3873624" y="4582066"/>
            <a:ext cx="334706" cy="743916"/>
          </a:xfrm>
          <a:custGeom>
            <a:avLst/>
            <a:gdLst>
              <a:gd name="connsiteX0" fmla="*/ 330610 w 1279418"/>
              <a:gd name="connsiteY0" fmla="*/ 630871 h 2843630"/>
              <a:gd name="connsiteX1" fmla="*/ 950643 w 1279418"/>
              <a:gd name="connsiteY1" fmla="*/ 630871 h 2843630"/>
              <a:gd name="connsiteX2" fmla="*/ 1115094 w 1279418"/>
              <a:gd name="connsiteY2" fmla="*/ 739877 h 2843630"/>
              <a:gd name="connsiteX3" fmla="*/ 1118085 w 1279418"/>
              <a:gd name="connsiteY3" fmla="*/ 754690 h 2843630"/>
              <a:gd name="connsiteX4" fmla="*/ 1127860 w 1279418"/>
              <a:gd name="connsiteY4" fmla="*/ 779369 h 2843630"/>
              <a:gd name="connsiteX5" fmla="*/ 1277697 w 1279418"/>
              <a:gd name="connsiteY5" fmla="*/ 1612696 h 2843630"/>
              <a:gd name="connsiteX6" fmla="*/ 1190578 w 1279418"/>
              <a:gd name="connsiteY6" fmla="*/ 1738012 h 2843630"/>
              <a:gd name="connsiteX7" fmla="*/ 1065262 w 1279418"/>
              <a:gd name="connsiteY7" fmla="*/ 1650893 h 2843630"/>
              <a:gd name="connsiteX8" fmla="*/ 946038 w 1279418"/>
              <a:gd name="connsiteY8" fmla="*/ 987825 h 2843630"/>
              <a:gd name="connsiteX9" fmla="*/ 942594 w 1279418"/>
              <a:gd name="connsiteY9" fmla="*/ 987825 h 2843630"/>
              <a:gd name="connsiteX10" fmla="*/ 942594 w 1279418"/>
              <a:gd name="connsiteY10" fmla="*/ 1501242 h 2843630"/>
              <a:gd name="connsiteX11" fmla="*/ 942594 w 1279418"/>
              <a:gd name="connsiteY11" fmla="*/ 1845442 h 2843630"/>
              <a:gd name="connsiteX12" fmla="*/ 942594 w 1279418"/>
              <a:gd name="connsiteY12" fmla="*/ 2722978 h 2843630"/>
              <a:gd name="connsiteX13" fmla="*/ 821942 w 1279418"/>
              <a:gd name="connsiteY13" fmla="*/ 2843630 h 2843630"/>
              <a:gd name="connsiteX14" fmla="*/ 816225 w 1279418"/>
              <a:gd name="connsiteY14" fmla="*/ 2843630 h 2843630"/>
              <a:gd name="connsiteX15" fmla="*/ 695573 w 1279418"/>
              <a:gd name="connsiteY15" fmla="*/ 2722978 h 2843630"/>
              <a:gd name="connsiteX16" fmla="*/ 695573 w 1279418"/>
              <a:gd name="connsiteY16" fmla="*/ 1845442 h 2843630"/>
              <a:gd name="connsiteX17" fmla="*/ 584764 w 1279418"/>
              <a:gd name="connsiteY17" fmla="*/ 1845442 h 2843630"/>
              <a:gd name="connsiteX18" fmla="*/ 584764 w 1279418"/>
              <a:gd name="connsiteY18" fmla="*/ 2722978 h 2843630"/>
              <a:gd name="connsiteX19" fmla="*/ 464112 w 1279418"/>
              <a:gd name="connsiteY19" fmla="*/ 2843630 h 2843630"/>
              <a:gd name="connsiteX20" fmla="*/ 458395 w 1279418"/>
              <a:gd name="connsiteY20" fmla="*/ 2843630 h 2843630"/>
              <a:gd name="connsiteX21" fmla="*/ 337743 w 1279418"/>
              <a:gd name="connsiteY21" fmla="*/ 2722978 h 2843630"/>
              <a:gd name="connsiteX22" fmla="*/ 337743 w 1279418"/>
              <a:gd name="connsiteY22" fmla="*/ 1845442 h 2843630"/>
              <a:gd name="connsiteX23" fmla="*/ 337743 w 1279418"/>
              <a:gd name="connsiteY23" fmla="*/ 1845442 h 2843630"/>
              <a:gd name="connsiteX24" fmla="*/ 337743 w 1279418"/>
              <a:gd name="connsiteY24" fmla="*/ 987825 h 2843630"/>
              <a:gd name="connsiteX25" fmla="*/ 333380 w 1279418"/>
              <a:gd name="connsiteY25" fmla="*/ 987825 h 2843630"/>
              <a:gd name="connsiteX26" fmla="*/ 214156 w 1279418"/>
              <a:gd name="connsiteY26" fmla="*/ 1650893 h 2843630"/>
              <a:gd name="connsiteX27" fmla="*/ 88840 w 1279418"/>
              <a:gd name="connsiteY27" fmla="*/ 1738012 h 2843630"/>
              <a:gd name="connsiteX28" fmla="*/ 1721 w 1279418"/>
              <a:gd name="connsiteY28" fmla="*/ 1612696 h 2843630"/>
              <a:gd name="connsiteX29" fmla="*/ 151558 w 1279418"/>
              <a:gd name="connsiteY29" fmla="*/ 779369 h 2843630"/>
              <a:gd name="connsiteX30" fmla="*/ 165076 w 1279418"/>
              <a:gd name="connsiteY30" fmla="*/ 745240 h 2843630"/>
              <a:gd name="connsiteX31" fmla="*/ 166159 w 1279418"/>
              <a:gd name="connsiteY31" fmla="*/ 739877 h 2843630"/>
              <a:gd name="connsiteX32" fmla="*/ 330610 w 1279418"/>
              <a:gd name="connsiteY32" fmla="*/ 630871 h 2843630"/>
              <a:gd name="connsiteX33" fmla="*/ 631229 w 1279418"/>
              <a:gd name="connsiteY33" fmla="*/ 0 h 2843630"/>
              <a:gd name="connsiteX34" fmla="*/ 930644 w 1279418"/>
              <a:gd name="connsiteY34" fmla="*/ 299414 h 2843630"/>
              <a:gd name="connsiteX35" fmla="*/ 631229 w 1279418"/>
              <a:gd name="connsiteY35" fmla="*/ 598828 h 2843630"/>
              <a:gd name="connsiteX36" fmla="*/ 331814 w 1279418"/>
              <a:gd name="connsiteY36" fmla="*/ 299414 h 2843630"/>
              <a:gd name="connsiteX37" fmla="*/ 631229 w 1279418"/>
              <a:gd name="connsiteY37" fmla="*/ 0 h 2843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79418" h="2843630">
                <a:moveTo>
                  <a:pt x="330610" y="630871"/>
                </a:moveTo>
                <a:lnTo>
                  <a:pt x="950643" y="630871"/>
                </a:lnTo>
                <a:cubicBezTo>
                  <a:pt x="1024571" y="630871"/>
                  <a:pt x="1088000" y="675819"/>
                  <a:pt x="1115094" y="739877"/>
                </a:cubicBezTo>
                <a:lnTo>
                  <a:pt x="1118085" y="754690"/>
                </a:lnTo>
                <a:lnTo>
                  <a:pt x="1127860" y="779369"/>
                </a:lnTo>
                <a:lnTo>
                  <a:pt x="1277697" y="1612696"/>
                </a:lnTo>
                <a:cubicBezTo>
                  <a:pt x="1288245" y="1671358"/>
                  <a:pt x="1249241" y="1727464"/>
                  <a:pt x="1190578" y="1738012"/>
                </a:cubicBezTo>
                <a:cubicBezTo>
                  <a:pt x="1131916" y="1748560"/>
                  <a:pt x="1075810" y="1709555"/>
                  <a:pt x="1065262" y="1650893"/>
                </a:cubicBezTo>
                <a:lnTo>
                  <a:pt x="946038" y="987825"/>
                </a:lnTo>
                <a:lnTo>
                  <a:pt x="942594" y="987825"/>
                </a:lnTo>
                <a:lnTo>
                  <a:pt x="942594" y="1501242"/>
                </a:lnTo>
                <a:lnTo>
                  <a:pt x="942594" y="1845442"/>
                </a:lnTo>
                <a:lnTo>
                  <a:pt x="942594" y="2722978"/>
                </a:lnTo>
                <a:cubicBezTo>
                  <a:pt x="942594" y="2789612"/>
                  <a:pt x="888576" y="2843630"/>
                  <a:pt x="821942" y="2843630"/>
                </a:cubicBezTo>
                <a:lnTo>
                  <a:pt x="816225" y="2843630"/>
                </a:lnTo>
                <a:cubicBezTo>
                  <a:pt x="749591" y="2843630"/>
                  <a:pt x="695573" y="2789612"/>
                  <a:pt x="695573" y="2722978"/>
                </a:cubicBezTo>
                <a:lnTo>
                  <a:pt x="695573" y="1845442"/>
                </a:lnTo>
                <a:lnTo>
                  <a:pt x="584764" y="1845442"/>
                </a:lnTo>
                <a:lnTo>
                  <a:pt x="584764" y="2722978"/>
                </a:lnTo>
                <a:cubicBezTo>
                  <a:pt x="584764" y="2789612"/>
                  <a:pt x="530746" y="2843630"/>
                  <a:pt x="464112" y="2843630"/>
                </a:cubicBezTo>
                <a:lnTo>
                  <a:pt x="458395" y="2843630"/>
                </a:lnTo>
                <a:cubicBezTo>
                  <a:pt x="391761" y="2843630"/>
                  <a:pt x="337743" y="2789612"/>
                  <a:pt x="337743" y="2722978"/>
                </a:cubicBezTo>
                <a:lnTo>
                  <a:pt x="337743" y="1845442"/>
                </a:lnTo>
                <a:lnTo>
                  <a:pt x="337743" y="1845442"/>
                </a:lnTo>
                <a:lnTo>
                  <a:pt x="337743" y="987825"/>
                </a:lnTo>
                <a:lnTo>
                  <a:pt x="333380" y="987825"/>
                </a:lnTo>
                <a:lnTo>
                  <a:pt x="214156" y="1650893"/>
                </a:lnTo>
                <a:cubicBezTo>
                  <a:pt x="203608" y="1709555"/>
                  <a:pt x="147502" y="1748560"/>
                  <a:pt x="88840" y="1738012"/>
                </a:cubicBezTo>
                <a:cubicBezTo>
                  <a:pt x="30177" y="1727464"/>
                  <a:pt x="-8827" y="1671358"/>
                  <a:pt x="1721" y="1612696"/>
                </a:cubicBezTo>
                <a:lnTo>
                  <a:pt x="151558" y="779369"/>
                </a:lnTo>
                <a:lnTo>
                  <a:pt x="165076" y="745240"/>
                </a:lnTo>
                <a:lnTo>
                  <a:pt x="166159" y="739877"/>
                </a:lnTo>
                <a:cubicBezTo>
                  <a:pt x="193253" y="675819"/>
                  <a:pt x="256682" y="630871"/>
                  <a:pt x="330610" y="630871"/>
                </a:cubicBezTo>
                <a:close/>
                <a:moveTo>
                  <a:pt x="631229" y="0"/>
                </a:moveTo>
                <a:cubicBezTo>
                  <a:pt x="796591" y="0"/>
                  <a:pt x="930644" y="134052"/>
                  <a:pt x="930644" y="299414"/>
                </a:cubicBezTo>
                <a:cubicBezTo>
                  <a:pt x="930644" y="464776"/>
                  <a:pt x="796591" y="598828"/>
                  <a:pt x="631229" y="598828"/>
                </a:cubicBezTo>
                <a:cubicBezTo>
                  <a:pt x="465867" y="598828"/>
                  <a:pt x="331814" y="464776"/>
                  <a:pt x="331814" y="299414"/>
                </a:cubicBezTo>
                <a:cubicBezTo>
                  <a:pt x="331814" y="134052"/>
                  <a:pt x="465867" y="0"/>
                  <a:pt x="631229" y="0"/>
                </a:cubicBezTo>
                <a:close/>
              </a:path>
            </a:pathLst>
          </a:custGeom>
          <a:gradFill>
            <a:gsLst>
              <a:gs pos="0">
                <a:schemeClr val="bg1"/>
              </a:gs>
              <a:gs pos="0">
                <a:schemeClr val="bg1">
                  <a:lumMod val="85000"/>
                </a:schemeClr>
              </a:gs>
            </a:gsLst>
            <a:lin ang="5400000" scaled="1"/>
          </a:gradFill>
          <a:ln w="3175">
            <a:noFill/>
            <a:round/>
            <a:headEnd/>
            <a:tailEnd/>
          </a:ln>
        </p:spPr>
        <p:txBody>
          <a:bodyPr vert="horz" wrap="square" lIns="93252" tIns="46627" rIns="93252" bIns="46627" numCol="1" anchor="t" anchorCtr="0" compatLnSpc="1">
            <a:prstTxWarp prst="textNoShape">
              <a:avLst/>
            </a:prstTxWarp>
          </a:bodyPr>
          <a:lstStyle/>
          <a:p>
            <a:pPr defTabSz="932518"/>
            <a:endParaRPr lang="en-US" sz="1938">
              <a:solidFill>
                <a:prstClr val="black"/>
              </a:solidFill>
            </a:endParaRPr>
          </a:p>
        </p:txBody>
      </p:sp>
      <p:sp>
        <p:nvSpPr>
          <p:cNvPr id="47" name="Freeform: Shape 187">
            <a:extLst>
              <a:ext uri="{FF2B5EF4-FFF2-40B4-BE49-F238E27FC236}">
                <a16:creationId xmlns:a16="http://schemas.microsoft.com/office/drawing/2014/main" id="{7FC73E6D-DEDE-DF46-81B2-F603A426708F}"/>
              </a:ext>
            </a:extLst>
          </p:cNvPr>
          <p:cNvSpPr>
            <a:spLocks noChangeAspect="1"/>
          </p:cNvSpPr>
          <p:nvPr/>
        </p:nvSpPr>
        <p:spPr>
          <a:xfrm>
            <a:off x="2711987" y="3586652"/>
            <a:ext cx="334706" cy="743916"/>
          </a:xfrm>
          <a:custGeom>
            <a:avLst/>
            <a:gdLst>
              <a:gd name="connsiteX0" fmla="*/ 330610 w 1279418"/>
              <a:gd name="connsiteY0" fmla="*/ 630871 h 2843630"/>
              <a:gd name="connsiteX1" fmla="*/ 950643 w 1279418"/>
              <a:gd name="connsiteY1" fmla="*/ 630871 h 2843630"/>
              <a:gd name="connsiteX2" fmla="*/ 1115094 w 1279418"/>
              <a:gd name="connsiteY2" fmla="*/ 739877 h 2843630"/>
              <a:gd name="connsiteX3" fmla="*/ 1118085 w 1279418"/>
              <a:gd name="connsiteY3" fmla="*/ 754690 h 2843630"/>
              <a:gd name="connsiteX4" fmla="*/ 1127860 w 1279418"/>
              <a:gd name="connsiteY4" fmla="*/ 779369 h 2843630"/>
              <a:gd name="connsiteX5" fmla="*/ 1277697 w 1279418"/>
              <a:gd name="connsiteY5" fmla="*/ 1612696 h 2843630"/>
              <a:gd name="connsiteX6" fmla="*/ 1190578 w 1279418"/>
              <a:gd name="connsiteY6" fmla="*/ 1738012 h 2843630"/>
              <a:gd name="connsiteX7" fmla="*/ 1065262 w 1279418"/>
              <a:gd name="connsiteY7" fmla="*/ 1650893 h 2843630"/>
              <a:gd name="connsiteX8" fmla="*/ 946038 w 1279418"/>
              <a:gd name="connsiteY8" fmla="*/ 987825 h 2843630"/>
              <a:gd name="connsiteX9" fmla="*/ 942594 w 1279418"/>
              <a:gd name="connsiteY9" fmla="*/ 987825 h 2843630"/>
              <a:gd name="connsiteX10" fmla="*/ 942594 w 1279418"/>
              <a:gd name="connsiteY10" fmla="*/ 1501242 h 2843630"/>
              <a:gd name="connsiteX11" fmla="*/ 942594 w 1279418"/>
              <a:gd name="connsiteY11" fmla="*/ 1845442 h 2843630"/>
              <a:gd name="connsiteX12" fmla="*/ 942594 w 1279418"/>
              <a:gd name="connsiteY12" fmla="*/ 2722978 h 2843630"/>
              <a:gd name="connsiteX13" fmla="*/ 821942 w 1279418"/>
              <a:gd name="connsiteY13" fmla="*/ 2843630 h 2843630"/>
              <a:gd name="connsiteX14" fmla="*/ 816225 w 1279418"/>
              <a:gd name="connsiteY14" fmla="*/ 2843630 h 2843630"/>
              <a:gd name="connsiteX15" fmla="*/ 695573 w 1279418"/>
              <a:gd name="connsiteY15" fmla="*/ 2722978 h 2843630"/>
              <a:gd name="connsiteX16" fmla="*/ 695573 w 1279418"/>
              <a:gd name="connsiteY16" fmla="*/ 1845442 h 2843630"/>
              <a:gd name="connsiteX17" fmla="*/ 584764 w 1279418"/>
              <a:gd name="connsiteY17" fmla="*/ 1845442 h 2843630"/>
              <a:gd name="connsiteX18" fmla="*/ 584764 w 1279418"/>
              <a:gd name="connsiteY18" fmla="*/ 2722978 h 2843630"/>
              <a:gd name="connsiteX19" fmla="*/ 464112 w 1279418"/>
              <a:gd name="connsiteY19" fmla="*/ 2843630 h 2843630"/>
              <a:gd name="connsiteX20" fmla="*/ 458395 w 1279418"/>
              <a:gd name="connsiteY20" fmla="*/ 2843630 h 2843630"/>
              <a:gd name="connsiteX21" fmla="*/ 337743 w 1279418"/>
              <a:gd name="connsiteY21" fmla="*/ 2722978 h 2843630"/>
              <a:gd name="connsiteX22" fmla="*/ 337743 w 1279418"/>
              <a:gd name="connsiteY22" fmla="*/ 1845442 h 2843630"/>
              <a:gd name="connsiteX23" fmla="*/ 337743 w 1279418"/>
              <a:gd name="connsiteY23" fmla="*/ 1845442 h 2843630"/>
              <a:gd name="connsiteX24" fmla="*/ 337743 w 1279418"/>
              <a:gd name="connsiteY24" fmla="*/ 987825 h 2843630"/>
              <a:gd name="connsiteX25" fmla="*/ 333380 w 1279418"/>
              <a:gd name="connsiteY25" fmla="*/ 987825 h 2843630"/>
              <a:gd name="connsiteX26" fmla="*/ 214156 w 1279418"/>
              <a:gd name="connsiteY26" fmla="*/ 1650893 h 2843630"/>
              <a:gd name="connsiteX27" fmla="*/ 88840 w 1279418"/>
              <a:gd name="connsiteY27" fmla="*/ 1738012 h 2843630"/>
              <a:gd name="connsiteX28" fmla="*/ 1721 w 1279418"/>
              <a:gd name="connsiteY28" fmla="*/ 1612696 h 2843630"/>
              <a:gd name="connsiteX29" fmla="*/ 151558 w 1279418"/>
              <a:gd name="connsiteY29" fmla="*/ 779369 h 2843630"/>
              <a:gd name="connsiteX30" fmla="*/ 165076 w 1279418"/>
              <a:gd name="connsiteY30" fmla="*/ 745240 h 2843630"/>
              <a:gd name="connsiteX31" fmla="*/ 166159 w 1279418"/>
              <a:gd name="connsiteY31" fmla="*/ 739877 h 2843630"/>
              <a:gd name="connsiteX32" fmla="*/ 330610 w 1279418"/>
              <a:gd name="connsiteY32" fmla="*/ 630871 h 2843630"/>
              <a:gd name="connsiteX33" fmla="*/ 631229 w 1279418"/>
              <a:gd name="connsiteY33" fmla="*/ 0 h 2843630"/>
              <a:gd name="connsiteX34" fmla="*/ 930644 w 1279418"/>
              <a:gd name="connsiteY34" fmla="*/ 299414 h 2843630"/>
              <a:gd name="connsiteX35" fmla="*/ 631229 w 1279418"/>
              <a:gd name="connsiteY35" fmla="*/ 598828 h 2843630"/>
              <a:gd name="connsiteX36" fmla="*/ 331814 w 1279418"/>
              <a:gd name="connsiteY36" fmla="*/ 299414 h 2843630"/>
              <a:gd name="connsiteX37" fmla="*/ 631229 w 1279418"/>
              <a:gd name="connsiteY37" fmla="*/ 0 h 2843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79418" h="2843630">
                <a:moveTo>
                  <a:pt x="330610" y="630871"/>
                </a:moveTo>
                <a:lnTo>
                  <a:pt x="950643" y="630871"/>
                </a:lnTo>
                <a:cubicBezTo>
                  <a:pt x="1024571" y="630871"/>
                  <a:pt x="1088000" y="675819"/>
                  <a:pt x="1115094" y="739877"/>
                </a:cubicBezTo>
                <a:lnTo>
                  <a:pt x="1118085" y="754690"/>
                </a:lnTo>
                <a:lnTo>
                  <a:pt x="1127860" y="779369"/>
                </a:lnTo>
                <a:lnTo>
                  <a:pt x="1277697" y="1612696"/>
                </a:lnTo>
                <a:cubicBezTo>
                  <a:pt x="1288245" y="1671358"/>
                  <a:pt x="1249241" y="1727464"/>
                  <a:pt x="1190578" y="1738012"/>
                </a:cubicBezTo>
                <a:cubicBezTo>
                  <a:pt x="1131916" y="1748560"/>
                  <a:pt x="1075810" y="1709555"/>
                  <a:pt x="1065262" y="1650893"/>
                </a:cubicBezTo>
                <a:lnTo>
                  <a:pt x="946038" y="987825"/>
                </a:lnTo>
                <a:lnTo>
                  <a:pt x="942594" y="987825"/>
                </a:lnTo>
                <a:lnTo>
                  <a:pt x="942594" y="1501242"/>
                </a:lnTo>
                <a:lnTo>
                  <a:pt x="942594" y="1845442"/>
                </a:lnTo>
                <a:lnTo>
                  <a:pt x="942594" y="2722978"/>
                </a:lnTo>
                <a:cubicBezTo>
                  <a:pt x="942594" y="2789612"/>
                  <a:pt x="888576" y="2843630"/>
                  <a:pt x="821942" y="2843630"/>
                </a:cubicBezTo>
                <a:lnTo>
                  <a:pt x="816225" y="2843630"/>
                </a:lnTo>
                <a:cubicBezTo>
                  <a:pt x="749591" y="2843630"/>
                  <a:pt x="695573" y="2789612"/>
                  <a:pt x="695573" y="2722978"/>
                </a:cubicBezTo>
                <a:lnTo>
                  <a:pt x="695573" y="1845442"/>
                </a:lnTo>
                <a:lnTo>
                  <a:pt x="584764" y="1845442"/>
                </a:lnTo>
                <a:lnTo>
                  <a:pt x="584764" y="2722978"/>
                </a:lnTo>
                <a:cubicBezTo>
                  <a:pt x="584764" y="2789612"/>
                  <a:pt x="530746" y="2843630"/>
                  <a:pt x="464112" y="2843630"/>
                </a:cubicBezTo>
                <a:lnTo>
                  <a:pt x="458395" y="2843630"/>
                </a:lnTo>
                <a:cubicBezTo>
                  <a:pt x="391761" y="2843630"/>
                  <a:pt x="337743" y="2789612"/>
                  <a:pt x="337743" y="2722978"/>
                </a:cubicBezTo>
                <a:lnTo>
                  <a:pt x="337743" y="1845442"/>
                </a:lnTo>
                <a:lnTo>
                  <a:pt x="337743" y="1845442"/>
                </a:lnTo>
                <a:lnTo>
                  <a:pt x="337743" y="987825"/>
                </a:lnTo>
                <a:lnTo>
                  <a:pt x="333380" y="987825"/>
                </a:lnTo>
                <a:lnTo>
                  <a:pt x="214156" y="1650893"/>
                </a:lnTo>
                <a:cubicBezTo>
                  <a:pt x="203608" y="1709555"/>
                  <a:pt x="147502" y="1748560"/>
                  <a:pt x="88840" y="1738012"/>
                </a:cubicBezTo>
                <a:cubicBezTo>
                  <a:pt x="30177" y="1727464"/>
                  <a:pt x="-8827" y="1671358"/>
                  <a:pt x="1721" y="1612696"/>
                </a:cubicBezTo>
                <a:lnTo>
                  <a:pt x="151558" y="779369"/>
                </a:lnTo>
                <a:lnTo>
                  <a:pt x="165076" y="745240"/>
                </a:lnTo>
                <a:lnTo>
                  <a:pt x="166159" y="739877"/>
                </a:lnTo>
                <a:cubicBezTo>
                  <a:pt x="193253" y="675819"/>
                  <a:pt x="256682" y="630871"/>
                  <a:pt x="330610" y="630871"/>
                </a:cubicBezTo>
                <a:close/>
                <a:moveTo>
                  <a:pt x="631229" y="0"/>
                </a:moveTo>
                <a:cubicBezTo>
                  <a:pt x="796591" y="0"/>
                  <a:pt x="930644" y="134052"/>
                  <a:pt x="930644" y="299414"/>
                </a:cubicBezTo>
                <a:cubicBezTo>
                  <a:pt x="930644" y="464776"/>
                  <a:pt x="796591" y="598828"/>
                  <a:pt x="631229" y="598828"/>
                </a:cubicBezTo>
                <a:cubicBezTo>
                  <a:pt x="465867" y="598828"/>
                  <a:pt x="331814" y="464776"/>
                  <a:pt x="331814" y="299414"/>
                </a:cubicBezTo>
                <a:cubicBezTo>
                  <a:pt x="331814" y="134052"/>
                  <a:pt x="465867" y="0"/>
                  <a:pt x="631229" y="0"/>
                </a:cubicBezTo>
                <a:close/>
              </a:path>
            </a:pathLst>
          </a:custGeom>
          <a:gradFill>
            <a:gsLst>
              <a:gs pos="0">
                <a:schemeClr val="bg1"/>
              </a:gs>
              <a:gs pos="0">
                <a:schemeClr val="bg1">
                  <a:lumMod val="85000"/>
                </a:schemeClr>
              </a:gs>
            </a:gsLst>
            <a:lin ang="5400000" scaled="1"/>
          </a:gradFill>
          <a:ln w="3175">
            <a:noFill/>
            <a:round/>
            <a:headEnd/>
            <a:tailEnd/>
          </a:ln>
        </p:spPr>
        <p:txBody>
          <a:bodyPr vert="horz" wrap="square" lIns="93252" tIns="46627" rIns="93252" bIns="46627" numCol="1" anchor="t" anchorCtr="0" compatLnSpc="1">
            <a:prstTxWarp prst="textNoShape">
              <a:avLst/>
            </a:prstTxWarp>
          </a:bodyPr>
          <a:lstStyle/>
          <a:p>
            <a:pPr defTabSz="932518"/>
            <a:endParaRPr lang="en-US" sz="1938" dirty="0">
              <a:solidFill>
                <a:prstClr val="black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D0D7CFB-FBED-9F44-8654-80CBEB43D4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456" y="5821869"/>
            <a:ext cx="814946" cy="596216"/>
          </a:xfrm>
          <a:prstGeom prst="rect">
            <a:avLst/>
          </a:prstGeom>
        </p:spPr>
      </p:pic>
      <p:sp>
        <p:nvSpPr>
          <p:cNvPr id="52" name="Freeform: Shape 187">
            <a:extLst>
              <a:ext uri="{FF2B5EF4-FFF2-40B4-BE49-F238E27FC236}">
                <a16:creationId xmlns:a16="http://schemas.microsoft.com/office/drawing/2014/main" id="{DA9357DA-D7AB-3C45-8003-ADE49EB9A891}"/>
              </a:ext>
            </a:extLst>
          </p:cNvPr>
          <p:cNvSpPr>
            <a:spLocks noChangeAspect="1"/>
          </p:cNvSpPr>
          <p:nvPr/>
        </p:nvSpPr>
        <p:spPr>
          <a:xfrm>
            <a:off x="3442884" y="3595340"/>
            <a:ext cx="334706" cy="743916"/>
          </a:xfrm>
          <a:custGeom>
            <a:avLst/>
            <a:gdLst>
              <a:gd name="connsiteX0" fmla="*/ 330610 w 1279418"/>
              <a:gd name="connsiteY0" fmla="*/ 630871 h 2843630"/>
              <a:gd name="connsiteX1" fmla="*/ 950643 w 1279418"/>
              <a:gd name="connsiteY1" fmla="*/ 630871 h 2843630"/>
              <a:gd name="connsiteX2" fmla="*/ 1115094 w 1279418"/>
              <a:gd name="connsiteY2" fmla="*/ 739877 h 2843630"/>
              <a:gd name="connsiteX3" fmla="*/ 1118085 w 1279418"/>
              <a:gd name="connsiteY3" fmla="*/ 754690 h 2843630"/>
              <a:gd name="connsiteX4" fmla="*/ 1127860 w 1279418"/>
              <a:gd name="connsiteY4" fmla="*/ 779369 h 2843630"/>
              <a:gd name="connsiteX5" fmla="*/ 1277697 w 1279418"/>
              <a:gd name="connsiteY5" fmla="*/ 1612696 h 2843630"/>
              <a:gd name="connsiteX6" fmla="*/ 1190578 w 1279418"/>
              <a:gd name="connsiteY6" fmla="*/ 1738012 h 2843630"/>
              <a:gd name="connsiteX7" fmla="*/ 1065262 w 1279418"/>
              <a:gd name="connsiteY7" fmla="*/ 1650893 h 2843630"/>
              <a:gd name="connsiteX8" fmla="*/ 946038 w 1279418"/>
              <a:gd name="connsiteY8" fmla="*/ 987825 h 2843630"/>
              <a:gd name="connsiteX9" fmla="*/ 942594 w 1279418"/>
              <a:gd name="connsiteY9" fmla="*/ 987825 h 2843630"/>
              <a:gd name="connsiteX10" fmla="*/ 942594 w 1279418"/>
              <a:gd name="connsiteY10" fmla="*/ 1501242 h 2843630"/>
              <a:gd name="connsiteX11" fmla="*/ 942594 w 1279418"/>
              <a:gd name="connsiteY11" fmla="*/ 1845442 h 2843630"/>
              <a:gd name="connsiteX12" fmla="*/ 942594 w 1279418"/>
              <a:gd name="connsiteY12" fmla="*/ 2722978 h 2843630"/>
              <a:gd name="connsiteX13" fmla="*/ 821942 w 1279418"/>
              <a:gd name="connsiteY13" fmla="*/ 2843630 h 2843630"/>
              <a:gd name="connsiteX14" fmla="*/ 816225 w 1279418"/>
              <a:gd name="connsiteY14" fmla="*/ 2843630 h 2843630"/>
              <a:gd name="connsiteX15" fmla="*/ 695573 w 1279418"/>
              <a:gd name="connsiteY15" fmla="*/ 2722978 h 2843630"/>
              <a:gd name="connsiteX16" fmla="*/ 695573 w 1279418"/>
              <a:gd name="connsiteY16" fmla="*/ 1845442 h 2843630"/>
              <a:gd name="connsiteX17" fmla="*/ 584764 w 1279418"/>
              <a:gd name="connsiteY17" fmla="*/ 1845442 h 2843630"/>
              <a:gd name="connsiteX18" fmla="*/ 584764 w 1279418"/>
              <a:gd name="connsiteY18" fmla="*/ 2722978 h 2843630"/>
              <a:gd name="connsiteX19" fmla="*/ 464112 w 1279418"/>
              <a:gd name="connsiteY19" fmla="*/ 2843630 h 2843630"/>
              <a:gd name="connsiteX20" fmla="*/ 458395 w 1279418"/>
              <a:gd name="connsiteY20" fmla="*/ 2843630 h 2843630"/>
              <a:gd name="connsiteX21" fmla="*/ 337743 w 1279418"/>
              <a:gd name="connsiteY21" fmla="*/ 2722978 h 2843630"/>
              <a:gd name="connsiteX22" fmla="*/ 337743 w 1279418"/>
              <a:gd name="connsiteY22" fmla="*/ 1845442 h 2843630"/>
              <a:gd name="connsiteX23" fmla="*/ 337743 w 1279418"/>
              <a:gd name="connsiteY23" fmla="*/ 1845442 h 2843630"/>
              <a:gd name="connsiteX24" fmla="*/ 337743 w 1279418"/>
              <a:gd name="connsiteY24" fmla="*/ 987825 h 2843630"/>
              <a:gd name="connsiteX25" fmla="*/ 333380 w 1279418"/>
              <a:gd name="connsiteY25" fmla="*/ 987825 h 2843630"/>
              <a:gd name="connsiteX26" fmla="*/ 214156 w 1279418"/>
              <a:gd name="connsiteY26" fmla="*/ 1650893 h 2843630"/>
              <a:gd name="connsiteX27" fmla="*/ 88840 w 1279418"/>
              <a:gd name="connsiteY27" fmla="*/ 1738012 h 2843630"/>
              <a:gd name="connsiteX28" fmla="*/ 1721 w 1279418"/>
              <a:gd name="connsiteY28" fmla="*/ 1612696 h 2843630"/>
              <a:gd name="connsiteX29" fmla="*/ 151558 w 1279418"/>
              <a:gd name="connsiteY29" fmla="*/ 779369 h 2843630"/>
              <a:gd name="connsiteX30" fmla="*/ 165076 w 1279418"/>
              <a:gd name="connsiteY30" fmla="*/ 745240 h 2843630"/>
              <a:gd name="connsiteX31" fmla="*/ 166159 w 1279418"/>
              <a:gd name="connsiteY31" fmla="*/ 739877 h 2843630"/>
              <a:gd name="connsiteX32" fmla="*/ 330610 w 1279418"/>
              <a:gd name="connsiteY32" fmla="*/ 630871 h 2843630"/>
              <a:gd name="connsiteX33" fmla="*/ 631229 w 1279418"/>
              <a:gd name="connsiteY33" fmla="*/ 0 h 2843630"/>
              <a:gd name="connsiteX34" fmla="*/ 930644 w 1279418"/>
              <a:gd name="connsiteY34" fmla="*/ 299414 h 2843630"/>
              <a:gd name="connsiteX35" fmla="*/ 631229 w 1279418"/>
              <a:gd name="connsiteY35" fmla="*/ 598828 h 2843630"/>
              <a:gd name="connsiteX36" fmla="*/ 331814 w 1279418"/>
              <a:gd name="connsiteY36" fmla="*/ 299414 h 2843630"/>
              <a:gd name="connsiteX37" fmla="*/ 631229 w 1279418"/>
              <a:gd name="connsiteY37" fmla="*/ 0 h 2843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79418" h="2843630">
                <a:moveTo>
                  <a:pt x="330610" y="630871"/>
                </a:moveTo>
                <a:lnTo>
                  <a:pt x="950643" y="630871"/>
                </a:lnTo>
                <a:cubicBezTo>
                  <a:pt x="1024571" y="630871"/>
                  <a:pt x="1088000" y="675819"/>
                  <a:pt x="1115094" y="739877"/>
                </a:cubicBezTo>
                <a:lnTo>
                  <a:pt x="1118085" y="754690"/>
                </a:lnTo>
                <a:lnTo>
                  <a:pt x="1127860" y="779369"/>
                </a:lnTo>
                <a:lnTo>
                  <a:pt x="1277697" y="1612696"/>
                </a:lnTo>
                <a:cubicBezTo>
                  <a:pt x="1288245" y="1671358"/>
                  <a:pt x="1249241" y="1727464"/>
                  <a:pt x="1190578" y="1738012"/>
                </a:cubicBezTo>
                <a:cubicBezTo>
                  <a:pt x="1131916" y="1748560"/>
                  <a:pt x="1075810" y="1709555"/>
                  <a:pt x="1065262" y="1650893"/>
                </a:cubicBezTo>
                <a:lnTo>
                  <a:pt x="946038" y="987825"/>
                </a:lnTo>
                <a:lnTo>
                  <a:pt x="942594" y="987825"/>
                </a:lnTo>
                <a:lnTo>
                  <a:pt x="942594" y="1501242"/>
                </a:lnTo>
                <a:lnTo>
                  <a:pt x="942594" y="1845442"/>
                </a:lnTo>
                <a:lnTo>
                  <a:pt x="942594" y="2722978"/>
                </a:lnTo>
                <a:cubicBezTo>
                  <a:pt x="942594" y="2789612"/>
                  <a:pt x="888576" y="2843630"/>
                  <a:pt x="821942" y="2843630"/>
                </a:cubicBezTo>
                <a:lnTo>
                  <a:pt x="816225" y="2843630"/>
                </a:lnTo>
                <a:cubicBezTo>
                  <a:pt x="749591" y="2843630"/>
                  <a:pt x="695573" y="2789612"/>
                  <a:pt x="695573" y="2722978"/>
                </a:cubicBezTo>
                <a:lnTo>
                  <a:pt x="695573" y="1845442"/>
                </a:lnTo>
                <a:lnTo>
                  <a:pt x="584764" y="1845442"/>
                </a:lnTo>
                <a:lnTo>
                  <a:pt x="584764" y="2722978"/>
                </a:lnTo>
                <a:cubicBezTo>
                  <a:pt x="584764" y="2789612"/>
                  <a:pt x="530746" y="2843630"/>
                  <a:pt x="464112" y="2843630"/>
                </a:cubicBezTo>
                <a:lnTo>
                  <a:pt x="458395" y="2843630"/>
                </a:lnTo>
                <a:cubicBezTo>
                  <a:pt x="391761" y="2843630"/>
                  <a:pt x="337743" y="2789612"/>
                  <a:pt x="337743" y="2722978"/>
                </a:cubicBezTo>
                <a:lnTo>
                  <a:pt x="337743" y="1845442"/>
                </a:lnTo>
                <a:lnTo>
                  <a:pt x="337743" y="1845442"/>
                </a:lnTo>
                <a:lnTo>
                  <a:pt x="337743" y="987825"/>
                </a:lnTo>
                <a:lnTo>
                  <a:pt x="333380" y="987825"/>
                </a:lnTo>
                <a:lnTo>
                  <a:pt x="214156" y="1650893"/>
                </a:lnTo>
                <a:cubicBezTo>
                  <a:pt x="203608" y="1709555"/>
                  <a:pt x="147502" y="1748560"/>
                  <a:pt x="88840" y="1738012"/>
                </a:cubicBezTo>
                <a:cubicBezTo>
                  <a:pt x="30177" y="1727464"/>
                  <a:pt x="-8827" y="1671358"/>
                  <a:pt x="1721" y="1612696"/>
                </a:cubicBezTo>
                <a:lnTo>
                  <a:pt x="151558" y="779369"/>
                </a:lnTo>
                <a:lnTo>
                  <a:pt x="165076" y="745240"/>
                </a:lnTo>
                <a:lnTo>
                  <a:pt x="166159" y="739877"/>
                </a:lnTo>
                <a:cubicBezTo>
                  <a:pt x="193253" y="675819"/>
                  <a:pt x="256682" y="630871"/>
                  <a:pt x="330610" y="630871"/>
                </a:cubicBezTo>
                <a:close/>
                <a:moveTo>
                  <a:pt x="631229" y="0"/>
                </a:moveTo>
                <a:cubicBezTo>
                  <a:pt x="796591" y="0"/>
                  <a:pt x="930644" y="134052"/>
                  <a:pt x="930644" y="299414"/>
                </a:cubicBezTo>
                <a:cubicBezTo>
                  <a:pt x="930644" y="464776"/>
                  <a:pt x="796591" y="598828"/>
                  <a:pt x="631229" y="598828"/>
                </a:cubicBezTo>
                <a:cubicBezTo>
                  <a:pt x="465867" y="598828"/>
                  <a:pt x="331814" y="464776"/>
                  <a:pt x="331814" y="299414"/>
                </a:cubicBezTo>
                <a:cubicBezTo>
                  <a:pt x="331814" y="134052"/>
                  <a:pt x="465867" y="0"/>
                  <a:pt x="631229" y="0"/>
                </a:cubicBezTo>
                <a:close/>
              </a:path>
            </a:pathLst>
          </a:custGeom>
          <a:gradFill>
            <a:gsLst>
              <a:gs pos="0">
                <a:schemeClr val="bg1"/>
              </a:gs>
              <a:gs pos="0">
                <a:schemeClr val="bg1">
                  <a:lumMod val="85000"/>
                </a:schemeClr>
              </a:gs>
            </a:gsLst>
            <a:lin ang="5400000" scaled="1"/>
          </a:gradFill>
          <a:ln w="3175">
            <a:noFill/>
            <a:round/>
            <a:headEnd/>
            <a:tailEnd/>
          </a:ln>
        </p:spPr>
        <p:txBody>
          <a:bodyPr vert="horz" wrap="square" lIns="93252" tIns="46627" rIns="93252" bIns="46627" numCol="1" anchor="t" anchorCtr="0" compatLnSpc="1">
            <a:prstTxWarp prst="textNoShape">
              <a:avLst/>
            </a:prstTxWarp>
          </a:bodyPr>
          <a:lstStyle/>
          <a:p>
            <a:pPr defTabSz="932518"/>
            <a:endParaRPr lang="en-US" sz="1938" dirty="0">
              <a:solidFill>
                <a:prstClr val="black"/>
              </a:solidFill>
            </a:endParaRPr>
          </a:p>
        </p:txBody>
      </p:sp>
      <p:sp>
        <p:nvSpPr>
          <p:cNvPr id="53" name="Freeform: Shape 187">
            <a:extLst>
              <a:ext uri="{FF2B5EF4-FFF2-40B4-BE49-F238E27FC236}">
                <a16:creationId xmlns:a16="http://schemas.microsoft.com/office/drawing/2014/main" id="{95D26245-E84A-4149-9951-9758A25960F3}"/>
              </a:ext>
            </a:extLst>
          </p:cNvPr>
          <p:cNvSpPr>
            <a:spLocks noChangeAspect="1"/>
          </p:cNvSpPr>
          <p:nvPr/>
        </p:nvSpPr>
        <p:spPr>
          <a:xfrm>
            <a:off x="3108178" y="2469693"/>
            <a:ext cx="334706" cy="743916"/>
          </a:xfrm>
          <a:custGeom>
            <a:avLst/>
            <a:gdLst>
              <a:gd name="connsiteX0" fmla="*/ 330610 w 1279418"/>
              <a:gd name="connsiteY0" fmla="*/ 630871 h 2843630"/>
              <a:gd name="connsiteX1" fmla="*/ 950643 w 1279418"/>
              <a:gd name="connsiteY1" fmla="*/ 630871 h 2843630"/>
              <a:gd name="connsiteX2" fmla="*/ 1115094 w 1279418"/>
              <a:gd name="connsiteY2" fmla="*/ 739877 h 2843630"/>
              <a:gd name="connsiteX3" fmla="*/ 1118085 w 1279418"/>
              <a:gd name="connsiteY3" fmla="*/ 754690 h 2843630"/>
              <a:gd name="connsiteX4" fmla="*/ 1127860 w 1279418"/>
              <a:gd name="connsiteY4" fmla="*/ 779369 h 2843630"/>
              <a:gd name="connsiteX5" fmla="*/ 1277697 w 1279418"/>
              <a:gd name="connsiteY5" fmla="*/ 1612696 h 2843630"/>
              <a:gd name="connsiteX6" fmla="*/ 1190578 w 1279418"/>
              <a:gd name="connsiteY6" fmla="*/ 1738012 h 2843630"/>
              <a:gd name="connsiteX7" fmla="*/ 1065262 w 1279418"/>
              <a:gd name="connsiteY7" fmla="*/ 1650893 h 2843630"/>
              <a:gd name="connsiteX8" fmla="*/ 946038 w 1279418"/>
              <a:gd name="connsiteY8" fmla="*/ 987825 h 2843630"/>
              <a:gd name="connsiteX9" fmla="*/ 942594 w 1279418"/>
              <a:gd name="connsiteY9" fmla="*/ 987825 h 2843630"/>
              <a:gd name="connsiteX10" fmla="*/ 942594 w 1279418"/>
              <a:gd name="connsiteY10" fmla="*/ 1501242 h 2843630"/>
              <a:gd name="connsiteX11" fmla="*/ 942594 w 1279418"/>
              <a:gd name="connsiteY11" fmla="*/ 1845442 h 2843630"/>
              <a:gd name="connsiteX12" fmla="*/ 942594 w 1279418"/>
              <a:gd name="connsiteY12" fmla="*/ 2722978 h 2843630"/>
              <a:gd name="connsiteX13" fmla="*/ 821942 w 1279418"/>
              <a:gd name="connsiteY13" fmla="*/ 2843630 h 2843630"/>
              <a:gd name="connsiteX14" fmla="*/ 816225 w 1279418"/>
              <a:gd name="connsiteY14" fmla="*/ 2843630 h 2843630"/>
              <a:gd name="connsiteX15" fmla="*/ 695573 w 1279418"/>
              <a:gd name="connsiteY15" fmla="*/ 2722978 h 2843630"/>
              <a:gd name="connsiteX16" fmla="*/ 695573 w 1279418"/>
              <a:gd name="connsiteY16" fmla="*/ 1845442 h 2843630"/>
              <a:gd name="connsiteX17" fmla="*/ 584764 w 1279418"/>
              <a:gd name="connsiteY17" fmla="*/ 1845442 h 2843630"/>
              <a:gd name="connsiteX18" fmla="*/ 584764 w 1279418"/>
              <a:gd name="connsiteY18" fmla="*/ 2722978 h 2843630"/>
              <a:gd name="connsiteX19" fmla="*/ 464112 w 1279418"/>
              <a:gd name="connsiteY19" fmla="*/ 2843630 h 2843630"/>
              <a:gd name="connsiteX20" fmla="*/ 458395 w 1279418"/>
              <a:gd name="connsiteY20" fmla="*/ 2843630 h 2843630"/>
              <a:gd name="connsiteX21" fmla="*/ 337743 w 1279418"/>
              <a:gd name="connsiteY21" fmla="*/ 2722978 h 2843630"/>
              <a:gd name="connsiteX22" fmla="*/ 337743 w 1279418"/>
              <a:gd name="connsiteY22" fmla="*/ 1845442 h 2843630"/>
              <a:gd name="connsiteX23" fmla="*/ 337743 w 1279418"/>
              <a:gd name="connsiteY23" fmla="*/ 1845442 h 2843630"/>
              <a:gd name="connsiteX24" fmla="*/ 337743 w 1279418"/>
              <a:gd name="connsiteY24" fmla="*/ 987825 h 2843630"/>
              <a:gd name="connsiteX25" fmla="*/ 333380 w 1279418"/>
              <a:gd name="connsiteY25" fmla="*/ 987825 h 2843630"/>
              <a:gd name="connsiteX26" fmla="*/ 214156 w 1279418"/>
              <a:gd name="connsiteY26" fmla="*/ 1650893 h 2843630"/>
              <a:gd name="connsiteX27" fmla="*/ 88840 w 1279418"/>
              <a:gd name="connsiteY27" fmla="*/ 1738012 h 2843630"/>
              <a:gd name="connsiteX28" fmla="*/ 1721 w 1279418"/>
              <a:gd name="connsiteY28" fmla="*/ 1612696 h 2843630"/>
              <a:gd name="connsiteX29" fmla="*/ 151558 w 1279418"/>
              <a:gd name="connsiteY29" fmla="*/ 779369 h 2843630"/>
              <a:gd name="connsiteX30" fmla="*/ 165076 w 1279418"/>
              <a:gd name="connsiteY30" fmla="*/ 745240 h 2843630"/>
              <a:gd name="connsiteX31" fmla="*/ 166159 w 1279418"/>
              <a:gd name="connsiteY31" fmla="*/ 739877 h 2843630"/>
              <a:gd name="connsiteX32" fmla="*/ 330610 w 1279418"/>
              <a:gd name="connsiteY32" fmla="*/ 630871 h 2843630"/>
              <a:gd name="connsiteX33" fmla="*/ 631229 w 1279418"/>
              <a:gd name="connsiteY33" fmla="*/ 0 h 2843630"/>
              <a:gd name="connsiteX34" fmla="*/ 930644 w 1279418"/>
              <a:gd name="connsiteY34" fmla="*/ 299414 h 2843630"/>
              <a:gd name="connsiteX35" fmla="*/ 631229 w 1279418"/>
              <a:gd name="connsiteY35" fmla="*/ 598828 h 2843630"/>
              <a:gd name="connsiteX36" fmla="*/ 331814 w 1279418"/>
              <a:gd name="connsiteY36" fmla="*/ 299414 h 2843630"/>
              <a:gd name="connsiteX37" fmla="*/ 631229 w 1279418"/>
              <a:gd name="connsiteY37" fmla="*/ 0 h 2843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79418" h="2843630">
                <a:moveTo>
                  <a:pt x="330610" y="630871"/>
                </a:moveTo>
                <a:lnTo>
                  <a:pt x="950643" y="630871"/>
                </a:lnTo>
                <a:cubicBezTo>
                  <a:pt x="1024571" y="630871"/>
                  <a:pt x="1088000" y="675819"/>
                  <a:pt x="1115094" y="739877"/>
                </a:cubicBezTo>
                <a:lnTo>
                  <a:pt x="1118085" y="754690"/>
                </a:lnTo>
                <a:lnTo>
                  <a:pt x="1127860" y="779369"/>
                </a:lnTo>
                <a:lnTo>
                  <a:pt x="1277697" y="1612696"/>
                </a:lnTo>
                <a:cubicBezTo>
                  <a:pt x="1288245" y="1671358"/>
                  <a:pt x="1249241" y="1727464"/>
                  <a:pt x="1190578" y="1738012"/>
                </a:cubicBezTo>
                <a:cubicBezTo>
                  <a:pt x="1131916" y="1748560"/>
                  <a:pt x="1075810" y="1709555"/>
                  <a:pt x="1065262" y="1650893"/>
                </a:cubicBezTo>
                <a:lnTo>
                  <a:pt x="946038" y="987825"/>
                </a:lnTo>
                <a:lnTo>
                  <a:pt x="942594" y="987825"/>
                </a:lnTo>
                <a:lnTo>
                  <a:pt x="942594" y="1501242"/>
                </a:lnTo>
                <a:lnTo>
                  <a:pt x="942594" y="1845442"/>
                </a:lnTo>
                <a:lnTo>
                  <a:pt x="942594" y="2722978"/>
                </a:lnTo>
                <a:cubicBezTo>
                  <a:pt x="942594" y="2789612"/>
                  <a:pt x="888576" y="2843630"/>
                  <a:pt x="821942" y="2843630"/>
                </a:cubicBezTo>
                <a:lnTo>
                  <a:pt x="816225" y="2843630"/>
                </a:lnTo>
                <a:cubicBezTo>
                  <a:pt x="749591" y="2843630"/>
                  <a:pt x="695573" y="2789612"/>
                  <a:pt x="695573" y="2722978"/>
                </a:cubicBezTo>
                <a:lnTo>
                  <a:pt x="695573" y="1845442"/>
                </a:lnTo>
                <a:lnTo>
                  <a:pt x="584764" y="1845442"/>
                </a:lnTo>
                <a:lnTo>
                  <a:pt x="584764" y="2722978"/>
                </a:lnTo>
                <a:cubicBezTo>
                  <a:pt x="584764" y="2789612"/>
                  <a:pt x="530746" y="2843630"/>
                  <a:pt x="464112" y="2843630"/>
                </a:cubicBezTo>
                <a:lnTo>
                  <a:pt x="458395" y="2843630"/>
                </a:lnTo>
                <a:cubicBezTo>
                  <a:pt x="391761" y="2843630"/>
                  <a:pt x="337743" y="2789612"/>
                  <a:pt x="337743" y="2722978"/>
                </a:cubicBezTo>
                <a:lnTo>
                  <a:pt x="337743" y="1845442"/>
                </a:lnTo>
                <a:lnTo>
                  <a:pt x="337743" y="1845442"/>
                </a:lnTo>
                <a:lnTo>
                  <a:pt x="337743" y="987825"/>
                </a:lnTo>
                <a:lnTo>
                  <a:pt x="333380" y="987825"/>
                </a:lnTo>
                <a:lnTo>
                  <a:pt x="214156" y="1650893"/>
                </a:lnTo>
                <a:cubicBezTo>
                  <a:pt x="203608" y="1709555"/>
                  <a:pt x="147502" y="1748560"/>
                  <a:pt x="88840" y="1738012"/>
                </a:cubicBezTo>
                <a:cubicBezTo>
                  <a:pt x="30177" y="1727464"/>
                  <a:pt x="-8827" y="1671358"/>
                  <a:pt x="1721" y="1612696"/>
                </a:cubicBezTo>
                <a:lnTo>
                  <a:pt x="151558" y="779369"/>
                </a:lnTo>
                <a:lnTo>
                  <a:pt x="165076" y="745240"/>
                </a:lnTo>
                <a:lnTo>
                  <a:pt x="166159" y="739877"/>
                </a:lnTo>
                <a:cubicBezTo>
                  <a:pt x="193253" y="675819"/>
                  <a:pt x="256682" y="630871"/>
                  <a:pt x="330610" y="630871"/>
                </a:cubicBezTo>
                <a:close/>
                <a:moveTo>
                  <a:pt x="631229" y="0"/>
                </a:moveTo>
                <a:cubicBezTo>
                  <a:pt x="796591" y="0"/>
                  <a:pt x="930644" y="134052"/>
                  <a:pt x="930644" y="299414"/>
                </a:cubicBezTo>
                <a:cubicBezTo>
                  <a:pt x="930644" y="464776"/>
                  <a:pt x="796591" y="598828"/>
                  <a:pt x="631229" y="598828"/>
                </a:cubicBezTo>
                <a:cubicBezTo>
                  <a:pt x="465867" y="598828"/>
                  <a:pt x="331814" y="464776"/>
                  <a:pt x="331814" y="299414"/>
                </a:cubicBezTo>
                <a:cubicBezTo>
                  <a:pt x="331814" y="134052"/>
                  <a:pt x="465867" y="0"/>
                  <a:pt x="631229" y="0"/>
                </a:cubicBezTo>
                <a:close/>
              </a:path>
            </a:pathLst>
          </a:custGeom>
          <a:gradFill>
            <a:gsLst>
              <a:gs pos="0">
                <a:schemeClr val="bg1"/>
              </a:gs>
              <a:gs pos="0">
                <a:schemeClr val="bg1">
                  <a:lumMod val="85000"/>
                </a:schemeClr>
              </a:gs>
            </a:gsLst>
            <a:lin ang="5400000" scaled="1"/>
          </a:gradFill>
          <a:ln w="3175">
            <a:noFill/>
            <a:round/>
            <a:headEnd/>
            <a:tailEnd/>
          </a:ln>
        </p:spPr>
        <p:txBody>
          <a:bodyPr vert="horz" wrap="square" lIns="93252" tIns="46627" rIns="93252" bIns="46627" numCol="1" anchor="t" anchorCtr="0" compatLnSpc="1">
            <a:prstTxWarp prst="textNoShape">
              <a:avLst/>
            </a:prstTxWarp>
          </a:bodyPr>
          <a:lstStyle/>
          <a:p>
            <a:pPr defTabSz="932518"/>
            <a:endParaRPr lang="en-US" sz="1938" dirty="0">
              <a:solidFill>
                <a:prstClr val="black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CC6470-2639-5647-9696-2B83B70F9699}"/>
              </a:ext>
            </a:extLst>
          </p:cNvPr>
          <p:cNvSpPr txBox="1"/>
          <p:nvPr/>
        </p:nvSpPr>
        <p:spPr>
          <a:xfrm>
            <a:off x="4354286" y="2608388"/>
            <a:ext cx="19030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350,000 tweets per minute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E348EA-FBA7-DB4D-89CE-ECE1843FA85A}"/>
              </a:ext>
            </a:extLst>
          </p:cNvPr>
          <p:cNvSpPr txBox="1"/>
          <p:nvPr/>
        </p:nvSpPr>
        <p:spPr>
          <a:xfrm>
            <a:off x="4363298" y="3604346"/>
            <a:ext cx="1684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500,000,000 tweets per day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0DFDBB-3764-474F-9034-20246483684F}"/>
              </a:ext>
            </a:extLst>
          </p:cNvPr>
          <p:cNvSpPr txBox="1"/>
          <p:nvPr/>
        </p:nvSpPr>
        <p:spPr>
          <a:xfrm>
            <a:off x="4354286" y="4582066"/>
            <a:ext cx="1939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200 billion tweets per year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990B943-D2AA-C445-B79F-7A6092728F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6463" y="1367700"/>
            <a:ext cx="725524" cy="630077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500BFCF9-B5E7-AE4F-8743-E38EE539CF9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89" t="19682" r="14981" b="37074"/>
          <a:stretch/>
        </p:blipFill>
        <p:spPr>
          <a:xfrm>
            <a:off x="4361608" y="1161229"/>
            <a:ext cx="1474767" cy="983178"/>
          </a:xfrm>
          <a:prstGeom prst="rect">
            <a:avLst/>
          </a:prstGeom>
        </p:spPr>
      </p:pic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42A2AFAB-DA22-294B-BDC2-7129C5E867E5}"/>
              </a:ext>
            </a:extLst>
          </p:cNvPr>
          <p:cNvCxnSpPr>
            <a:cxnSpLocks/>
          </p:cNvCxnSpPr>
          <p:nvPr/>
        </p:nvCxnSpPr>
        <p:spPr>
          <a:xfrm flipV="1">
            <a:off x="2711987" y="1479141"/>
            <a:ext cx="1575293" cy="290192"/>
          </a:xfrm>
          <a:prstGeom prst="curvedConnector3">
            <a:avLst>
              <a:gd name="adj1" fmla="val 25123"/>
            </a:avLst>
          </a:prstGeom>
          <a:ln w="444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8341537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ercent"/>
          <p:cNvSpPr/>
          <p:nvPr/>
        </p:nvSpPr>
        <p:spPr>
          <a:xfrm>
            <a:off x="3556155" y="6188838"/>
            <a:ext cx="915315" cy="49244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2000505000000020004" pitchFamily="2" charset="0"/>
              </a:rPr>
              <a:t>22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2000505000000020004" pitchFamily="2" charset="0"/>
              </a:rPr>
              <a:t>% </a:t>
            </a:r>
            <a:endParaRPr kumimoji="0" lang="en-US" sz="4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2000505000000020004" pitchFamily="2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50758"/>
          </a:xfrm>
        </p:spPr>
        <p:txBody>
          <a:bodyPr/>
          <a:lstStyle/>
          <a:p>
            <a:r>
              <a:rPr lang="en-US" dirty="0"/>
              <a:t>Data Set and Tools Used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16663"/>
            <a:ext cx="2743200" cy="365125"/>
          </a:xfrm>
        </p:spPr>
        <p:txBody>
          <a:bodyPr/>
          <a:lstStyle/>
          <a:p>
            <a:fld id="{5AE1514C-5E56-4738-A1FF-4B1CFD2A3E3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E54BAE-8B6D-5E42-9D74-9C6D362317E8}"/>
              </a:ext>
            </a:extLst>
          </p:cNvPr>
          <p:cNvSpPr txBox="1"/>
          <p:nvPr/>
        </p:nvSpPr>
        <p:spPr>
          <a:xfrm>
            <a:off x="217714" y="849809"/>
            <a:ext cx="10072915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sz="2400" dirty="0"/>
              <a:t>Data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7,230 annotated tweets in arff file format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Stopword List from Assignment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Porter Stemmer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General Inquirer Lexicon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Polarity Lexicon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List of Adjectives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SentiWordNet</a:t>
            </a:r>
          </a:p>
          <a:p>
            <a:endParaRPr lang="en-US" sz="2400" dirty="0"/>
          </a:p>
          <a:p>
            <a:r>
              <a:rPr lang="en-US" sz="2400" dirty="0"/>
              <a:t>Tools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Excel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Java Eclipse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Weka machine Learning tool</a:t>
            </a:r>
          </a:p>
        </p:txBody>
      </p:sp>
    </p:spTree>
    <p:extLst>
      <p:ext uri="{BB962C8B-B14F-4D97-AF65-F5344CB8AC3E}">
        <p14:creationId xmlns:p14="http://schemas.microsoft.com/office/powerpoint/2010/main" val="1019813843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8EAC5-D261-4D05-8ED3-A4DE32A74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50758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Before Pre-Processing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6B446F-987A-EA4F-9AEE-4AF8F60B4216}"/>
              </a:ext>
            </a:extLst>
          </p:cNvPr>
          <p:cNvSpPr txBox="1"/>
          <p:nvPr/>
        </p:nvSpPr>
        <p:spPr>
          <a:xfrm>
            <a:off x="-3714750" y="-161163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190256-FE66-764F-B5A2-04CA6E03B5CC}"/>
              </a:ext>
            </a:extLst>
          </p:cNvPr>
          <p:cNvSpPr txBox="1"/>
          <p:nvPr/>
        </p:nvSpPr>
        <p:spPr>
          <a:xfrm>
            <a:off x="251460" y="1337310"/>
            <a:ext cx="1148715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its not that I m a GSP </a:t>
            </a:r>
            <a:r>
              <a:rPr lang="en-US" sz="1600" dirty="0" err="1"/>
              <a:t>fani</a:t>
            </a:r>
            <a:r>
              <a:rPr lang="en-US" sz="1600" dirty="0"/>
              <a:t> just hate Nick Diaz. can t wait for </a:t>
            </a:r>
            <a:r>
              <a:rPr lang="en-US" sz="1600" dirty="0" err="1"/>
              <a:t>february</a:t>
            </a:r>
            <a:r>
              <a:rPr lang="en-US" sz="1600" dirty="0"/>
              <a:t>.</a:t>
            </a:r>
          </a:p>
          <a:p>
            <a:endParaRPr lang="en-US" sz="1600" dirty="0"/>
          </a:p>
          <a:p>
            <a:r>
              <a:rPr lang="en-US" sz="1600" dirty="0"/>
              <a:t>I sat through this whole movie just for Harry and Ron at </a:t>
            </a:r>
            <a:r>
              <a:rPr lang="en-US" sz="1600" dirty="0" err="1"/>
              <a:t>christmas</a:t>
            </a:r>
            <a:r>
              <a:rPr lang="en-US" sz="1600" dirty="0"/>
              <a:t>. </a:t>
            </a:r>
            <a:r>
              <a:rPr lang="en-US" sz="1600" dirty="0" err="1"/>
              <a:t>Ohlawd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with J </a:t>
            </a:r>
            <a:r>
              <a:rPr lang="en-US" sz="1600" dirty="0" err="1"/>
              <a:t>Davlar</a:t>
            </a:r>
            <a:r>
              <a:rPr lang="en-US" sz="1600" dirty="0"/>
              <a:t> 11th. Main rivals are team Poland. Hopefully we an make it a successful end to a tough week of training tomorrow.</a:t>
            </a:r>
          </a:p>
          <a:p>
            <a:endParaRPr lang="en-US" sz="1600" dirty="0"/>
          </a:p>
          <a:p>
            <a:r>
              <a:rPr lang="en-US" sz="1600" dirty="0"/>
              <a:t>Why is "Happy Valentines Day" trending? It s on the 14th of February not 12th of June </a:t>
            </a:r>
            <a:r>
              <a:rPr lang="en-US" sz="1600" dirty="0" err="1"/>
              <a:t>smh</a:t>
            </a:r>
            <a:r>
              <a:rPr lang="en-US" sz="1600" dirty="0"/>
              <a:t>..</a:t>
            </a:r>
          </a:p>
          <a:p>
            <a:endParaRPr lang="en-US" sz="1600" dirty="0"/>
          </a:p>
          <a:p>
            <a:r>
              <a:rPr lang="en-US" sz="1600" dirty="0"/>
              <a:t>They may have a </a:t>
            </a:r>
            <a:r>
              <a:rPr lang="en-US" sz="1600" dirty="0" err="1"/>
              <a:t>SuperBowl</a:t>
            </a:r>
            <a:r>
              <a:rPr lang="en-US" sz="1600" dirty="0"/>
              <a:t> in </a:t>
            </a:r>
            <a:r>
              <a:rPr lang="en-US" sz="1600" dirty="0" err="1"/>
              <a:t>Dallasbut</a:t>
            </a:r>
            <a:r>
              <a:rPr lang="en-US" sz="1600" dirty="0"/>
              <a:t> Dallas </a:t>
            </a:r>
            <a:r>
              <a:rPr lang="en-US" sz="1600" dirty="0" err="1"/>
              <a:t>ain</a:t>
            </a:r>
            <a:r>
              <a:rPr lang="en-US" sz="1600" dirty="0"/>
              <a:t> t winning a </a:t>
            </a:r>
            <a:r>
              <a:rPr lang="en-US" sz="1600" dirty="0" err="1"/>
              <a:t>SuperBowl</a:t>
            </a:r>
            <a:r>
              <a:rPr lang="en-US" sz="1600" dirty="0"/>
              <a:t>. Not with that quarterback and owner. @S4NYC @</a:t>
            </a:r>
            <a:r>
              <a:rPr lang="en-US" sz="1600" dirty="0" err="1"/>
              <a:t>RasmussenPoll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#Livewire Nadal confirmed for Mexican Open in February: Rafael Nadal is set to play at the Me... http://</a:t>
            </a:r>
            <a:r>
              <a:rPr lang="en-US" sz="1600" dirty="0" err="1"/>
              <a:t>bit.ly</a:t>
            </a:r>
            <a:r>
              <a:rPr lang="en-US" sz="1600" dirty="0"/>
              <a:t>/WY4Vjy  #</a:t>
            </a:r>
            <a:r>
              <a:rPr lang="en-US" sz="1600" dirty="0" err="1"/>
              <a:t>LiveWireAthletics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Men get mad at each </a:t>
            </a:r>
            <a:r>
              <a:rPr lang="en-US" sz="1600" dirty="0" err="1"/>
              <a:t>otherfightand</a:t>
            </a:r>
            <a:r>
              <a:rPr lang="en-US" sz="1600" dirty="0"/>
              <a:t> get over it. Women get </a:t>
            </a:r>
            <a:r>
              <a:rPr lang="en-US" sz="1600" dirty="0" err="1"/>
              <a:t>madand</a:t>
            </a:r>
            <a:r>
              <a:rPr lang="en-US" sz="1600" dirty="0"/>
              <a:t> will hold a grudge that lasts forever.</a:t>
            </a:r>
          </a:p>
          <a:p>
            <a:endParaRPr lang="en-US" sz="1600" dirty="0"/>
          </a:p>
          <a:p>
            <a:r>
              <a:rPr lang="en-US" sz="1600" dirty="0"/>
              <a:t>#Iran US delisting MKO from global terrorists list in line with Iran campaign: </a:t>
            </a:r>
            <a:r>
              <a:rPr lang="en-US" sz="1600" dirty="0" err="1"/>
              <a:t>TehranOct</a:t>
            </a:r>
            <a:r>
              <a:rPr lang="en-US" sz="1600" dirty="0"/>
              <a:t> 30IRNA -- Secretary... http://</a:t>
            </a:r>
            <a:r>
              <a:rPr lang="en-US" sz="1600" dirty="0" err="1"/>
              <a:t>bit.ly</a:t>
            </a:r>
            <a:r>
              <a:rPr lang="en-US" sz="1600" dirty="0"/>
              <a:t>/</a:t>
            </a:r>
            <a:r>
              <a:rPr lang="en-US" sz="1600" dirty="0" err="1"/>
              <a:t>XTGtd</a:t>
            </a:r>
            <a:r>
              <a:rPr lang="en-US" sz="1600" dirty="0"/>
              <a:t> </a:t>
            </a:r>
          </a:p>
          <a:p>
            <a:endParaRPr lang="en-US" sz="1600" dirty="0"/>
          </a:p>
          <a:p>
            <a:r>
              <a:rPr lang="en-US" sz="1600" dirty="0"/>
              <a:t>The greatest ballers of all time http://</a:t>
            </a:r>
            <a:r>
              <a:rPr lang="en-US" sz="1600" dirty="0" err="1"/>
              <a:t>instagr.am</a:t>
            </a:r>
            <a:r>
              <a:rPr lang="en-US" sz="1600" dirty="0"/>
              <a:t>/p/</a:t>
            </a:r>
            <a:r>
              <a:rPr lang="en-US" sz="1600" dirty="0" err="1"/>
              <a:t>RJhjSmHIlo</a:t>
            </a:r>
            <a:r>
              <a:rPr lang="en-US" sz="1600" dirty="0"/>
              <a:t>/ </a:t>
            </a:r>
          </a:p>
          <a:p>
            <a:endParaRPr lang="en-US" sz="1600" dirty="0"/>
          </a:p>
          <a:p>
            <a:r>
              <a:rPr lang="en-US" sz="1600" dirty="0"/>
              <a:t>GM nvr4get </a:t>
            </a:r>
            <a:r>
              <a:rPr lang="en-US" sz="1600" dirty="0" err="1"/>
              <a:t>StevensSmithDohertyWoods</a:t>
            </a:r>
            <a:r>
              <a:rPr lang="en-US" sz="1600" dirty="0"/>
              <a:t> #Benghazi @ljmljm55 @dj4jg @</a:t>
            </a:r>
            <a:r>
              <a:rPr lang="en-US" sz="1600" dirty="0" err="1"/>
              <a:t>paverlayer</a:t>
            </a:r>
            <a:r>
              <a:rPr lang="en-US" sz="1600" dirty="0"/>
              <a:t> @</a:t>
            </a:r>
            <a:r>
              <a:rPr lang="en-US" sz="1600" dirty="0" err="1"/>
              <a:t>fsbull</a:t>
            </a:r>
            <a:r>
              <a:rPr lang="en-US" sz="1600" dirty="0"/>
              <a:t> @</a:t>
            </a:r>
            <a:r>
              <a:rPr lang="en-US" sz="1600" dirty="0" err="1"/>
              <a:t>revkahJC</a:t>
            </a:r>
            <a:r>
              <a:rPr lang="en-US" sz="1600" dirty="0"/>
              <a:t> @</a:t>
            </a:r>
            <a:r>
              <a:rPr lang="en-US" sz="1600" dirty="0" err="1"/>
              <a:t>dickstrash</a:t>
            </a:r>
            <a:r>
              <a:rPr lang="en-US" sz="1600" dirty="0"/>
              <a:t> @borderfox116 @swedenG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49589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28F4A-1B09-3D4E-B350-A65BC365B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PRE-PROCESSING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34D5306-6671-EB4F-89E0-01981514D7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0909872"/>
              </p:ext>
            </p:extLst>
          </p:nvPr>
        </p:nvGraphicFramePr>
        <p:xfrm>
          <a:off x="0" y="1050758"/>
          <a:ext cx="12192000" cy="5248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1540761579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2683015538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1973954204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3400653347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3971669103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4090416287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932813964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3636632975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225173835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700115153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473955319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1219649521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83834180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3118296619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428460878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3969627230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336462213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553341213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765828652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1515012062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1284291607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80914091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3785765539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819525876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4071782034"/>
                    </a:ext>
                  </a:extLst>
                </a:gridCol>
              </a:tblGrid>
              <a:tr h="1152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Doc Id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Sentiment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TFIDF Score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Total_Number_of_Words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Positive_Word_Count-GI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Negative_Word_Count-GI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Neutral_Word_Count-GI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Objective_Word_Count-GI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Unidentified_Word_Count-GI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Positive_Word_Count-Polarity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Negative_Word_Count-Polarity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Neutral_Word_Count-Polarity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Unidentified_Word_Count-Polarity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SNW-Score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Emoticons_Score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Exclamation_Count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NewHashTagScore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Adjective_Score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Gi-Score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Polarity-Score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Final-Score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Exclamation_Score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Final_Score_With_SNW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Bi-Gram_Score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Tri-Gram_Score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87589908"/>
                  </a:ext>
                </a:extLst>
              </a:tr>
              <a:tr h="39060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negative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17.705476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35.291867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41.970058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76807263"/>
                  </a:ext>
                </a:extLst>
              </a:tr>
              <a:tr h="39060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neutral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13.838065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19.540151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19.540151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43180962"/>
                  </a:ext>
                </a:extLst>
              </a:tr>
              <a:tr h="39060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positive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25.842965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3.84322442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38.929173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38.929173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48725216"/>
                  </a:ext>
                </a:extLst>
              </a:tr>
              <a:tr h="39060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objective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24.523854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1.44519922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44.390714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49.201214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52515485"/>
                  </a:ext>
                </a:extLst>
              </a:tr>
              <a:tr h="39060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negative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16.780223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38.956579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38.956579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81711310"/>
                  </a:ext>
                </a:extLst>
              </a:tr>
              <a:tr h="39060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objective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20.140974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-0.875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1.05521413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-3.625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56.565195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61.763591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76640008"/>
                  </a:ext>
                </a:extLst>
              </a:tr>
              <a:tr h="580957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positive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20.44335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-0.5928875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-5.875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21.835233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21.835233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82072662"/>
                  </a:ext>
                </a:extLst>
              </a:tr>
              <a:tr h="39060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objective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18.020661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-0.875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0.40900714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-5.625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33.795547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33.795547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41492877"/>
                  </a:ext>
                </a:extLst>
              </a:tr>
              <a:tr h="39060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neutral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10.273633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14.61617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14.61617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30736946"/>
                  </a:ext>
                </a:extLst>
              </a:tr>
              <a:tr h="39060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positive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8.660094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4.717943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4.717943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006145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763610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50758"/>
          </a:xfrm>
        </p:spPr>
        <p:txBody>
          <a:bodyPr/>
          <a:lstStyle/>
          <a:p>
            <a:r>
              <a:rPr lang="en-US" dirty="0"/>
              <a:t>Features Used For Analysis</a:t>
            </a:r>
          </a:p>
        </p:txBody>
      </p:sp>
      <p:sp>
        <p:nvSpPr>
          <p:cNvPr id="14" name="Slide Number Placeholder 2">
            <a:extLst>
              <a:ext uri="{FF2B5EF4-FFF2-40B4-BE49-F238E27FC236}">
                <a16:creationId xmlns:a16="http://schemas.microsoft.com/office/drawing/2014/main" id="{1CD0ACDD-24E8-41CD-A092-F098D335BFB1}"/>
              </a:ext>
            </a:extLst>
          </p:cNvPr>
          <p:cNvSpPr txBox="1">
            <a:spLocks/>
          </p:cNvSpPr>
          <p:nvPr/>
        </p:nvSpPr>
        <p:spPr>
          <a:xfrm>
            <a:off x="9448800" y="63166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E1514C-5E56-4738-A1FF-4B1CFD2A3E3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023538-8893-5445-9F61-6C031DAC4AB0}"/>
              </a:ext>
            </a:extLst>
          </p:cNvPr>
          <p:cNvSpPr txBox="1"/>
          <p:nvPr/>
        </p:nvSpPr>
        <p:spPr>
          <a:xfrm>
            <a:off x="391886" y="1320800"/>
            <a:ext cx="1145177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TF-IDF 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N-Gram (for 2 and 3 gram)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Number of matching sentiment words in a tweet (General Inquirer, Polarity Lexicon, Adjectives &amp; </a:t>
            </a:r>
            <a:r>
              <a:rPr lang="en-US" sz="2400" dirty="0" err="1"/>
              <a:t>SentiNetWord</a:t>
            </a:r>
            <a:r>
              <a:rPr lang="en-US" sz="2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Emoticon scores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Hash Tag scores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Exclamation mark counter and score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Aggregate Lexicon 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Final Score </a:t>
            </a:r>
          </a:p>
          <a:p>
            <a:endParaRPr lang="en-US" sz="2400" dirty="0"/>
          </a:p>
          <a:p>
            <a:r>
              <a:rPr lang="en-US" sz="2400" dirty="0"/>
              <a:t>In total used 24 attributes excluding document ID</a:t>
            </a:r>
          </a:p>
          <a:p>
            <a:endParaRPr lang="en-US" sz="2400" dirty="0">
              <a:solidFill>
                <a:schemeClr val="bg2"/>
              </a:solidFill>
            </a:endParaRPr>
          </a:p>
          <a:p>
            <a:endParaRPr lang="en-US" sz="2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6003059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EF48114B-4495-F64D-8638-9012F06B15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2209896"/>
              </p:ext>
            </p:extLst>
          </p:nvPr>
        </p:nvGraphicFramePr>
        <p:xfrm>
          <a:off x="6502400" y="1495207"/>
          <a:ext cx="5304970" cy="47137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04970">
                  <a:extLst>
                    <a:ext uri="{9D8B030D-6E8A-4147-A177-3AD203B41FA5}">
                      <a16:colId xmlns:a16="http://schemas.microsoft.com/office/drawing/2014/main" val="2776624312"/>
                    </a:ext>
                  </a:extLst>
                </a:gridCol>
              </a:tblGrid>
              <a:tr h="3905447">
                <a:tc>
                  <a:txBody>
                    <a:bodyPr/>
                    <a:lstStyle/>
                    <a:p>
                      <a:pPr algn="just"/>
                      <a:r>
                        <a:rPr lang="en-US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TFIDF Score                                      SNW Score</a:t>
                      </a:r>
                    </a:p>
                    <a:p>
                      <a:pPr algn="just"/>
                      <a:r>
                        <a:rPr lang="en-US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Bi-Gram Score                                 Emoticons Score</a:t>
                      </a:r>
                    </a:p>
                    <a:p>
                      <a:pPr algn="just"/>
                      <a:r>
                        <a:rPr lang="en-US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Tri-Gram Score                                Final Score with SNW </a:t>
                      </a:r>
                    </a:p>
                    <a:p>
                      <a:pPr algn="just"/>
                      <a:r>
                        <a:rPr lang="en-US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Adjective Score                               Hash Tag Score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GI-Score                                            Final-Score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Polarity Score                                  Sentiment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Final Score with SNW</a:t>
                      </a:r>
                    </a:p>
                    <a:p>
                      <a:r>
                        <a:rPr lang="en-US" dirty="0"/>
                        <a:t>            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437964"/>
                  </a:ext>
                </a:extLst>
              </a:tr>
              <a:tr h="40417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185564"/>
                  </a:ext>
                </a:extLst>
              </a:tr>
              <a:tr h="40417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49727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1E8A738-3AF0-9E4C-BEAA-3748109AFB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6341834"/>
              </p:ext>
            </p:extLst>
          </p:nvPr>
        </p:nvGraphicFramePr>
        <p:xfrm>
          <a:off x="377372" y="1475080"/>
          <a:ext cx="5588000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8000">
                  <a:extLst>
                    <a:ext uri="{9D8B030D-6E8A-4147-A177-3AD203B41FA5}">
                      <a16:colId xmlns:a16="http://schemas.microsoft.com/office/drawing/2014/main" val="2776624312"/>
                    </a:ext>
                  </a:extLst>
                </a:gridCol>
              </a:tblGrid>
              <a:tr h="3534257">
                <a:tc>
                  <a:txBody>
                    <a:bodyPr/>
                    <a:lstStyle/>
                    <a:p>
                      <a:pPr algn="just"/>
                      <a:r>
                        <a:rPr lang="en-US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TFIDF Score                                           SNW Score</a:t>
                      </a:r>
                    </a:p>
                    <a:p>
                      <a:pPr algn="just"/>
                      <a:r>
                        <a:rPr lang="en-US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Bi-Gram Score                                      Emoticons Score</a:t>
                      </a:r>
                    </a:p>
                    <a:p>
                      <a:pPr algn="just"/>
                      <a:r>
                        <a:rPr lang="en-US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Tri-Gram Score                                     Exclamation Count</a:t>
                      </a:r>
                    </a:p>
                    <a:p>
                      <a:pPr algn="just"/>
                      <a:r>
                        <a:rPr lang="en-US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Total Number of Words                     Adjective Score</a:t>
                      </a:r>
                    </a:p>
                    <a:p>
                      <a:pPr algn="just"/>
                      <a:r>
                        <a:rPr lang="en-US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Positive Word Count-GI                     GI-Score</a:t>
                      </a:r>
                    </a:p>
                    <a:p>
                      <a:pPr algn="just"/>
                      <a:r>
                        <a:rPr lang="en-US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Negative Word Count-GI                    Polarity Score</a:t>
                      </a:r>
                    </a:p>
                    <a:p>
                      <a:pPr algn="just"/>
                      <a:r>
                        <a:rPr lang="en-US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Neutral Word Count-GI                      Final-Score</a:t>
                      </a:r>
                    </a:p>
                    <a:p>
                      <a:pPr algn="just"/>
                      <a:r>
                        <a:rPr lang="en-US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Objective Word Count-GI                  Final Score with SNW</a:t>
                      </a:r>
                    </a:p>
                    <a:p>
                      <a:pPr algn="just"/>
                      <a:r>
                        <a:rPr lang="en-US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Unidentified Word Count-GI             Hash Tag Score</a:t>
                      </a:r>
                    </a:p>
                    <a:p>
                      <a:pPr algn="just"/>
                      <a:r>
                        <a:rPr lang="en-US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Positive Word Count-Polarity           Exclamation Score</a:t>
                      </a:r>
                    </a:p>
                    <a:p>
                      <a:pPr algn="just"/>
                      <a:r>
                        <a:rPr lang="en-US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Negative Word Count-Polarity         Doc ID</a:t>
                      </a:r>
                    </a:p>
                    <a:p>
                      <a:pPr algn="just"/>
                      <a:r>
                        <a:rPr lang="en-US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Neutral Word Count-Polarity            Sentiment</a:t>
                      </a:r>
                    </a:p>
                    <a:p>
                      <a:pPr algn="just"/>
                      <a:r>
                        <a:rPr lang="en-US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Unidentified Word Count</a:t>
                      </a:r>
                    </a:p>
                    <a:p>
                      <a:r>
                        <a:rPr lang="en-US" dirty="0"/>
                        <a:t>            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437964"/>
                  </a:ext>
                </a:extLst>
              </a:tr>
              <a:tr h="328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185564"/>
                  </a:ext>
                </a:extLst>
              </a:tr>
              <a:tr h="328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497270"/>
                  </a:ext>
                </a:extLst>
              </a:tr>
            </a:tbl>
          </a:graphicData>
        </a:graphic>
      </p:graphicFrame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50758"/>
          </a:xfrm>
        </p:spPr>
        <p:txBody>
          <a:bodyPr/>
          <a:lstStyle/>
          <a:p>
            <a:r>
              <a:rPr lang="en-US" dirty="0"/>
              <a:t>Feature selection for classification</a:t>
            </a:r>
          </a:p>
        </p:txBody>
      </p:sp>
      <p:sp>
        <p:nvSpPr>
          <p:cNvPr id="14" name="Slide Number Placeholder 2">
            <a:extLst>
              <a:ext uri="{FF2B5EF4-FFF2-40B4-BE49-F238E27FC236}">
                <a16:creationId xmlns:a16="http://schemas.microsoft.com/office/drawing/2014/main" id="{1CD0ACDD-24E8-41CD-A092-F098D335BFB1}"/>
              </a:ext>
            </a:extLst>
          </p:cNvPr>
          <p:cNvSpPr txBox="1">
            <a:spLocks/>
          </p:cNvSpPr>
          <p:nvPr/>
        </p:nvSpPr>
        <p:spPr>
          <a:xfrm>
            <a:off x="9448800" y="63166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E1514C-5E56-4738-A1FF-4B1CFD2A3E3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0C9AAF-024B-1748-8518-901157B54AB9}"/>
              </a:ext>
            </a:extLst>
          </p:cNvPr>
          <p:cNvSpPr txBox="1"/>
          <p:nvPr/>
        </p:nvSpPr>
        <p:spPr>
          <a:xfrm>
            <a:off x="413657" y="6149922"/>
            <a:ext cx="117275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GI – General Inquirer Lexicon		Polarity- Polarity Lexicon</a:t>
            </a:r>
          </a:p>
          <a:p>
            <a:r>
              <a:rPr lang="en-US" dirty="0">
                <a:solidFill>
                  <a:schemeClr val="bg2"/>
                </a:solidFill>
              </a:rPr>
              <a:t>SNW- SentiWordNet</a:t>
            </a:r>
            <a:r>
              <a:rPr lang="en-US" dirty="0"/>
              <a:t>		</a:t>
            </a:r>
            <a:r>
              <a:rPr lang="en-US" dirty="0">
                <a:solidFill>
                  <a:schemeClr val="bg2"/>
                </a:solidFill>
              </a:rPr>
              <a:t>Final Score = Average of GI Score and Polarity Score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21C1C6-9849-AA44-9F65-EC11E1B6FF94}"/>
              </a:ext>
            </a:extLst>
          </p:cNvPr>
          <p:cNvSpPr txBox="1"/>
          <p:nvPr/>
        </p:nvSpPr>
        <p:spPr>
          <a:xfrm>
            <a:off x="6560457" y="21916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A06B38-7D35-0746-8FD6-CC2D92482D8B}"/>
              </a:ext>
            </a:extLst>
          </p:cNvPr>
          <p:cNvSpPr txBox="1"/>
          <p:nvPr/>
        </p:nvSpPr>
        <p:spPr>
          <a:xfrm>
            <a:off x="8389257" y="1071727"/>
            <a:ext cx="1059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Model 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4A3EEA-143C-B140-8206-53151C2758D9}"/>
              </a:ext>
            </a:extLst>
          </p:cNvPr>
          <p:cNvSpPr txBox="1"/>
          <p:nvPr/>
        </p:nvSpPr>
        <p:spPr>
          <a:xfrm>
            <a:off x="2111829" y="1030003"/>
            <a:ext cx="1059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Model A</a:t>
            </a:r>
          </a:p>
        </p:txBody>
      </p:sp>
    </p:spTree>
    <p:extLst>
      <p:ext uri="{BB962C8B-B14F-4D97-AF65-F5344CB8AC3E}">
        <p14:creationId xmlns:p14="http://schemas.microsoft.com/office/powerpoint/2010/main" val="3945403471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50758"/>
          </a:xfrm>
        </p:spPr>
        <p:txBody>
          <a:bodyPr/>
          <a:lstStyle/>
          <a:p>
            <a:r>
              <a:rPr lang="en-US" dirty="0"/>
              <a:t>Classification Results</a:t>
            </a:r>
          </a:p>
        </p:txBody>
      </p:sp>
      <p:sp>
        <p:nvSpPr>
          <p:cNvPr id="9" name="Slide Number Placeholder 2"/>
          <p:cNvSpPr txBox="1">
            <a:spLocks/>
          </p:cNvSpPr>
          <p:nvPr/>
        </p:nvSpPr>
        <p:spPr>
          <a:xfrm>
            <a:off x="9188115" y="6377116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AE1514C-5E56-4738-A1FF-4B1CFD2A3E36}" type="slidenum">
              <a:rPr lang="en-US" sz="1100">
                <a:solidFill>
                  <a:schemeClr val="tx2"/>
                </a:solidFill>
              </a:rPr>
              <a:pPr algn="r"/>
              <a:t>8</a:t>
            </a:fld>
            <a:endParaRPr lang="en-US" sz="1100" dirty="0">
              <a:solidFill>
                <a:schemeClr val="tx2"/>
              </a:solidFill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B0F2A2B1-959F-DC4E-9A1F-EDAC7E175E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812367"/>
              </p:ext>
            </p:extLst>
          </p:nvPr>
        </p:nvGraphicFramePr>
        <p:xfrm>
          <a:off x="1248228" y="1988733"/>
          <a:ext cx="5312230" cy="12584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2446">
                  <a:extLst>
                    <a:ext uri="{9D8B030D-6E8A-4147-A177-3AD203B41FA5}">
                      <a16:colId xmlns:a16="http://schemas.microsoft.com/office/drawing/2014/main" val="1824016823"/>
                    </a:ext>
                  </a:extLst>
                </a:gridCol>
                <a:gridCol w="1062446">
                  <a:extLst>
                    <a:ext uri="{9D8B030D-6E8A-4147-A177-3AD203B41FA5}">
                      <a16:colId xmlns:a16="http://schemas.microsoft.com/office/drawing/2014/main" val="2679392177"/>
                    </a:ext>
                  </a:extLst>
                </a:gridCol>
                <a:gridCol w="1062446">
                  <a:extLst>
                    <a:ext uri="{9D8B030D-6E8A-4147-A177-3AD203B41FA5}">
                      <a16:colId xmlns:a16="http://schemas.microsoft.com/office/drawing/2014/main" val="1297989937"/>
                    </a:ext>
                  </a:extLst>
                </a:gridCol>
                <a:gridCol w="1062446">
                  <a:extLst>
                    <a:ext uri="{9D8B030D-6E8A-4147-A177-3AD203B41FA5}">
                      <a16:colId xmlns:a16="http://schemas.microsoft.com/office/drawing/2014/main" val="1531034459"/>
                    </a:ext>
                  </a:extLst>
                </a:gridCol>
                <a:gridCol w="1062446">
                  <a:extLst>
                    <a:ext uri="{9D8B030D-6E8A-4147-A177-3AD203B41FA5}">
                      <a16:colId xmlns:a16="http://schemas.microsoft.com/office/drawing/2014/main" val="29985978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J48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Naïve Bayes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SMO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Random Forest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35085626"/>
                  </a:ext>
                </a:extLst>
              </a:tr>
              <a:tr h="892676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66%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90%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10-Fold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5-Fold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43.8975%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42.1853%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43.9696%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43.4578%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44.6298%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44.2600%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43.7344%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43.4993%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49.4711%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49.2393%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49.2669%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49.2531%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50.5696%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50.3458%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50.2628%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50.0692%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25835165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851853F5-49DA-734A-B452-D44F846906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2267688"/>
              </p:ext>
            </p:extLst>
          </p:nvPr>
        </p:nvGraphicFramePr>
        <p:xfrm>
          <a:off x="1233714" y="3490463"/>
          <a:ext cx="5312230" cy="12394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2446">
                  <a:extLst>
                    <a:ext uri="{9D8B030D-6E8A-4147-A177-3AD203B41FA5}">
                      <a16:colId xmlns:a16="http://schemas.microsoft.com/office/drawing/2014/main" val="3457743970"/>
                    </a:ext>
                  </a:extLst>
                </a:gridCol>
                <a:gridCol w="1062446">
                  <a:extLst>
                    <a:ext uri="{9D8B030D-6E8A-4147-A177-3AD203B41FA5}">
                      <a16:colId xmlns:a16="http://schemas.microsoft.com/office/drawing/2014/main" val="3755281637"/>
                    </a:ext>
                  </a:extLst>
                </a:gridCol>
                <a:gridCol w="1062446">
                  <a:extLst>
                    <a:ext uri="{9D8B030D-6E8A-4147-A177-3AD203B41FA5}">
                      <a16:colId xmlns:a16="http://schemas.microsoft.com/office/drawing/2014/main" val="573269763"/>
                    </a:ext>
                  </a:extLst>
                </a:gridCol>
                <a:gridCol w="1062446">
                  <a:extLst>
                    <a:ext uri="{9D8B030D-6E8A-4147-A177-3AD203B41FA5}">
                      <a16:colId xmlns:a16="http://schemas.microsoft.com/office/drawing/2014/main" val="1164154123"/>
                    </a:ext>
                  </a:extLst>
                </a:gridCol>
                <a:gridCol w="1062446">
                  <a:extLst>
                    <a:ext uri="{9D8B030D-6E8A-4147-A177-3AD203B41FA5}">
                      <a16:colId xmlns:a16="http://schemas.microsoft.com/office/drawing/2014/main" val="3558497800"/>
                    </a:ext>
                  </a:extLst>
                </a:gridCol>
              </a:tblGrid>
              <a:tr h="41314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J48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Naïve Bayes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SMO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Random Forest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29195388"/>
                  </a:ext>
                </a:extLst>
              </a:tr>
              <a:tr h="82629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66%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90%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10-Fold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5-Fold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0.428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0.409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0.423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0.419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0.496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0.494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0.494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0.492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0.472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0.530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0.458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0.464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0.473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0.468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0.467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0.465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16980092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6A33DABC-4908-1F4A-BEF9-30C4187463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461969"/>
              </p:ext>
            </p:extLst>
          </p:nvPr>
        </p:nvGraphicFramePr>
        <p:xfrm>
          <a:off x="1248228" y="4982259"/>
          <a:ext cx="5312230" cy="13062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2446">
                  <a:extLst>
                    <a:ext uri="{9D8B030D-6E8A-4147-A177-3AD203B41FA5}">
                      <a16:colId xmlns:a16="http://schemas.microsoft.com/office/drawing/2014/main" val="1405379806"/>
                    </a:ext>
                  </a:extLst>
                </a:gridCol>
                <a:gridCol w="1062446">
                  <a:extLst>
                    <a:ext uri="{9D8B030D-6E8A-4147-A177-3AD203B41FA5}">
                      <a16:colId xmlns:a16="http://schemas.microsoft.com/office/drawing/2014/main" val="3568786489"/>
                    </a:ext>
                  </a:extLst>
                </a:gridCol>
                <a:gridCol w="1062446">
                  <a:extLst>
                    <a:ext uri="{9D8B030D-6E8A-4147-A177-3AD203B41FA5}">
                      <a16:colId xmlns:a16="http://schemas.microsoft.com/office/drawing/2014/main" val="1915344763"/>
                    </a:ext>
                  </a:extLst>
                </a:gridCol>
                <a:gridCol w="1062446">
                  <a:extLst>
                    <a:ext uri="{9D8B030D-6E8A-4147-A177-3AD203B41FA5}">
                      <a16:colId xmlns:a16="http://schemas.microsoft.com/office/drawing/2014/main" val="2375993299"/>
                    </a:ext>
                  </a:extLst>
                </a:gridCol>
                <a:gridCol w="1062446">
                  <a:extLst>
                    <a:ext uri="{9D8B030D-6E8A-4147-A177-3AD203B41FA5}">
                      <a16:colId xmlns:a16="http://schemas.microsoft.com/office/drawing/2014/main" val="2318179718"/>
                    </a:ext>
                  </a:extLst>
                </a:gridCol>
              </a:tblGrid>
              <a:tr h="43542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J48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Naïve Bayes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SMO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Random Forest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04029611"/>
                  </a:ext>
                </a:extLst>
              </a:tr>
              <a:tr h="87085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66%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90%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10-Fold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5-Fold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0.439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0.422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0.440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0.435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0.446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0.443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0.437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0.435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0.495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0.492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0.493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0.493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0.506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0.503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0.503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0.501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20299623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617DBEAC-E3BC-5743-81D0-7F687859D8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1724544"/>
              </p:ext>
            </p:extLst>
          </p:nvPr>
        </p:nvGraphicFramePr>
        <p:xfrm>
          <a:off x="6792685" y="1960172"/>
          <a:ext cx="5138630" cy="1273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7726">
                  <a:extLst>
                    <a:ext uri="{9D8B030D-6E8A-4147-A177-3AD203B41FA5}">
                      <a16:colId xmlns:a16="http://schemas.microsoft.com/office/drawing/2014/main" val="3738464217"/>
                    </a:ext>
                  </a:extLst>
                </a:gridCol>
                <a:gridCol w="1027726">
                  <a:extLst>
                    <a:ext uri="{9D8B030D-6E8A-4147-A177-3AD203B41FA5}">
                      <a16:colId xmlns:a16="http://schemas.microsoft.com/office/drawing/2014/main" val="794003692"/>
                    </a:ext>
                  </a:extLst>
                </a:gridCol>
                <a:gridCol w="1027726">
                  <a:extLst>
                    <a:ext uri="{9D8B030D-6E8A-4147-A177-3AD203B41FA5}">
                      <a16:colId xmlns:a16="http://schemas.microsoft.com/office/drawing/2014/main" val="2077715337"/>
                    </a:ext>
                  </a:extLst>
                </a:gridCol>
                <a:gridCol w="1027726">
                  <a:extLst>
                    <a:ext uri="{9D8B030D-6E8A-4147-A177-3AD203B41FA5}">
                      <a16:colId xmlns:a16="http://schemas.microsoft.com/office/drawing/2014/main" val="3431868390"/>
                    </a:ext>
                  </a:extLst>
                </a:gridCol>
                <a:gridCol w="1027726">
                  <a:extLst>
                    <a:ext uri="{9D8B030D-6E8A-4147-A177-3AD203B41FA5}">
                      <a16:colId xmlns:a16="http://schemas.microsoft.com/office/drawing/2014/main" val="409908712"/>
                    </a:ext>
                  </a:extLst>
                </a:gridCol>
              </a:tblGrid>
              <a:tr h="424655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J48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Naïve Bayes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SMO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Random Forest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49862363"/>
                  </a:ext>
                </a:extLst>
              </a:tr>
              <a:tr h="849309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66%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90%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10-Fold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5-Fold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44.0195%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43.2918%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44.6058%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41.4799%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42.8804%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41.3555%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41.2033%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41.4799%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48.2099%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48.5477%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48.5201%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48.3402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48.2506%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46.8880%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47.7870%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47.1093%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96755839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08632273-2479-AD48-9382-B009DEC29C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408628"/>
              </p:ext>
            </p:extLst>
          </p:nvPr>
        </p:nvGraphicFramePr>
        <p:xfrm>
          <a:off x="6763942" y="3490463"/>
          <a:ext cx="5196115" cy="1260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9223">
                  <a:extLst>
                    <a:ext uri="{9D8B030D-6E8A-4147-A177-3AD203B41FA5}">
                      <a16:colId xmlns:a16="http://schemas.microsoft.com/office/drawing/2014/main" val="3170770703"/>
                    </a:ext>
                  </a:extLst>
                </a:gridCol>
                <a:gridCol w="1039223">
                  <a:extLst>
                    <a:ext uri="{9D8B030D-6E8A-4147-A177-3AD203B41FA5}">
                      <a16:colId xmlns:a16="http://schemas.microsoft.com/office/drawing/2014/main" val="3209267522"/>
                    </a:ext>
                  </a:extLst>
                </a:gridCol>
                <a:gridCol w="1039223">
                  <a:extLst>
                    <a:ext uri="{9D8B030D-6E8A-4147-A177-3AD203B41FA5}">
                      <a16:colId xmlns:a16="http://schemas.microsoft.com/office/drawing/2014/main" val="1480033016"/>
                    </a:ext>
                  </a:extLst>
                </a:gridCol>
                <a:gridCol w="1039223">
                  <a:extLst>
                    <a:ext uri="{9D8B030D-6E8A-4147-A177-3AD203B41FA5}">
                      <a16:colId xmlns:a16="http://schemas.microsoft.com/office/drawing/2014/main" val="2854707415"/>
                    </a:ext>
                  </a:extLst>
                </a:gridCol>
                <a:gridCol w="1039223">
                  <a:extLst>
                    <a:ext uri="{9D8B030D-6E8A-4147-A177-3AD203B41FA5}">
                      <a16:colId xmlns:a16="http://schemas.microsoft.com/office/drawing/2014/main" val="1561407924"/>
                    </a:ext>
                  </a:extLst>
                </a:gridCol>
              </a:tblGrid>
              <a:tr h="42403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J48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Naïve Bayes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SMO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Random Forest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70421273"/>
                  </a:ext>
                </a:extLst>
              </a:tr>
              <a:tr h="83645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66%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90%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10-Fold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5-Fold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0.401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0.392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0.411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0.403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0.478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0.467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0.470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0.472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0.313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0.311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0.527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0.312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0.446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0.422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0.439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0.432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84540084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C56328FF-1418-C042-91A6-74513118D6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4598026"/>
              </p:ext>
            </p:extLst>
          </p:nvPr>
        </p:nvGraphicFramePr>
        <p:xfrm>
          <a:off x="6792685" y="4992783"/>
          <a:ext cx="5196115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9223">
                  <a:extLst>
                    <a:ext uri="{9D8B030D-6E8A-4147-A177-3AD203B41FA5}">
                      <a16:colId xmlns:a16="http://schemas.microsoft.com/office/drawing/2014/main" val="2280131936"/>
                    </a:ext>
                  </a:extLst>
                </a:gridCol>
                <a:gridCol w="1039223">
                  <a:extLst>
                    <a:ext uri="{9D8B030D-6E8A-4147-A177-3AD203B41FA5}">
                      <a16:colId xmlns:a16="http://schemas.microsoft.com/office/drawing/2014/main" val="3681450867"/>
                    </a:ext>
                  </a:extLst>
                </a:gridCol>
                <a:gridCol w="1039223">
                  <a:extLst>
                    <a:ext uri="{9D8B030D-6E8A-4147-A177-3AD203B41FA5}">
                      <a16:colId xmlns:a16="http://schemas.microsoft.com/office/drawing/2014/main" val="3610877614"/>
                    </a:ext>
                  </a:extLst>
                </a:gridCol>
                <a:gridCol w="1039223">
                  <a:extLst>
                    <a:ext uri="{9D8B030D-6E8A-4147-A177-3AD203B41FA5}">
                      <a16:colId xmlns:a16="http://schemas.microsoft.com/office/drawing/2014/main" val="3245325572"/>
                    </a:ext>
                  </a:extLst>
                </a:gridCol>
                <a:gridCol w="1039223">
                  <a:extLst>
                    <a:ext uri="{9D8B030D-6E8A-4147-A177-3AD203B41FA5}">
                      <a16:colId xmlns:a16="http://schemas.microsoft.com/office/drawing/2014/main" val="677885596"/>
                    </a:ext>
                  </a:extLst>
                </a:gridCol>
              </a:tblGrid>
              <a:tr h="43236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J48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Naïve Bayes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SMO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Random Forest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57547590"/>
                  </a:ext>
                </a:extLst>
              </a:tr>
              <a:tr h="85287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66%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90%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10-Fold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5-Fold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0.440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0.433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0.446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0.439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0.429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0.414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0.412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0.415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0.482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0.485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0.485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0.483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0.483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0.469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0.478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0.471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26202879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71F2954D-5B15-FA42-9EBE-8B3E43326DD8}"/>
              </a:ext>
            </a:extLst>
          </p:cNvPr>
          <p:cNvSpPr txBox="1"/>
          <p:nvPr/>
        </p:nvSpPr>
        <p:spPr>
          <a:xfrm>
            <a:off x="3323772" y="1364314"/>
            <a:ext cx="1132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441DA21-C6EF-7D48-BF00-C12DC9C5CAA3}"/>
              </a:ext>
            </a:extLst>
          </p:cNvPr>
          <p:cNvSpPr txBox="1"/>
          <p:nvPr/>
        </p:nvSpPr>
        <p:spPr>
          <a:xfrm>
            <a:off x="8824972" y="1320799"/>
            <a:ext cx="1074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B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DC1E38-6453-E640-BE3B-07CC32B8A27E}"/>
              </a:ext>
            </a:extLst>
          </p:cNvPr>
          <p:cNvSpPr txBox="1"/>
          <p:nvPr/>
        </p:nvSpPr>
        <p:spPr>
          <a:xfrm>
            <a:off x="14514" y="2495304"/>
            <a:ext cx="1233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Accuracy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317CF56-F459-4E4C-824E-B84467A926A7}"/>
              </a:ext>
            </a:extLst>
          </p:cNvPr>
          <p:cNvSpPr txBox="1"/>
          <p:nvPr/>
        </p:nvSpPr>
        <p:spPr>
          <a:xfrm>
            <a:off x="14514" y="3960119"/>
            <a:ext cx="1233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Precision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EB08A23-38A8-D54A-AFA0-758E1F931066}"/>
              </a:ext>
            </a:extLst>
          </p:cNvPr>
          <p:cNvSpPr txBox="1"/>
          <p:nvPr/>
        </p:nvSpPr>
        <p:spPr>
          <a:xfrm>
            <a:off x="14514" y="5456058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Recall</a:t>
            </a:r>
          </a:p>
        </p:txBody>
      </p:sp>
    </p:spTree>
    <p:extLst>
      <p:ext uri="{BB962C8B-B14F-4D97-AF65-F5344CB8AC3E}">
        <p14:creationId xmlns:p14="http://schemas.microsoft.com/office/powerpoint/2010/main" val="18658571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50758"/>
          </a:xfrm>
        </p:spPr>
        <p:txBody>
          <a:bodyPr/>
          <a:lstStyle/>
          <a:p>
            <a:r>
              <a:rPr lang="en-US" dirty="0"/>
              <a:t>EXPLAINING RESULT</a:t>
            </a:r>
          </a:p>
        </p:txBody>
      </p:sp>
      <p:sp>
        <p:nvSpPr>
          <p:cNvPr id="9" name="Slide Number Placeholder 2"/>
          <p:cNvSpPr txBox="1">
            <a:spLocks/>
          </p:cNvSpPr>
          <p:nvPr/>
        </p:nvSpPr>
        <p:spPr>
          <a:xfrm>
            <a:off x="9188115" y="6377116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AE1514C-5E56-4738-A1FF-4B1CFD2A3E36}" type="slidenum">
              <a:rPr lang="en-US" sz="1100">
                <a:solidFill>
                  <a:schemeClr val="tx2"/>
                </a:solidFill>
              </a:rPr>
              <a:pPr algn="r"/>
              <a:t>9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2F41D7-6F57-A148-8D99-BB4AF62FB837}"/>
              </a:ext>
            </a:extLst>
          </p:cNvPr>
          <p:cNvSpPr txBox="1"/>
          <p:nvPr/>
        </p:nvSpPr>
        <p:spPr>
          <a:xfrm>
            <a:off x="319314" y="1291771"/>
            <a:ext cx="11422743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Results were chosen depending on the overall performance and measurement of accuracy, precision and recall values.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Best result was obtained by running Random Forest Classifier Algorithm on the data 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50.6% accuracy was obtained which roughly means for every 2 tweets provided into the system, the model could identify at least 1 tweet’s sentiment correctly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The result obtained is satisfactory given the fact that the tweets had a lot of unidentified words and texts which could not be scored or evaluated with any of the Lexicons.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77103297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1_Smart Graphics Sampler Neal Creative">
  <a:themeElements>
    <a:clrScheme name="Neal Analytics 2">
      <a:dk1>
        <a:srgbClr val="000000"/>
      </a:dk1>
      <a:lt1>
        <a:srgbClr val="FFFFFF"/>
      </a:lt1>
      <a:dk2>
        <a:srgbClr val="0074AF"/>
      </a:dk2>
      <a:lt2>
        <a:srgbClr val="00B0F0"/>
      </a:lt2>
      <a:accent1>
        <a:srgbClr val="75D1FF"/>
      </a:accent1>
      <a:accent2>
        <a:srgbClr val="004568"/>
      </a:accent2>
      <a:accent3>
        <a:srgbClr val="92D050"/>
      </a:accent3>
      <a:accent4>
        <a:srgbClr val="FFC000"/>
      </a:accent4>
      <a:accent5>
        <a:srgbClr val="004568"/>
      </a:accent5>
      <a:accent6>
        <a:srgbClr val="0074AF"/>
      </a:accent6>
      <a:hlink>
        <a:srgbClr val="43C0FF"/>
      </a:hlink>
      <a:folHlink>
        <a:srgbClr val="75D1FF"/>
      </a:folHlink>
    </a:clrScheme>
    <a:fontScheme name="MICROSOF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8F0ED03E-47FC-4860-B2C9-DA5C377EAA2D}" vid="{600A14AD-66E6-4CC8-A6FA-E99B17BED4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1_Smart Graphics Sampler Neal Creative</Template>
  <TotalTime>259</TotalTime>
  <Words>1161</Words>
  <Application>Microsoft Macintosh PowerPoint</Application>
  <PresentationFormat>Widescreen</PresentationFormat>
  <Paragraphs>546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Montserrat</vt:lpstr>
      <vt:lpstr>Segoe UI</vt:lpstr>
      <vt:lpstr>Segoe UI Light</vt:lpstr>
      <vt:lpstr>Segoe UI Semibold</vt:lpstr>
      <vt:lpstr>Times New Roman</vt:lpstr>
      <vt:lpstr>1_Smart Graphics Sampler Neal Creative</vt:lpstr>
      <vt:lpstr>PowerPoint Presentation</vt:lpstr>
      <vt:lpstr>What is sentiment analysis?</vt:lpstr>
      <vt:lpstr>Data Set and Tools Used</vt:lpstr>
      <vt:lpstr>Before Pre-Processing</vt:lpstr>
      <vt:lpstr>AFTER PRE-PROCESSING</vt:lpstr>
      <vt:lpstr>Features Used For Analysis</vt:lpstr>
      <vt:lpstr>Feature selection for classification</vt:lpstr>
      <vt:lpstr>Classification Results</vt:lpstr>
      <vt:lpstr>EXPLAINING RESULT</vt:lpstr>
      <vt:lpstr>INTERESTING FINDINGS</vt:lpstr>
      <vt:lpstr>PowerPoint Presentation</vt:lpstr>
    </vt:vector>
  </TitlesOfParts>
  <Company/>
  <LinksUpToDate>false</LinksUpToDate>
  <SharedDoc>false</SharedDoc>
  <HyperlinkBase/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Sayef Iqbal</dc:creator>
  <cp:keywords/>
  <dc:description/>
  <cp:lastModifiedBy>Sayef Iqbal</cp:lastModifiedBy>
  <cp:revision>20</cp:revision>
  <dcterms:created xsi:type="dcterms:W3CDTF">2018-04-24T01:27:25Z</dcterms:created>
  <dcterms:modified xsi:type="dcterms:W3CDTF">2018-04-27T04:11:15Z</dcterms:modified>
  <cp:category/>
</cp:coreProperties>
</file>