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74" r:id="rId5"/>
    <p:sldId id="275" r:id="rId6"/>
    <p:sldId id="272" r:id="rId7"/>
    <p:sldId id="273" r:id="rId8"/>
    <p:sldId id="260" r:id="rId9"/>
    <p:sldId id="277" r:id="rId10"/>
    <p:sldId id="278" r:id="rId11"/>
    <p:sldId id="279" r:id="rId12"/>
    <p:sldId id="271" r:id="rId13"/>
    <p:sldId id="276" r:id="rId14"/>
    <p:sldId id="26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1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10A60E-01BA-4049-9EEE-21DBE2AA95D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6603454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0A60E-01BA-4049-9EEE-21DBE2AA95D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36018960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310A60E-01BA-4049-9EEE-21DBE2AA95D9}" type="datetimeFigureOut">
              <a:rPr lang="en-US" smtClean="0"/>
              <a:t>12/15/2022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37397356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0A60E-01BA-4049-9EEE-21DBE2AA95D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2469566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310A60E-01BA-4049-9EEE-21DBE2AA95D9}" type="datetimeFigureOut">
              <a:rPr lang="en-US" smtClean="0"/>
              <a:t>12/15/2022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2712AED-4402-474F-90CC-F295E782EE05}" type="slidenum">
              <a:rPr lang="en-US" smtClean="0"/>
              <a:t>‹#›</a:t>
            </a:fld>
            <a:endParaRPr lang="en-US"/>
          </a:p>
        </p:txBody>
      </p:sp>
    </p:spTree>
    <p:extLst>
      <p:ext uri="{BB962C8B-B14F-4D97-AF65-F5344CB8AC3E}">
        <p14:creationId xmlns:p14="http://schemas.microsoft.com/office/powerpoint/2010/main" val="3275457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10A60E-01BA-4049-9EEE-21DBE2AA95D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19580295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10A60E-01BA-4049-9EEE-21DBE2AA95D9}"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8509165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10A60E-01BA-4049-9EEE-21DBE2AA95D9}"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112613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0A60E-01BA-4049-9EEE-21DBE2AA95D9}"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15571801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0A60E-01BA-4049-9EEE-21DBE2AA95D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8631157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10A60E-01BA-4049-9EEE-21DBE2AA95D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12AED-4402-474F-90CC-F295E782EE05}" type="slidenum">
              <a:rPr lang="en-US" smtClean="0"/>
              <a:t>‹#›</a:t>
            </a:fld>
            <a:endParaRPr lang="en-US"/>
          </a:p>
        </p:txBody>
      </p:sp>
    </p:spTree>
    <p:extLst>
      <p:ext uri="{BB962C8B-B14F-4D97-AF65-F5344CB8AC3E}">
        <p14:creationId xmlns:p14="http://schemas.microsoft.com/office/powerpoint/2010/main" val="32488758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310A60E-01BA-4049-9EEE-21DBE2AA95D9}" type="datetimeFigureOut">
              <a:rPr lang="en-US" smtClean="0"/>
              <a:t>12/15/2022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2712AED-4402-474F-90CC-F295E782EE05}" type="slidenum">
              <a:rPr lang="en-US" smtClean="0"/>
              <a:t>‹#›</a:t>
            </a:fld>
            <a:endParaRPr lang="en-US"/>
          </a:p>
        </p:txBody>
      </p:sp>
    </p:spTree>
    <p:extLst>
      <p:ext uri="{BB962C8B-B14F-4D97-AF65-F5344CB8AC3E}">
        <p14:creationId xmlns:p14="http://schemas.microsoft.com/office/powerpoint/2010/main" val="337463609"/>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fade/>
  </p:transition>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arjset.com/upload/2017/si/NCETETE-2017/IARJSET-NCETETE%205.pdf" TargetMode="External"/><Relationship Id="rId2" Type="http://schemas.openxmlformats.org/officeDocument/2006/relationships/hyperlink" Target="https://dl.ucsc.cmb.ac.lk/jspui/bitstream/123456789/4047/1/1420992.pdf" TargetMode="External"/><Relationship Id="rId1" Type="http://schemas.openxmlformats.org/officeDocument/2006/relationships/slideLayout" Target="../slideLayouts/slideLayout2.xml"/><Relationship Id="rId5" Type="http://schemas.openxmlformats.org/officeDocument/2006/relationships/hyperlink" Target="https://themeforest.net/item/spa-treats-health-spa-saloon-psd/screenshots/2619042?index=" TargetMode="External"/><Relationship Id="rId4" Type="http://schemas.openxmlformats.org/officeDocument/2006/relationships/hyperlink" Target="https://www.semanticscholar.org/paper/Prototype-Development-For-Online-Reservation-System-Maryani-Nindito/21a19f9fcebb6b505f9e386d6170b39d838d0033"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A67B6-32BA-36B8-70AC-D79FA3446A88}"/>
              </a:ext>
            </a:extLst>
          </p:cNvPr>
          <p:cNvSpPr>
            <a:spLocks noGrp="1"/>
          </p:cNvSpPr>
          <p:nvPr>
            <p:ph type="ctrTitle"/>
          </p:nvPr>
        </p:nvSpPr>
        <p:spPr>
          <a:xfrm>
            <a:off x="360217" y="2103611"/>
            <a:ext cx="11471565" cy="1739347"/>
          </a:xfrm>
        </p:spPr>
        <p:txBody>
          <a:bodyPr/>
          <a:lstStyle/>
          <a:p>
            <a:r>
              <a:rPr lang="en-US" dirty="0">
                <a:latin typeface="Times New Roman" panose="02020603050405020304" pitchFamily="18" charset="0"/>
                <a:cs typeface="Times New Roman" panose="02020603050405020304" pitchFamily="18" charset="0"/>
              </a:rPr>
              <a:t>Smart Parlour Management system</a:t>
            </a:r>
          </a:p>
        </p:txBody>
      </p:sp>
      <p:sp>
        <p:nvSpPr>
          <p:cNvPr id="4" name="Subtitle 2">
            <a:extLst>
              <a:ext uri="{FF2B5EF4-FFF2-40B4-BE49-F238E27FC236}">
                <a16:creationId xmlns:a16="http://schemas.microsoft.com/office/drawing/2014/main" xmlns="" id="{8D3A688F-C1B2-3A7D-FE72-A5E8EDA7C62B}"/>
              </a:ext>
            </a:extLst>
          </p:cNvPr>
          <p:cNvSpPr>
            <a:spLocks noGrp="1"/>
          </p:cNvSpPr>
          <p:nvPr>
            <p:ph type="subTitle" idx="1"/>
          </p:nvPr>
        </p:nvSpPr>
        <p:spPr>
          <a:xfrm>
            <a:off x="1524000" y="3995738"/>
            <a:ext cx="9144000" cy="2862262"/>
          </a:xfrm>
        </p:spPr>
        <p:txBody>
          <a:bodyPr>
            <a:normAutofit/>
          </a:bodyPr>
          <a:lstStyle/>
          <a:p>
            <a:pPr algn="just"/>
            <a:r>
              <a:rPr lang="en-US" sz="1600" dirty="0">
                <a:solidFill>
                  <a:schemeClr val="tx1"/>
                </a:solidFill>
                <a:latin typeface="Times New Roman" panose="02020603050405020304" pitchFamily="18" charset="0"/>
                <a:cs typeface="Times New Roman" panose="02020603050405020304" pitchFamily="18" charset="0"/>
              </a:rPr>
              <a:t>PRESENTED BY</a:t>
            </a:r>
          </a:p>
          <a:p>
            <a:pPr algn="just"/>
            <a:r>
              <a:rPr lang="en-US" sz="1600" dirty="0">
                <a:latin typeface="Times New Roman" panose="02020603050405020304" pitchFamily="18" charset="0"/>
                <a:cs typeface="Times New Roman" panose="02020603050405020304" pitchFamily="18" charset="0"/>
              </a:rPr>
              <a:t>NAME                                                      ID</a:t>
            </a:r>
          </a:p>
          <a:p>
            <a:pPr algn="just"/>
            <a:r>
              <a:rPr lang="en-US" sz="1600" i="0" u="none" strike="noStrike" baseline="0" dirty="0">
                <a:solidFill>
                  <a:schemeClr val="tx1"/>
                </a:solidFill>
                <a:latin typeface="Times New Roman" panose="02020603050405020304" pitchFamily="18" charset="0"/>
                <a:cs typeface="Times New Roman" panose="02020603050405020304" pitchFamily="18" charset="0"/>
              </a:rPr>
              <a:t>SYEDA FARIHA SULTANA               </a:t>
            </a:r>
            <a:r>
              <a:rPr lang="en-US" sz="1600" dirty="0">
                <a:latin typeface="Times New Roman" panose="02020603050405020304" pitchFamily="18" charset="0"/>
                <a:cs typeface="Times New Roman" panose="02020603050405020304" pitchFamily="18" charset="0"/>
              </a:rPr>
              <a:t>  </a:t>
            </a:r>
            <a:r>
              <a:rPr lang="en-US" sz="1600" i="0" u="none" strike="noStrike" baseline="0" dirty="0">
                <a:solidFill>
                  <a:schemeClr val="tx1"/>
                </a:solidFill>
                <a:latin typeface="Times New Roman" panose="02020603050405020304" pitchFamily="18" charset="0"/>
                <a:cs typeface="Times New Roman" panose="02020603050405020304" pitchFamily="18" charset="0"/>
              </a:rPr>
              <a:t>19-39718-1 </a:t>
            </a:r>
          </a:p>
          <a:p>
            <a:pPr algn="just"/>
            <a:r>
              <a:rPr lang="en-US" sz="1600" i="0" u="none" strike="noStrike" baseline="0" dirty="0">
                <a:solidFill>
                  <a:schemeClr val="tx1"/>
                </a:solidFill>
                <a:latin typeface="Times New Roman" panose="02020603050405020304" pitchFamily="18" charset="0"/>
                <a:cs typeface="Times New Roman" panose="02020603050405020304" pitchFamily="18" charset="0"/>
              </a:rPr>
              <a:t>ATIA SULTANA MIM </a:t>
            </a:r>
            <a:r>
              <a:rPr lang="en-US" sz="1600" dirty="0">
                <a:latin typeface="Times New Roman" panose="02020603050405020304" pitchFamily="18" charset="0"/>
                <a:cs typeface="Times New Roman" panose="02020603050405020304" pitchFamily="18" charset="0"/>
              </a:rPr>
              <a:t>                          </a:t>
            </a:r>
            <a:r>
              <a:rPr lang="en-US" sz="1600" i="0" u="none" strike="noStrike" baseline="0" dirty="0">
                <a:solidFill>
                  <a:schemeClr val="tx1"/>
                </a:solidFill>
                <a:latin typeface="Times New Roman" panose="02020603050405020304" pitchFamily="18" charset="0"/>
                <a:cs typeface="Times New Roman" panose="02020603050405020304" pitchFamily="18" charset="0"/>
              </a:rPr>
              <a:t>19-40121-1 </a:t>
            </a:r>
          </a:p>
          <a:p>
            <a:pPr algn="just"/>
            <a:r>
              <a:rPr lang="en-US" sz="1600" i="0" u="none" strike="noStrike" baseline="0" dirty="0">
                <a:solidFill>
                  <a:schemeClr val="tx1"/>
                </a:solidFill>
                <a:latin typeface="Times New Roman" panose="02020603050405020304" pitchFamily="18" charset="0"/>
                <a:cs typeface="Times New Roman" panose="02020603050405020304" pitchFamily="18" charset="0"/>
              </a:rPr>
              <a:t>MD. AMIMUL AHASUN ANAS </a:t>
            </a:r>
            <a:r>
              <a:rPr lang="en-US" sz="1600" dirty="0">
                <a:latin typeface="Times New Roman" panose="02020603050405020304" pitchFamily="18" charset="0"/>
                <a:cs typeface="Times New Roman" panose="02020603050405020304" pitchFamily="18" charset="0"/>
              </a:rPr>
              <a:t>         </a:t>
            </a:r>
            <a:r>
              <a:rPr lang="en-US" sz="1600" i="0" u="none" strike="noStrike" baseline="0" dirty="0">
                <a:solidFill>
                  <a:schemeClr val="tx1"/>
                </a:solidFill>
                <a:latin typeface="Times New Roman" panose="02020603050405020304" pitchFamily="18" charset="0"/>
                <a:cs typeface="Times New Roman" panose="02020603050405020304" pitchFamily="18" charset="0"/>
              </a:rPr>
              <a:t>19-40149-1 </a:t>
            </a:r>
          </a:p>
          <a:p>
            <a:pPr algn="just"/>
            <a:r>
              <a:rPr lang="en-US" sz="1600" i="0" u="none" strike="noStrike" baseline="0" dirty="0">
                <a:solidFill>
                  <a:schemeClr val="tx1"/>
                </a:solidFill>
                <a:latin typeface="Times New Roman" panose="02020603050405020304" pitchFamily="18" charset="0"/>
                <a:cs typeface="Times New Roman" panose="02020603050405020304" pitchFamily="18" charset="0"/>
              </a:rPr>
              <a:t>FATHEMA AKTER MOONMOON </a:t>
            </a:r>
            <a:r>
              <a:rPr lang="en-US" sz="1600" dirty="0">
                <a:latin typeface="Times New Roman" panose="02020603050405020304" pitchFamily="18" charset="0"/>
                <a:cs typeface="Times New Roman" panose="02020603050405020304" pitchFamily="18" charset="0"/>
              </a:rPr>
              <a:t>     </a:t>
            </a:r>
            <a:r>
              <a:rPr lang="en-US" sz="1600" i="0" u="none" strike="noStrike" baseline="0" dirty="0">
                <a:solidFill>
                  <a:schemeClr val="tx1"/>
                </a:solidFill>
                <a:latin typeface="Times New Roman" panose="02020603050405020304" pitchFamily="18" charset="0"/>
                <a:cs typeface="Times New Roman" panose="02020603050405020304" pitchFamily="18" charset="0"/>
              </a:rPr>
              <a:t>19-40161-1 </a:t>
            </a:r>
          </a:p>
          <a:p>
            <a:pPr algn="just"/>
            <a:r>
              <a:rPr lang="en-US" sz="1600" i="0" u="none" strike="noStrike" baseline="0" dirty="0">
                <a:solidFill>
                  <a:schemeClr val="tx1"/>
                </a:solidFill>
                <a:latin typeface="Times New Roman" panose="02020603050405020304" pitchFamily="18" charset="0"/>
                <a:cs typeface="Times New Roman" panose="02020603050405020304" pitchFamily="18" charset="0"/>
              </a:rPr>
              <a:t>EASINUL ABEDIN SAYEM </a:t>
            </a:r>
            <a:r>
              <a:rPr lang="en-US" sz="1600" dirty="0">
                <a:latin typeface="Times New Roman" panose="02020603050405020304" pitchFamily="18" charset="0"/>
                <a:cs typeface="Times New Roman" panose="02020603050405020304" pitchFamily="18" charset="0"/>
              </a:rPr>
              <a:t>                </a:t>
            </a:r>
            <a:r>
              <a:rPr lang="en-US" sz="1600" i="0" u="none" strike="noStrike" baseline="0" dirty="0">
                <a:solidFill>
                  <a:schemeClr val="tx1"/>
                </a:solidFill>
                <a:latin typeface="Times New Roman" panose="02020603050405020304" pitchFamily="18" charset="0"/>
                <a:cs typeface="Times New Roman" panose="02020603050405020304" pitchFamily="18" charset="0"/>
              </a:rPr>
              <a:t>19-40291-1 </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882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279BE-F783-6392-DBD4-A3BF888612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features</a:t>
            </a:r>
          </a:p>
        </p:txBody>
      </p:sp>
      <p:sp>
        <p:nvSpPr>
          <p:cNvPr id="3" name="Content Placeholder 2">
            <a:extLst>
              <a:ext uri="{FF2B5EF4-FFF2-40B4-BE49-F238E27FC236}">
                <a16:creationId xmlns:a16="http://schemas.microsoft.com/office/drawing/2014/main" xmlns="" id="{E3E4E120-5684-8633-B192-195895C5CB1D}"/>
              </a:ext>
            </a:extLst>
          </p:cNvPr>
          <p:cNvSpPr>
            <a:spLocks noGrp="1"/>
          </p:cNvSpPr>
          <p:nvPr>
            <p:ph idx="1"/>
          </p:nvPr>
        </p:nvSpPr>
        <p:spPr/>
        <p:txBody>
          <a:bodyPr>
            <a:normAutofit fontScale="62500" lnSpcReduction="20000"/>
          </a:bodyPr>
          <a:lstStyle/>
          <a:p>
            <a:pPr algn="just"/>
            <a:r>
              <a:rPr lang="en-US" sz="2800" dirty="0">
                <a:latin typeface="Times New Roman" panose="02020603050405020304" pitchFamily="18" charset="0"/>
                <a:cs typeface="Times New Roman" panose="02020603050405020304" pitchFamily="18" charset="0"/>
              </a:rPr>
              <a:t>Parlour Location And Its quality</a:t>
            </a:r>
          </a:p>
          <a:p>
            <a:pPr marL="0" indent="0" algn="just">
              <a:buNone/>
            </a:pPr>
            <a:r>
              <a:rPr lang="en-US" sz="2800" dirty="0">
                <a:latin typeface="Times New Roman" panose="02020603050405020304" pitchFamily="18" charset="0"/>
                <a:cs typeface="Times New Roman" panose="02020603050405020304" pitchFamily="18" charset="0"/>
              </a:rPr>
              <a:t>General time will be selected according to the quality of the reviews given by the users including the location near the parlour.</a:t>
            </a:r>
          </a:p>
          <a:p>
            <a:pPr marL="0" indent="0" algn="just">
              <a:buNone/>
            </a:pPr>
            <a:r>
              <a:rPr lang="en-US" sz="2800" dirty="0">
                <a:latin typeface="Times New Roman" panose="02020603050405020304" pitchFamily="18" charset="0"/>
                <a:cs typeface="Times New Roman" panose="02020603050405020304" pitchFamily="18" charset="0"/>
              </a:rPr>
              <a:t>Higher rate will be priority, but higher rates inability will cause the system to lower the rates choose from there.</a:t>
            </a:r>
          </a:p>
          <a:p>
            <a:pPr algn="just"/>
            <a:r>
              <a:rPr lang="en-US" sz="2800" dirty="0">
                <a:latin typeface="Times New Roman" panose="02020603050405020304" pitchFamily="18" charset="0"/>
                <a:cs typeface="Times New Roman" panose="02020603050405020304" pitchFamily="18" charset="0"/>
              </a:rPr>
              <a:t>Online/Offline appointment with Beauticians profile </a:t>
            </a:r>
          </a:p>
          <a:p>
            <a:pPr marL="0" indent="0" algn="just">
              <a:buNone/>
            </a:pPr>
            <a:r>
              <a:rPr lang="en-US" sz="2800" dirty="0">
                <a:latin typeface="Times New Roman" panose="02020603050405020304" pitchFamily="18" charset="0"/>
                <a:cs typeface="Times New Roman" panose="02020603050405020304" pitchFamily="18" charset="0"/>
              </a:rPr>
              <a:t>Users will have the choice to select from a wide range of beautician service</a:t>
            </a:r>
          </a:p>
          <a:p>
            <a:pPr marL="0" indent="0" algn="just">
              <a:buNone/>
            </a:pPr>
            <a:r>
              <a:rPr lang="en-US" sz="2800" dirty="0">
                <a:latin typeface="Times New Roman" panose="02020603050405020304" pitchFamily="18" charset="0"/>
                <a:cs typeface="Times New Roman" panose="02020603050405020304" pitchFamily="18" charset="0"/>
              </a:rPr>
              <a:t>Users will also have access to all the general information of the parlour or beautician they select</a:t>
            </a:r>
          </a:p>
          <a:p>
            <a:pPr algn="just"/>
            <a:r>
              <a:rPr lang="en-US" sz="2800" dirty="0">
                <a:latin typeface="Times New Roman" panose="02020603050405020304" pitchFamily="18" charset="0"/>
                <a:cs typeface="Times New Roman" panose="02020603050405020304" pitchFamily="18" charset="0"/>
              </a:rPr>
              <a:t>Payment</a:t>
            </a:r>
          </a:p>
          <a:p>
            <a:pPr marL="0" indent="0" algn="just">
              <a:buNone/>
            </a:pPr>
            <a:r>
              <a:rPr lang="en-US" sz="2800" dirty="0">
                <a:latin typeface="Times New Roman" panose="02020603050405020304" pitchFamily="18" charset="0"/>
                <a:cs typeface="Times New Roman" panose="02020603050405020304" pitchFamily="18" charset="0"/>
              </a:rPr>
              <a:t>Users have both online and offline payment option</a:t>
            </a:r>
          </a:p>
          <a:p>
            <a:pPr marL="0" indent="0" algn="just">
              <a:buNone/>
            </a:pPr>
            <a:r>
              <a:rPr lang="en-US" sz="2800" dirty="0">
                <a:latin typeface="Times New Roman" panose="02020603050405020304" pitchFamily="18" charset="0"/>
                <a:cs typeface="Times New Roman" panose="02020603050405020304" pitchFamily="18" charset="0"/>
              </a:rPr>
              <a:t>Users for online can booked service from our site directly</a:t>
            </a:r>
          </a:p>
          <a:p>
            <a:pPr marL="0" indent="0" algn="just">
              <a:buNone/>
            </a:pPr>
            <a:r>
              <a:rPr lang="en-US" sz="2800" dirty="0">
                <a:latin typeface="Times New Roman" panose="02020603050405020304" pitchFamily="18" charset="0"/>
                <a:cs typeface="Times New Roman" panose="02020603050405020304" pitchFamily="18" charset="0"/>
              </a:rPr>
              <a:t>Users for offline must able pay in person</a:t>
            </a:r>
          </a:p>
        </p:txBody>
      </p:sp>
    </p:spTree>
    <p:extLst>
      <p:ext uri="{BB962C8B-B14F-4D97-AF65-F5344CB8AC3E}">
        <p14:creationId xmlns:p14="http://schemas.microsoft.com/office/powerpoint/2010/main" val="3417063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279BE-F783-6392-DBD4-A3BF888612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features</a:t>
            </a:r>
          </a:p>
        </p:txBody>
      </p:sp>
      <p:sp>
        <p:nvSpPr>
          <p:cNvPr id="3" name="Content Placeholder 2">
            <a:extLst>
              <a:ext uri="{FF2B5EF4-FFF2-40B4-BE49-F238E27FC236}">
                <a16:creationId xmlns:a16="http://schemas.microsoft.com/office/drawing/2014/main" xmlns="" id="{E3E4E120-5684-8633-B192-195895C5CB1D}"/>
              </a:ext>
            </a:extLst>
          </p:cNvPr>
          <p:cNvSpPr>
            <a:spLocks noGrp="1"/>
          </p:cNvSpPr>
          <p:nvPr>
            <p:ph idx="1"/>
          </p:nvPr>
        </p:nvSpPr>
        <p:spPr/>
        <p:txBody>
          <a:bodyPr>
            <a:normAutofit fontScale="47500" lnSpcReduction="20000"/>
          </a:bodyPr>
          <a:lstStyle/>
          <a:p>
            <a:pPr algn="just"/>
            <a:r>
              <a:rPr lang="en-US" sz="2800" dirty="0">
                <a:latin typeface="Times New Roman" panose="02020603050405020304" pitchFamily="18" charset="0"/>
                <a:cs typeface="Times New Roman" panose="02020603050405020304" pitchFamily="18" charset="0"/>
              </a:rPr>
              <a:t>Contact Us</a:t>
            </a:r>
          </a:p>
          <a:p>
            <a:pPr marL="0" indent="0" algn="just">
              <a:buNone/>
            </a:pPr>
            <a:r>
              <a:rPr lang="en-US" sz="2800" dirty="0">
                <a:latin typeface="Times New Roman" panose="02020603050405020304" pitchFamily="18" charset="0"/>
                <a:cs typeface="Times New Roman" panose="02020603050405020304" pitchFamily="18" charset="0"/>
              </a:rPr>
              <a:t>User will have the ability to contact the manager at anytime</a:t>
            </a:r>
          </a:p>
          <a:p>
            <a:pPr algn="just"/>
            <a:r>
              <a:rPr lang="en-US" sz="2800" dirty="0">
                <a:latin typeface="Times New Roman" panose="02020603050405020304" pitchFamily="18" charset="0"/>
                <a:cs typeface="Times New Roman" panose="02020603050405020304" pitchFamily="18" charset="0"/>
              </a:rPr>
              <a:t>FAQ</a:t>
            </a:r>
          </a:p>
          <a:p>
            <a:pPr marL="0" indent="0" algn="just">
              <a:buNone/>
            </a:pPr>
            <a:r>
              <a:rPr lang="en-US" sz="2800" dirty="0">
                <a:latin typeface="Times New Roman" panose="02020603050405020304" pitchFamily="18" charset="0"/>
                <a:cs typeface="Times New Roman" panose="02020603050405020304" pitchFamily="18" charset="0"/>
              </a:rPr>
              <a:t>There will be a question-and-answer section for the users any query about service and details.</a:t>
            </a:r>
          </a:p>
          <a:p>
            <a:pPr algn="just"/>
            <a:r>
              <a:rPr lang="en-US" sz="2800" dirty="0">
                <a:latin typeface="Times New Roman" panose="02020603050405020304" pitchFamily="18" charset="0"/>
                <a:cs typeface="Times New Roman" panose="02020603050405020304" pitchFamily="18" charset="0"/>
              </a:rPr>
              <a:t>Update</a:t>
            </a:r>
          </a:p>
          <a:p>
            <a:pPr marL="0" indent="0" algn="just">
              <a:buNone/>
            </a:pPr>
            <a:r>
              <a:rPr lang="en-US" sz="2800" dirty="0">
                <a:latin typeface="Times New Roman" panose="02020603050405020304" pitchFamily="18" charset="0"/>
                <a:cs typeface="Times New Roman" panose="02020603050405020304" pitchFamily="18" charset="0"/>
              </a:rPr>
              <a:t>The app or website will get a regular system update and an occasional maintenance</a:t>
            </a:r>
          </a:p>
          <a:p>
            <a:pPr algn="just"/>
            <a:r>
              <a:rPr lang="en-US" sz="2800" dirty="0">
                <a:latin typeface="Times New Roman" panose="02020603050405020304" pitchFamily="18" charset="0"/>
                <a:cs typeface="Times New Roman" panose="02020603050405020304" pitchFamily="18" charset="0"/>
              </a:rPr>
              <a:t>Settings &amp; Privacy</a:t>
            </a:r>
          </a:p>
          <a:p>
            <a:pPr marL="0" indent="0" algn="just">
              <a:buNone/>
            </a:pPr>
            <a:r>
              <a:rPr lang="en-US" sz="2800" dirty="0">
                <a:latin typeface="Times New Roman" panose="02020603050405020304" pitchFamily="18" charset="0"/>
                <a:cs typeface="Times New Roman" panose="02020603050405020304" pitchFamily="18" charset="0"/>
              </a:rPr>
              <a:t>Users can update their name, phone number, email addresses. at any given time</a:t>
            </a:r>
          </a:p>
          <a:p>
            <a:pPr marL="0" indent="0" algn="just">
              <a:buNone/>
            </a:pPr>
            <a:r>
              <a:rPr lang="en-US" sz="2800" dirty="0">
                <a:latin typeface="Times New Roman" panose="02020603050405020304" pitchFamily="18" charset="0"/>
                <a:cs typeface="Times New Roman" panose="02020603050405020304" pitchFamily="18" charset="0"/>
              </a:rPr>
              <a:t>Users have the option to delete or deactivate their account at any time</a:t>
            </a:r>
          </a:p>
          <a:p>
            <a:pPr marL="0" indent="0" algn="just">
              <a:buNone/>
            </a:pPr>
            <a:r>
              <a:rPr lang="en-US" sz="2800" dirty="0">
                <a:latin typeface="Times New Roman" panose="02020603050405020304" pitchFamily="18" charset="0"/>
                <a:cs typeface="Times New Roman" panose="02020603050405020304" pitchFamily="18" charset="0"/>
              </a:rPr>
              <a:t>Users personal information and location will be hidden from other users.</a:t>
            </a:r>
          </a:p>
          <a:p>
            <a:pPr algn="just"/>
            <a:r>
              <a:rPr lang="en-US" sz="2800" dirty="0">
                <a:latin typeface="Times New Roman" panose="02020603050405020304" pitchFamily="18" charset="0"/>
                <a:cs typeface="Times New Roman" panose="02020603050405020304" pitchFamily="18" charset="0"/>
              </a:rPr>
              <a:t>Account Security</a:t>
            </a:r>
          </a:p>
          <a:p>
            <a:pPr marL="0" indent="0" algn="just">
              <a:buNone/>
            </a:pPr>
            <a:r>
              <a:rPr lang="en-US" sz="2800" dirty="0">
                <a:latin typeface="Times New Roman" panose="02020603050405020304" pitchFamily="18" charset="0"/>
                <a:cs typeface="Times New Roman" panose="02020603050405020304" pitchFamily="18" charset="0"/>
              </a:rPr>
              <a:t>Users can change their password any time they want</a:t>
            </a:r>
          </a:p>
          <a:p>
            <a:pPr marL="0" indent="0" algn="just">
              <a:buNone/>
            </a:pPr>
            <a:r>
              <a:rPr lang="en-US" sz="2800" dirty="0">
                <a:latin typeface="Times New Roman" panose="02020603050405020304" pitchFamily="18" charset="0"/>
                <a:cs typeface="Times New Roman" panose="02020603050405020304" pitchFamily="18" charset="0"/>
              </a:rPr>
              <a:t>Users will have the option to enable two-factor authentication. and get alerts about unrecognized login</a:t>
            </a:r>
          </a:p>
        </p:txBody>
      </p:sp>
    </p:spTree>
    <p:extLst>
      <p:ext uri="{BB962C8B-B14F-4D97-AF65-F5344CB8AC3E}">
        <p14:creationId xmlns:p14="http://schemas.microsoft.com/office/powerpoint/2010/main" val="2613075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additive="base">
                                        <p:cTn id="7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additive="base">
                                        <p:cTn id="7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 calcmode="lin" valueType="num">
                                      <p:cBhvr additive="base">
                                        <p:cTn id="8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3C305-C1AB-99E7-65BA-7FB2124FA353}"/>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a:extLst>
              <a:ext uri="{FF2B5EF4-FFF2-40B4-BE49-F238E27FC236}">
                <a16:creationId xmlns:a16="http://schemas.microsoft.com/office/drawing/2014/main" xmlns="" id="{1E7A6C64-DE84-0070-8003-79B1783245BB}"/>
              </a:ext>
            </a:extLst>
          </p:cNvPr>
          <p:cNvSpPr>
            <a:spLocks noGrp="1"/>
          </p:cNvSpPr>
          <p:nvPr>
            <p:ph idx="1"/>
          </p:nvPr>
        </p:nvSpPr>
        <p:spPr/>
        <p:txBody>
          <a:bodyPr>
            <a:normAutofit lnSpcReduction="10000"/>
          </a:bodyPr>
          <a:lstStyle/>
          <a:p>
            <a:pPr algn="just"/>
            <a:r>
              <a:rPr lang="en-US" dirty="0"/>
              <a:t>Performance Requirements</a:t>
            </a:r>
          </a:p>
          <a:p>
            <a:pPr marL="0" indent="0" algn="just">
              <a:buNone/>
            </a:pPr>
            <a:r>
              <a:rPr lang="en-US" dirty="0"/>
              <a:t>This system has no performance requirements because the end user's internet connection determines the server request and response.</a:t>
            </a:r>
          </a:p>
          <a:p>
            <a:pPr algn="just"/>
            <a:r>
              <a:rPr lang="en-US" dirty="0"/>
              <a:t>Safety Requirements</a:t>
            </a:r>
          </a:p>
          <a:p>
            <a:pPr marL="0" indent="0" algn="just">
              <a:buNone/>
            </a:pPr>
            <a:r>
              <a:rPr lang="en-US" dirty="0"/>
              <a:t>Account Security is a very important feature in our system. Users can change their password any time they want. Users will have the option to enable two-factor authentication. and get alerts about unrecognized login.</a:t>
            </a:r>
          </a:p>
          <a:p>
            <a:pPr algn="just"/>
            <a:r>
              <a:rPr lang="en-US" dirty="0"/>
              <a:t>Security Requirements</a:t>
            </a:r>
          </a:p>
          <a:p>
            <a:pPr marL="0" indent="0" algn="just">
              <a:buNone/>
            </a:pPr>
            <a:r>
              <a:rPr lang="en-US" dirty="0"/>
              <a:t>Users can update their name, phone number, email addresses. at any given time. Users have the option to delete or deactivate their account at any time. Users’ personal information and location will be hidden from other users.</a:t>
            </a:r>
          </a:p>
        </p:txBody>
      </p:sp>
    </p:spTree>
    <p:extLst>
      <p:ext uri="{BB962C8B-B14F-4D97-AF65-F5344CB8AC3E}">
        <p14:creationId xmlns:p14="http://schemas.microsoft.com/office/powerpoint/2010/main" val="436554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3C305-C1AB-99E7-65BA-7FB2124FA353}"/>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Non-Functional Requirements</a:t>
            </a:r>
            <a:endParaRPr lang="en-US" dirty="0"/>
          </a:p>
        </p:txBody>
      </p:sp>
      <p:sp>
        <p:nvSpPr>
          <p:cNvPr id="3" name="Content Placeholder 2">
            <a:extLst>
              <a:ext uri="{FF2B5EF4-FFF2-40B4-BE49-F238E27FC236}">
                <a16:creationId xmlns:a16="http://schemas.microsoft.com/office/drawing/2014/main" xmlns="" id="{1E7A6C64-DE84-0070-8003-79B1783245BB}"/>
              </a:ext>
            </a:extLst>
          </p:cNvPr>
          <p:cNvSpPr>
            <a:spLocks noGrp="1"/>
          </p:cNvSpPr>
          <p:nvPr>
            <p:ph idx="1"/>
          </p:nvPr>
        </p:nvSpPr>
        <p:spPr/>
        <p:txBody>
          <a:bodyPr>
            <a:normAutofit lnSpcReduction="10000"/>
          </a:bodyPr>
          <a:lstStyle/>
          <a:p>
            <a:pPr algn="just"/>
            <a:r>
              <a:rPr lang="en-US" dirty="0"/>
              <a:t>Software Quality Attributes</a:t>
            </a:r>
          </a:p>
          <a:p>
            <a:pPr marL="0" indent="0" algn="just">
              <a:buNone/>
            </a:pPr>
            <a:r>
              <a:rPr lang="en-US" dirty="0"/>
              <a:t>1.There may be multiple managers creating the project, all of them will have the right to create changes to the system. However, the members or other users cannot make changes.  </a:t>
            </a:r>
          </a:p>
          <a:p>
            <a:pPr marL="0" indent="0" algn="just">
              <a:buNone/>
            </a:pPr>
            <a:r>
              <a:rPr lang="en-US" dirty="0"/>
              <a:t>2.The project should be open source.  </a:t>
            </a:r>
          </a:p>
          <a:p>
            <a:pPr marL="0" indent="0" algn="just">
              <a:buNone/>
            </a:pPr>
            <a:r>
              <a:rPr lang="en-US" dirty="0"/>
              <a:t>3.The software interface should be flexible and user friendly </a:t>
            </a:r>
          </a:p>
          <a:p>
            <a:pPr algn="just"/>
            <a:r>
              <a:rPr lang="en-US" dirty="0"/>
              <a:t>Business Rules</a:t>
            </a:r>
          </a:p>
          <a:p>
            <a:pPr marL="0" indent="0" algn="just">
              <a:buNone/>
            </a:pPr>
            <a:r>
              <a:rPr lang="en-US" dirty="0"/>
              <a:t>The system shall provide a help and support menu in all interfaces for the user to interact with the system. The user can use the system by reading help and support. The system should always be available for access at all times. The users should avoid illegal rules and protocols. Neither any admin nor members should cross the rules and regulations. </a:t>
            </a:r>
          </a:p>
        </p:txBody>
      </p:sp>
    </p:spTree>
    <p:extLst>
      <p:ext uri="{BB962C8B-B14F-4D97-AF65-F5344CB8AC3E}">
        <p14:creationId xmlns:p14="http://schemas.microsoft.com/office/powerpoint/2010/main" val="446166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A1144-8D39-349E-E40E-4388171A83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FBDEFA2E-056B-B2C3-827F-5BC1FDA35856}"/>
              </a:ext>
            </a:extLst>
          </p:cNvPr>
          <p:cNvSpPr>
            <a:spLocks noGrp="1"/>
          </p:cNvSpPr>
          <p:nvPr>
            <p:ph idx="1"/>
          </p:nvPr>
        </p:nvSpPr>
        <p:spPr>
          <a:xfrm>
            <a:off x="1202919" y="2011680"/>
            <a:ext cx="9784080" cy="4437246"/>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i="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https://dl.ucsc.cmb.ac.lk/jspui/bitstream/123456789/4047/1/1420992.pdf</a:t>
            </a:r>
            <a:endParaRPr lang="en-US" sz="20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i="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https://iarjset.com/upload/2017/si/NCETETE-2017/IARJSET-NCETETE%205.pdf</a:t>
            </a:r>
            <a:endParaRPr lang="en-US" sz="20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i="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https://www.semanticscholar.org/paper/Prototype-Development-For-Online-Reservation-System-Maryani-Nindito/21a19f9fcebb6b505f9e386d6170b39d838d0033</a:t>
            </a:r>
            <a:endParaRPr lang="en-US" sz="2000" i="1"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i="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https://themeforest.net/item/spa-treats-health-spa-saloon-psd/screenshots/2619042?index=</a:t>
            </a:r>
            <a:r>
              <a:rPr lang="en-US" sz="2400" i="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2000" i="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085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imation Thank You GIF by MillMotion">
            <a:extLst>
              <a:ext uri="{FF2B5EF4-FFF2-40B4-BE49-F238E27FC236}">
                <a16:creationId xmlns:a16="http://schemas.microsoft.com/office/drawing/2014/main" xmlns="" id="{1E2C76FC-F561-160E-636F-CE9777F75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16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0B693-9447-5765-86AC-0199EACCB0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201AE8D1-537A-6E64-A366-B9ECA72CBAFE}"/>
              </a:ext>
            </a:extLst>
          </p:cNvPr>
          <p:cNvSpPr>
            <a:spLocks noGrp="1"/>
          </p:cNvSpPr>
          <p:nvPr>
            <p:ph idx="1"/>
          </p:nvPr>
        </p:nvSpPr>
        <p:spPr>
          <a:xfrm>
            <a:off x="1202919" y="2011680"/>
            <a:ext cx="9784080" cy="4846320"/>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Introduction</a:t>
            </a:r>
          </a:p>
          <a:p>
            <a:pPr algn="just"/>
            <a:r>
              <a:rPr lang="en-US" sz="2800" dirty="0">
                <a:latin typeface="Times New Roman" panose="02020603050405020304" pitchFamily="18" charset="0"/>
                <a:cs typeface="Times New Roman" panose="02020603050405020304" pitchFamily="18" charset="0"/>
              </a:rPr>
              <a:t>Product Scope</a:t>
            </a:r>
          </a:p>
          <a:p>
            <a:pPr algn="just"/>
            <a:r>
              <a:rPr lang="en-US" sz="2800" dirty="0">
                <a:latin typeface="Times New Roman" panose="02020603050405020304" pitchFamily="18" charset="0"/>
                <a:cs typeface="Times New Roman" panose="02020603050405020304" pitchFamily="18" charset="0"/>
              </a:rPr>
              <a:t>Product Perspective</a:t>
            </a:r>
          </a:p>
          <a:p>
            <a:pPr algn="just"/>
            <a:r>
              <a:rPr lang="en-US" sz="2800" dirty="0">
                <a:latin typeface="Times New Roman" panose="02020603050405020304" pitchFamily="18" charset="0"/>
                <a:cs typeface="Times New Roman" panose="02020603050405020304" pitchFamily="18" charset="0"/>
              </a:rPr>
              <a:t>Product Functions</a:t>
            </a:r>
          </a:p>
          <a:p>
            <a:pPr algn="just"/>
            <a:r>
              <a:rPr lang="en-US" sz="2800" dirty="0">
                <a:latin typeface="Times New Roman" panose="02020603050405020304" pitchFamily="18" charset="0"/>
                <a:cs typeface="Times New Roman" panose="02020603050405020304" pitchFamily="18" charset="0"/>
              </a:rPr>
              <a:t>User Classes and Characteristics</a:t>
            </a:r>
          </a:p>
          <a:p>
            <a:pPr algn="just"/>
            <a:r>
              <a:rPr lang="en-US" sz="2800" dirty="0">
                <a:latin typeface="Times New Roman" panose="02020603050405020304" pitchFamily="18" charset="0"/>
                <a:cs typeface="Times New Roman" panose="02020603050405020304" pitchFamily="18" charset="0"/>
              </a:rPr>
              <a:t>Ui/Ux Design</a:t>
            </a:r>
          </a:p>
          <a:p>
            <a:pPr algn="just"/>
            <a:r>
              <a:rPr lang="en-US" sz="2800" dirty="0">
                <a:latin typeface="Times New Roman" panose="02020603050405020304" pitchFamily="18" charset="0"/>
                <a:cs typeface="Times New Roman" panose="02020603050405020304" pitchFamily="18" charset="0"/>
              </a:rPr>
              <a:t>System Features</a:t>
            </a:r>
          </a:p>
          <a:p>
            <a:pPr algn="just"/>
            <a:r>
              <a:rPr lang="en-US" sz="2800" dirty="0">
                <a:latin typeface="Times New Roman" panose="02020603050405020304" pitchFamily="18" charset="0"/>
                <a:cs typeface="Times New Roman" panose="02020603050405020304" pitchFamily="18" charset="0"/>
              </a:rPr>
              <a:t>Non-Functional Requirements</a:t>
            </a:r>
          </a:p>
          <a:p>
            <a:pPr algn="just"/>
            <a:r>
              <a:rPr lang="en-US" sz="28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97799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19FE9-0E34-6A4C-D64B-C664119FFB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EAAC0F5C-408E-D492-6157-9940064919F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name of this project is “Smart parlour management system”. </a:t>
            </a:r>
          </a:p>
          <a:p>
            <a:pPr algn="just"/>
            <a:r>
              <a:rPr lang="en-US" sz="2400" dirty="0">
                <a:latin typeface="Times New Roman" panose="02020603050405020304" pitchFamily="18" charset="0"/>
                <a:cs typeface="Times New Roman" panose="02020603050405020304" pitchFamily="18" charset="0"/>
              </a:rPr>
              <a:t>It is a digital web-based system. </a:t>
            </a:r>
          </a:p>
          <a:p>
            <a:pPr algn="just"/>
            <a:r>
              <a:rPr lang="en-US" sz="2400" dirty="0">
                <a:latin typeface="Times New Roman" panose="02020603050405020304" pitchFamily="18" charset="0"/>
                <a:cs typeface="Times New Roman" panose="02020603050405020304" pitchFamily="18" charset="0"/>
              </a:rPr>
              <a:t>This system is to give home services at the right time without any problem. </a:t>
            </a:r>
          </a:p>
          <a:p>
            <a:pPr algn="just"/>
            <a:r>
              <a:rPr lang="en-US" sz="2400" dirty="0">
                <a:latin typeface="Times New Roman" panose="02020603050405020304" pitchFamily="18" charset="0"/>
                <a:cs typeface="Times New Roman" panose="02020603050405020304" pitchFamily="18" charset="0"/>
              </a:rPr>
              <a:t>In our country many areas people could not be able to go to parlor at any moment for many reasons. </a:t>
            </a:r>
          </a:p>
          <a:p>
            <a:pPr algn="just"/>
            <a:r>
              <a:rPr lang="en-US" sz="2400" dirty="0">
                <a:latin typeface="Times New Roman" panose="02020603050405020304" pitchFamily="18" charset="0"/>
                <a:cs typeface="Times New Roman" panose="02020603050405020304" pitchFamily="18" charset="0"/>
              </a:rPr>
              <a:t>In this app, user can get services if they register an account. </a:t>
            </a:r>
          </a:p>
          <a:p>
            <a:pPr algn="just"/>
            <a:r>
              <a:rPr lang="en-US" sz="2400" dirty="0">
                <a:latin typeface="Times New Roman" panose="02020603050405020304" pitchFamily="18" charset="0"/>
                <a:cs typeface="Times New Roman" panose="02020603050405020304" pitchFamily="18" charset="0"/>
              </a:rPr>
              <a:t>Through this system, user can find nearest parlor, can get every parlour detail, location, price in one system and they can book an appointment.</a:t>
            </a:r>
          </a:p>
        </p:txBody>
      </p:sp>
    </p:spTree>
    <p:extLst>
      <p:ext uri="{BB962C8B-B14F-4D97-AF65-F5344CB8AC3E}">
        <p14:creationId xmlns:p14="http://schemas.microsoft.com/office/powerpoint/2010/main" val="986901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34390-A618-8E3C-9864-FCDF6F929C9B}"/>
              </a:ext>
            </a:extLst>
          </p:cNvPr>
          <p:cNvSpPr>
            <a:spLocks noGrp="1"/>
          </p:cNvSpPr>
          <p:nvPr>
            <p:ph type="title"/>
          </p:nvPr>
        </p:nvSpPr>
        <p:spPr/>
        <p:txBody>
          <a:bodyPr/>
          <a:lstStyle/>
          <a:p>
            <a:pPr algn="just"/>
            <a:r>
              <a:rPr lang="en-US" sz="4000" dirty="0">
                <a:latin typeface="Times New Roman" panose="02020603050405020304" pitchFamily="18" charset="0"/>
                <a:cs typeface="Times New Roman" panose="02020603050405020304" pitchFamily="18" charset="0"/>
              </a:rPr>
              <a:t>Product Scope</a:t>
            </a:r>
          </a:p>
        </p:txBody>
      </p:sp>
      <p:sp>
        <p:nvSpPr>
          <p:cNvPr id="3" name="Content Placeholder 2">
            <a:extLst>
              <a:ext uri="{FF2B5EF4-FFF2-40B4-BE49-F238E27FC236}">
                <a16:creationId xmlns:a16="http://schemas.microsoft.com/office/drawing/2014/main" xmlns="" id="{55AD68DB-5378-89B2-AC2B-5F112AE064DF}"/>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An online parlour called Smart Parlour Management System targets to ease parlour management issues and to create a convenient and easy-to-use application for customer, trying to book schedule.</a:t>
            </a:r>
          </a:p>
          <a:p>
            <a:pPr algn="just"/>
            <a:r>
              <a:rPr lang="en-US" dirty="0">
                <a:latin typeface="Times New Roman" panose="02020603050405020304" pitchFamily="18" charset="0"/>
                <a:cs typeface="Times New Roman" panose="02020603050405020304" pitchFamily="18" charset="0"/>
              </a:rPr>
              <a:t> The system is based on a relational database with its parlour management and reservation functions. </a:t>
            </a:r>
          </a:p>
          <a:p>
            <a:pPr algn="just"/>
            <a:r>
              <a:rPr lang="en-US" dirty="0">
                <a:latin typeface="Times New Roman" panose="02020603050405020304" pitchFamily="18" charset="0"/>
                <a:cs typeface="Times New Roman" panose="02020603050405020304" pitchFamily="18" charset="0"/>
              </a:rPr>
              <a:t>This system will be controlled by a database server supporting in the major cities around the Bangladesh as well as thousands of parlours by various parlours details.</a:t>
            </a:r>
          </a:p>
          <a:p>
            <a:pPr algn="just"/>
            <a:r>
              <a:rPr lang="en-US" dirty="0">
                <a:latin typeface="Times New Roman" panose="02020603050405020304" pitchFamily="18" charset="0"/>
                <a:cs typeface="Times New Roman" panose="02020603050405020304" pitchFamily="18" charset="0"/>
              </a:rPr>
              <a:t> Above all, system provide a comfortable user experience along with the best pricing available. On this system it will give all parlour details, location, price details in one system. If anyone cannot go parlor, he or she easily get service at home with system.</a:t>
            </a:r>
          </a:p>
        </p:txBody>
      </p:sp>
    </p:spTree>
    <p:extLst>
      <p:ext uri="{BB962C8B-B14F-4D97-AF65-F5344CB8AC3E}">
        <p14:creationId xmlns:p14="http://schemas.microsoft.com/office/powerpoint/2010/main" val="951414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B10AF-B3C0-376D-8656-BD3876D0E4A9}"/>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Product Perspective</a:t>
            </a:r>
            <a:endParaRPr lang="en-US" dirty="0"/>
          </a:p>
        </p:txBody>
      </p:sp>
      <p:sp>
        <p:nvSpPr>
          <p:cNvPr id="3" name="Content Placeholder 2">
            <a:extLst>
              <a:ext uri="{FF2B5EF4-FFF2-40B4-BE49-F238E27FC236}">
                <a16:creationId xmlns:a16="http://schemas.microsoft.com/office/drawing/2014/main" xmlns="" id="{EF40D2F1-39FD-DD90-5A24-17F85A9C5AA5}"/>
              </a:ext>
            </a:extLst>
          </p:cNvPr>
          <p:cNvSpPr>
            <a:spLocks noGrp="1"/>
          </p:cNvSpPr>
          <p:nvPr>
            <p:ph idx="1"/>
          </p:nvPr>
        </p:nvSpPr>
        <p:spPr/>
        <p:txBody>
          <a:bodyPr/>
          <a:lstStyle/>
          <a:p>
            <a:pPr algn="just"/>
            <a:r>
              <a:rPr lang="en-US" dirty="0"/>
              <a:t>Using this platform user can view all the parlours which are partner with our parlour management system and also view their services. </a:t>
            </a:r>
          </a:p>
          <a:p>
            <a:pPr algn="just"/>
            <a:r>
              <a:rPr lang="en-US" dirty="0"/>
              <a:t>Like food panda serves a similar need in the restaurant industry, but our system brings clients and parlours together online. </a:t>
            </a:r>
          </a:p>
          <a:p>
            <a:pPr algn="just"/>
            <a:r>
              <a:rPr lang="en-US" dirty="0"/>
              <a:t>When customers search the parlour then the system will show all the available parlours on their locations and if by chance the time you have searched is not available then it will also show the next vacant slots on our system which is registered with our platform on that location.</a:t>
            </a:r>
          </a:p>
          <a:p>
            <a:pPr algn="just"/>
            <a:r>
              <a:rPr lang="en-US" dirty="0"/>
              <a:t> It will be useful for customers because now they have their bookings with the slots available. It will also remove all the paperwork as the owner will have access to all the customers details and their records to serve them better.</a:t>
            </a:r>
          </a:p>
        </p:txBody>
      </p:sp>
    </p:spTree>
    <p:extLst>
      <p:ext uri="{BB962C8B-B14F-4D97-AF65-F5344CB8AC3E}">
        <p14:creationId xmlns:p14="http://schemas.microsoft.com/office/powerpoint/2010/main" val="4266378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C0EA3-70AE-0321-9E11-2CEF6F002F34}"/>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Product Functions</a:t>
            </a:r>
            <a:endParaRPr lang="en-US" dirty="0"/>
          </a:p>
        </p:txBody>
      </p:sp>
      <p:sp>
        <p:nvSpPr>
          <p:cNvPr id="3" name="Content Placeholder 2">
            <a:extLst>
              <a:ext uri="{FF2B5EF4-FFF2-40B4-BE49-F238E27FC236}">
                <a16:creationId xmlns:a16="http://schemas.microsoft.com/office/drawing/2014/main" xmlns="" id="{B4AB13D0-C928-A772-196D-534A7442DF82}"/>
              </a:ext>
            </a:extLst>
          </p:cNvPr>
          <p:cNvSpPr>
            <a:spLocks noGrp="1"/>
          </p:cNvSpPr>
          <p:nvPr>
            <p:ph idx="1"/>
          </p:nvPr>
        </p:nvSpPr>
        <p:spPr/>
        <p:txBody>
          <a:bodyPr/>
          <a:lstStyle/>
          <a:p>
            <a:pPr algn="just"/>
            <a:r>
              <a:rPr lang="en-US" b="1" dirty="0"/>
              <a:t>Functional: </a:t>
            </a:r>
          </a:p>
          <a:p>
            <a:pPr algn="just"/>
            <a:r>
              <a:rPr lang="en-US" dirty="0"/>
              <a:t>Registration </a:t>
            </a:r>
          </a:p>
          <a:p>
            <a:pPr algn="just"/>
            <a:r>
              <a:rPr lang="en-US" dirty="0"/>
              <a:t>Login (Manager, Customer, Employee, Beautician, Cashier)</a:t>
            </a:r>
          </a:p>
          <a:p>
            <a:pPr algn="just"/>
            <a:r>
              <a:rPr lang="en-US" b="1" dirty="0"/>
              <a:t>Non-Functional: </a:t>
            </a:r>
          </a:p>
          <a:p>
            <a:pPr algn="just"/>
            <a:r>
              <a:rPr lang="en-US" dirty="0"/>
              <a:t>Security</a:t>
            </a:r>
          </a:p>
          <a:p>
            <a:pPr algn="just"/>
            <a:r>
              <a:rPr lang="en-US" dirty="0"/>
              <a:t>Response time</a:t>
            </a:r>
          </a:p>
          <a:p>
            <a:pPr algn="just"/>
            <a:r>
              <a:rPr lang="en-US" dirty="0"/>
              <a:t> Memory</a:t>
            </a:r>
          </a:p>
        </p:txBody>
      </p:sp>
    </p:spTree>
    <p:extLst>
      <p:ext uri="{BB962C8B-B14F-4D97-AF65-F5344CB8AC3E}">
        <p14:creationId xmlns:p14="http://schemas.microsoft.com/office/powerpoint/2010/main" val="1872913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58638-60F5-E688-EB8C-D65B78C18A00}"/>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User Classes and Characteristics</a:t>
            </a:r>
            <a:endParaRPr lang="en-US" dirty="0"/>
          </a:p>
        </p:txBody>
      </p:sp>
      <p:sp>
        <p:nvSpPr>
          <p:cNvPr id="3" name="Content Placeholder 2">
            <a:extLst>
              <a:ext uri="{FF2B5EF4-FFF2-40B4-BE49-F238E27FC236}">
                <a16:creationId xmlns:a16="http://schemas.microsoft.com/office/drawing/2014/main" xmlns="" id="{E299DA90-967C-7052-DB08-B1ACF66F63F3}"/>
              </a:ext>
            </a:extLst>
          </p:cNvPr>
          <p:cNvSpPr>
            <a:spLocks noGrp="1"/>
          </p:cNvSpPr>
          <p:nvPr>
            <p:ph idx="1"/>
          </p:nvPr>
        </p:nvSpPr>
        <p:spPr/>
        <p:txBody>
          <a:bodyPr/>
          <a:lstStyle/>
          <a:p>
            <a:pPr algn="just"/>
            <a:r>
              <a:rPr lang="en-US" b="1" dirty="0"/>
              <a:t>Manager: </a:t>
            </a:r>
            <a:r>
              <a:rPr lang="en-US" dirty="0"/>
              <a:t>They will have the authority to manage or organize anything for every user. The manager will maintain the overall tasks and estimates schedule, effort, and resources. </a:t>
            </a:r>
          </a:p>
          <a:p>
            <a:pPr algn="just"/>
            <a:r>
              <a:rPr lang="en-US" b="1" dirty="0"/>
              <a:t>Employees: </a:t>
            </a:r>
            <a:r>
              <a:rPr lang="en-US" dirty="0"/>
              <a:t>They will do their own respective work. </a:t>
            </a:r>
          </a:p>
          <a:p>
            <a:pPr algn="just"/>
            <a:r>
              <a:rPr lang="en-US" b="1" dirty="0"/>
              <a:t>Customer:</a:t>
            </a:r>
            <a:r>
              <a:rPr lang="en-US" dirty="0"/>
              <a:t> They will share about the problems they are facing &amp; take their services. </a:t>
            </a:r>
          </a:p>
          <a:p>
            <a:pPr algn="just"/>
            <a:r>
              <a:rPr lang="en-US" b="1" dirty="0"/>
              <a:t>Cashier:</a:t>
            </a:r>
            <a:r>
              <a:rPr lang="en-US" dirty="0"/>
              <a:t> They will see the overall software payment sections on both online or offline. They will update the payment status on time so that users can get a pleasant experience. </a:t>
            </a:r>
          </a:p>
          <a:p>
            <a:pPr algn="just"/>
            <a:r>
              <a:rPr lang="en-US" b="1" dirty="0"/>
              <a:t>Beautician:</a:t>
            </a:r>
            <a:r>
              <a:rPr lang="en-US" dirty="0"/>
              <a:t> They will accept or decline the service that they can provide to the customers.</a:t>
            </a:r>
          </a:p>
          <a:p>
            <a:endParaRPr lang="en-US" dirty="0"/>
          </a:p>
        </p:txBody>
      </p:sp>
    </p:spTree>
    <p:extLst>
      <p:ext uri="{BB962C8B-B14F-4D97-AF65-F5344CB8AC3E}">
        <p14:creationId xmlns:p14="http://schemas.microsoft.com/office/powerpoint/2010/main" val="342260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9280A-42DA-A92D-DDC2-2531E34A90BC}"/>
              </a:ext>
            </a:extLst>
          </p:cNvPr>
          <p:cNvSpPr>
            <a:spLocks noGrp="1"/>
          </p:cNvSpPr>
          <p:nvPr>
            <p:ph type="title"/>
          </p:nvPr>
        </p:nvSpPr>
        <p:spPr/>
        <p:txBody>
          <a:bodyPr/>
          <a:lstStyle/>
          <a:p>
            <a:r>
              <a:rPr lang="en-US" dirty="0"/>
              <a:t>Ui/</a:t>
            </a:r>
            <a:r>
              <a:rPr lang="en-US" dirty="0" err="1"/>
              <a:t>ux</a:t>
            </a:r>
            <a:r>
              <a:rPr lang="en-US" dirty="0"/>
              <a:t> design</a:t>
            </a:r>
          </a:p>
        </p:txBody>
      </p:sp>
      <p:pic>
        <p:nvPicPr>
          <p:cNvPr id="4" name="Content Placeholder 3">
            <a:extLst>
              <a:ext uri="{FF2B5EF4-FFF2-40B4-BE49-F238E27FC236}">
                <a16:creationId xmlns:a16="http://schemas.microsoft.com/office/drawing/2014/main" xmlns="" id="{0A555617-E353-753E-BE46-731FDF0CAA9E}"/>
              </a:ext>
            </a:extLst>
          </p:cNvPr>
          <p:cNvPicPr>
            <a:picLocks noGrp="1" noChangeAspect="1"/>
          </p:cNvPicPr>
          <p:nvPr>
            <p:ph idx="1"/>
          </p:nvPr>
        </p:nvPicPr>
        <p:blipFill>
          <a:blip r:embed="rId2"/>
          <a:stretch>
            <a:fillRect/>
          </a:stretch>
        </p:blipFill>
        <p:spPr>
          <a:xfrm>
            <a:off x="842433" y="1838008"/>
            <a:ext cx="4764506" cy="2371807"/>
          </a:xfrm>
          <a:prstGeom prst="rect">
            <a:avLst/>
          </a:prstGeom>
        </p:spPr>
      </p:pic>
      <p:pic>
        <p:nvPicPr>
          <p:cNvPr id="5" name="Picture 4">
            <a:extLst>
              <a:ext uri="{FF2B5EF4-FFF2-40B4-BE49-F238E27FC236}">
                <a16:creationId xmlns:a16="http://schemas.microsoft.com/office/drawing/2014/main" xmlns="" id="{D7D345EE-C974-9739-2101-73CE5E702A1F}"/>
              </a:ext>
            </a:extLst>
          </p:cNvPr>
          <p:cNvPicPr>
            <a:picLocks noChangeAspect="1"/>
          </p:cNvPicPr>
          <p:nvPr/>
        </p:nvPicPr>
        <p:blipFill>
          <a:blip r:embed="rId3"/>
          <a:stretch>
            <a:fillRect/>
          </a:stretch>
        </p:blipFill>
        <p:spPr>
          <a:xfrm>
            <a:off x="6096001" y="1820915"/>
            <a:ext cx="5325980" cy="2371807"/>
          </a:xfrm>
          <a:prstGeom prst="rect">
            <a:avLst/>
          </a:prstGeom>
        </p:spPr>
      </p:pic>
      <p:pic>
        <p:nvPicPr>
          <p:cNvPr id="6" name="Picture 5">
            <a:extLst>
              <a:ext uri="{FF2B5EF4-FFF2-40B4-BE49-F238E27FC236}">
                <a16:creationId xmlns:a16="http://schemas.microsoft.com/office/drawing/2014/main" xmlns="" id="{C6827B0F-BCD6-C8E4-D4DB-CD5A52B2FD8B}"/>
              </a:ext>
            </a:extLst>
          </p:cNvPr>
          <p:cNvPicPr>
            <a:picLocks noChangeAspect="1"/>
          </p:cNvPicPr>
          <p:nvPr/>
        </p:nvPicPr>
        <p:blipFill>
          <a:blip r:embed="rId4"/>
          <a:stretch>
            <a:fillRect/>
          </a:stretch>
        </p:blipFill>
        <p:spPr>
          <a:xfrm>
            <a:off x="732605" y="4295272"/>
            <a:ext cx="4111644" cy="2432199"/>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6778" y="4615227"/>
            <a:ext cx="6743185" cy="203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211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279BE-F783-6392-DBD4-A3BF888612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features</a:t>
            </a:r>
          </a:p>
        </p:txBody>
      </p:sp>
      <p:sp>
        <p:nvSpPr>
          <p:cNvPr id="3" name="Content Placeholder 2">
            <a:extLst>
              <a:ext uri="{FF2B5EF4-FFF2-40B4-BE49-F238E27FC236}">
                <a16:creationId xmlns:a16="http://schemas.microsoft.com/office/drawing/2014/main" xmlns="" id="{E3E4E120-5684-8633-B192-195895C5CB1D}"/>
              </a:ext>
            </a:extLst>
          </p:cNvPr>
          <p:cNvSpPr>
            <a:spLocks noGrp="1"/>
          </p:cNvSpPr>
          <p:nvPr>
            <p:ph idx="1"/>
          </p:nvPr>
        </p:nvSpPr>
        <p:spPr/>
        <p:txBody>
          <a:bodyPr>
            <a:normAutofit fontScale="70000" lnSpcReduction="20000"/>
          </a:bodyPr>
          <a:lstStyle/>
          <a:p>
            <a:pPr algn="just"/>
            <a:r>
              <a:rPr lang="en-US" sz="2800" dirty="0">
                <a:latin typeface="Times New Roman" panose="02020603050405020304" pitchFamily="18" charset="0"/>
                <a:cs typeface="Times New Roman" panose="02020603050405020304" pitchFamily="18" charset="0"/>
              </a:rPr>
              <a:t>Software Login</a:t>
            </a:r>
          </a:p>
          <a:p>
            <a:pPr marL="0" indent="0" algn="just">
              <a:buNone/>
            </a:pPr>
            <a:r>
              <a:rPr lang="en-US" sz="2800" dirty="0">
                <a:latin typeface="Times New Roman" panose="02020603050405020304" pitchFamily="18" charset="0"/>
                <a:cs typeface="Times New Roman" panose="02020603050405020304" pitchFamily="18" charset="0"/>
              </a:rPr>
              <a:t>The user has to login to run the software and the user has to resister to create an account using user’s general information.</a:t>
            </a:r>
          </a:p>
          <a:p>
            <a:pPr algn="just"/>
            <a:r>
              <a:rPr lang="en-US" sz="2800" dirty="0">
                <a:latin typeface="Times New Roman" panose="02020603050405020304" pitchFamily="18" charset="0"/>
                <a:cs typeface="Times New Roman" panose="02020603050405020304" pitchFamily="18" charset="0"/>
              </a:rPr>
              <a:t>Background Color</a:t>
            </a:r>
          </a:p>
          <a:p>
            <a:pPr marL="0" indent="0" algn="just">
              <a:buNone/>
            </a:pPr>
            <a:r>
              <a:rPr lang="en-US" sz="2800" dirty="0">
                <a:latin typeface="Times New Roman" panose="02020603050405020304" pitchFamily="18" charset="0"/>
                <a:cs typeface="Times New Roman" panose="02020603050405020304" pitchFamily="18" charset="0"/>
              </a:rPr>
              <a:t>System by default shows black background color to the user. But it also allows user to choose their preferred color.</a:t>
            </a:r>
          </a:p>
          <a:p>
            <a:pPr marL="0" indent="0" algn="just">
              <a:buNone/>
            </a:pPr>
            <a:r>
              <a:rPr lang="en-US" sz="2800" dirty="0">
                <a:latin typeface="Times New Roman" panose="02020603050405020304" pitchFamily="18" charset="0"/>
                <a:cs typeface="Times New Roman" panose="02020603050405020304" pitchFamily="18" charset="0"/>
              </a:rPr>
              <a:t>After choosing the color, the user can also change it and does not need to set it up every time because it will automatically be saved.</a:t>
            </a:r>
          </a:p>
          <a:p>
            <a:pPr algn="just"/>
            <a:r>
              <a:rPr lang="en-US" sz="2800" dirty="0">
                <a:latin typeface="Times New Roman" panose="02020603050405020304" pitchFamily="18" charset="0"/>
                <a:cs typeface="Times New Roman" panose="02020603050405020304" pitchFamily="18" charset="0"/>
              </a:rPr>
              <a:t>Language</a:t>
            </a:r>
          </a:p>
          <a:p>
            <a:pPr algn="just"/>
            <a:r>
              <a:rPr lang="en-US" sz="2800" dirty="0">
                <a:latin typeface="Times New Roman" panose="02020603050405020304" pitchFamily="18" charset="0"/>
                <a:cs typeface="Times New Roman" panose="02020603050405020304" pitchFamily="18" charset="0"/>
              </a:rPr>
              <a:t>System will automatically set the language to English. But also allow the user to choose their preferred language.</a:t>
            </a:r>
          </a:p>
          <a:p>
            <a:pPr algn="just"/>
            <a:r>
              <a:rPr lang="en-US" sz="2800" dirty="0">
                <a:latin typeface="Times New Roman" panose="02020603050405020304" pitchFamily="18" charset="0"/>
                <a:cs typeface="Times New Roman" panose="02020603050405020304" pitchFamily="18" charset="0"/>
              </a:rPr>
              <a:t>After choosing the language, the user can change it. anytime and does not need to set it up every time because it will automatically be saved.</a:t>
            </a:r>
          </a:p>
        </p:txBody>
      </p:sp>
    </p:spTree>
    <p:extLst>
      <p:ext uri="{BB962C8B-B14F-4D97-AF65-F5344CB8AC3E}">
        <p14:creationId xmlns:p14="http://schemas.microsoft.com/office/powerpoint/2010/main" val="3478548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191</TotalTime>
  <Words>1165</Words>
  <Application>Microsoft Office PowerPoint</Application>
  <PresentationFormat>Custom</PresentationFormat>
  <Paragraphs>103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Banded</vt:lpstr>
      <vt:lpstr>Smart Parlour Management system</vt:lpstr>
      <vt:lpstr>outline</vt:lpstr>
      <vt:lpstr>INTRODUCTION</vt:lpstr>
      <vt:lpstr>Product Scope</vt:lpstr>
      <vt:lpstr>Product Perspective</vt:lpstr>
      <vt:lpstr>Product Functions</vt:lpstr>
      <vt:lpstr>User Classes and Characteristics</vt:lpstr>
      <vt:lpstr>Ui/ux design</vt:lpstr>
      <vt:lpstr>System features</vt:lpstr>
      <vt:lpstr>System features</vt:lpstr>
      <vt:lpstr>System features</vt:lpstr>
      <vt:lpstr>Non-Functional Requirements</vt:lpstr>
      <vt:lpstr>Non-Functional Requirements</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Parlour Management system</dc:title>
  <dc:creator>MD. AMIMUL AHASUN ANAS</dc:creator>
  <cp:lastModifiedBy>Asus</cp:lastModifiedBy>
  <cp:revision>2</cp:revision>
  <dcterms:created xsi:type="dcterms:W3CDTF">2022-12-11T14:17:31Z</dcterms:created>
  <dcterms:modified xsi:type="dcterms:W3CDTF">2022-12-15T10:14:54Z</dcterms:modified>
</cp:coreProperties>
</file>