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C30233CC-FC69-4FE6-8D83-BE3E3A4EB133}" type="datetimeFigureOut">
              <a:rPr lang="en-US" smtClean="0"/>
              <a:t>12/17/2024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21309AC-2F9E-43D6-B6BC-39A5FEF273F9}" type="slidenum">
              <a:rPr lang="en-US" smtClean="0"/>
              <a:t>‹#›</a:t>
            </a:fld>
            <a:endParaRPr lang="en-US"/>
          </a:p>
        </p:txBody>
      </p:sp>
    </p:spTree>
    <p:extLst>
      <p:ext uri="{BB962C8B-B14F-4D97-AF65-F5344CB8AC3E}">
        <p14:creationId xmlns:p14="http://schemas.microsoft.com/office/powerpoint/2010/main" val="27110479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33CC-FC69-4FE6-8D83-BE3E3A4EB133}"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270337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33CC-FC69-4FE6-8D83-BE3E3A4EB133}"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229778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233CC-FC69-4FE6-8D83-BE3E3A4EB133}"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27125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30233CC-FC69-4FE6-8D83-BE3E3A4EB133}" type="datetimeFigureOut">
              <a:rPr lang="en-US" smtClean="0"/>
              <a:t>12/17/2024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31358573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233CC-FC69-4FE6-8D83-BE3E3A4EB133}"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14439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233CC-FC69-4FE6-8D83-BE3E3A4EB133}"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229223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233CC-FC69-4FE6-8D83-BE3E3A4EB133}"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360928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233CC-FC69-4FE6-8D83-BE3E3A4EB133}"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309AC-2F9E-43D6-B6BC-39A5FEF273F9}" type="slidenum">
              <a:rPr lang="en-US" smtClean="0"/>
              <a:t>‹#›</a:t>
            </a:fld>
            <a:endParaRPr lang="en-US"/>
          </a:p>
        </p:txBody>
      </p:sp>
    </p:spTree>
    <p:extLst>
      <p:ext uri="{BB962C8B-B14F-4D97-AF65-F5344CB8AC3E}">
        <p14:creationId xmlns:p14="http://schemas.microsoft.com/office/powerpoint/2010/main" val="313246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30233CC-FC69-4FE6-8D83-BE3E3A4EB133}" type="datetimeFigureOut">
              <a:rPr lang="en-US" smtClean="0"/>
              <a:t>12/17/2024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721309AC-2F9E-43D6-B6BC-39A5FEF273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830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30233CC-FC69-4FE6-8D83-BE3E3A4EB133}" type="datetimeFigureOut">
              <a:rPr lang="en-US" smtClean="0"/>
              <a:t>12/17/2024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721309AC-2F9E-43D6-B6BC-39A5FEF273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770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30233CC-FC69-4FE6-8D83-BE3E3A4EB133}" type="datetimeFigureOut">
              <a:rPr lang="en-US" smtClean="0"/>
              <a:t>12/17/2024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21309AC-2F9E-43D6-B6BC-39A5FEF273F9}"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922133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sayem20.glm@bu.ac.bd"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326BCE-C2F4-C3F0-63D3-08FE03B13E85}"/>
              </a:ext>
            </a:extLst>
          </p:cNvPr>
          <p:cNvSpPr txBox="1"/>
          <p:nvPr/>
        </p:nvSpPr>
        <p:spPr>
          <a:xfrm>
            <a:off x="4447098" y="3429000"/>
            <a:ext cx="5296669" cy="17171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t>Participant Name: MD. SAYEM </a:t>
            </a:r>
          </a:p>
          <a:p>
            <a:pPr indent="-228600">
              <a:lnSpc>
                <a:spcPct val="90000"/>
              </a:lnSpc>
              <a:spcAft>
                <a:spcPts val="600"/>
              </a:spcAft>
              <a:buFont typeface="Arial" panose="020B0604020202020204" pitchFamily="34" charset="0"/>
              <a:buChar char="•"/>
            </a:pPr>
            <a:r>
              <a:rPr lang="en-US" sz="1400" dirty="0"/>
              <a:t>Course Name: Data Science with Python</a:t>
            </a:r>
          </a:p>
          <a:p>
            <a:pPr indent="-228600">
              <a:lnSpc>
                <a:spcPct val="90000"/>
              </a:lnSpc>
              <a:spcAft>
                <a:spcPts val="600"/>
              </a:spcAft>
              <a:buFont typeface="Arial" panose="020B0604020202020204" pitchFamily="34" charset="0"/>
              <a:buChar char="•"/>
            </a:pPr>
            <a:r>
              <a:rPr lang="en-US" sz="1400" dirty="0"/>
              <a:t>Batch No: 03</a:t>
            </a:r>
          </a:p>
          <a:p>
            <a:pPr indent="-228600">
              <a:lnSpc>
                <a:spcPct val="90000"/>
              </a:lnSpc>
              <a:spcAft>
                <a:spcPts val="600"/>
              </a:spcAft>
              <a:buFont typeface="Arial" panose="020B0604020202020204" pitchFamily="34" charset="0"/>
              <a:buChar char="•"/>
            </a:pPr>
            <a:r>
              <a:rPr lang="en-US" sz="1400" dirty="0"/>
              <a:t>Serial No: 09-003-15 </a:t>
            </a:r>
          </a:p>
          <a:p>
            <a:pPr indent="-228600">
              <a:lnSpc>
                <a:spcPct val="90000"/>
              </a:lnSpc>
              <a:spcAft>
                <a:spcPts val="600"/>
              </a:spcAft>
              <a:buFont typeface="Arial" panose="020B0604020202020204" pitchFamily="34" charset="0"/>
              <a:buChar char="•"/>
            </a:pPr>
            <a:r>
              <a:rPr lang="en-US" sz="1400" dirty="0"/>
              <a:t>Phone: +8801518953195 </a:t>
            </a:r>
          </a:p>
          <a:p>
            <a:pPr indent="-228600">
              <a:lnSpc>
                <a:spcPct val="90000"/>
              </a:lnSpc>
              <a:spcAft>
                <a:spcPts val="600"/>
              </a:spcAft>
              <a:buFont typeface="Arial" panose="020B0604020202020204" pitchFamily="34" charset="0"/>
              <a:buChar char="•"/>
            </a:pPr>
            <a:r>
              <a:rPr lang="en-US" sz="1400" dirty="0"/>
              <a:t>Email: </a:t>
            </a:r>
            <a:r>
              <a:rPr lang="en-US" sz="1400" dirty="0">
                <a:hlinkClick r:id="rId2">
                  <a:extLst>
                    <a:ext uri="{A12FA001-AC4F-418D-AE19-62706E023703}">
                      <ahyp:hlinkClr xmlns:ahyp="http://schemas.microsoft.com/office/drawing/2018/hyperlinkcolor" val="tx"/>
                    </a:ext>
                  </a:extLst>
                </a:hlinkClick>
              </a:rPr>
              <a:t>msayem20.glm@bu.ac.bd</a:t>
            </a:r>
            <a:r>
              <a:rPr lang="en-US" sz="1400" dirty="0"/>
              <a:t> </a:t>
            </a:r>
          </a:p>
        </p:txBody>
      </p:sp>
      <p:pic>
        <p:nvPicPr>
          <p:cNvPr id="8" name="Picture 7" descr="A logo of a computer&#10;&#10;Description automatically generated">
            <a:extLst>
              <a:ext uri="{FF2B5EF4-FFF2-40B4-BE49-F238E27FC236}">
                <a16:creationId xmlns:a16="http://schemas.microsoft.com/office/drawing/2014/main" id="{7AABEA02-CECF-D8AF-A49E-40ACFFA86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095" y="5732263"/>
            <a:ext cx="485184" cy="727778"/>
          </a:xfrm>
          <a:prstGeom prst="rect">
            <a:avLst/>
          </a:prstGeom>
        </p:spPr>
      </p:pic>
      <p:pic>
        <p:nvPicPr>
          <p:cNvPr id="10" name="Picture 9" descr="A logo with a flame and text&#10;&#10;Description automatically generated">
            <a:extLst>
              <a:ext uri="{FF2B5EF4-FFF2-40B4-BE49-F238E27FC236}">
                <a16:creationId xmlns:a16="http://schemas.microsoft.com/office/drawing/2014/main" id="{5E4D5EB4-08E5-FC51-C8D3-50998A3F7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446" y="5804273"/>
            <a:ext cx="875917" cy="875917"/>
          </a:xfrm>
          <a:prstGeom prst="rect">
            <a:avLst/>
          </a:prstGeom>
        </p:spPr>
      </p:pic>
      <p:pic>
        <p:nvPicPr>
          <p:cNvPr id="12" name="Picture 11" descr="A blue and black logo&#10;&#10;Description automatically generated">
            <a:extLst>
              <a:ext uri="{FF2B5EF4-FFF2-40B4-BE49-F238E27FC236}">
                <a16:creationId xmlns:a16="http://schemas.microsoft.com/office/drawing/2014/main" id="{A5053162-04EF-1679-9440-323D483BCE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8905" y="5804273"/>
            <a:ext cx="1523129" cy="733770"/>
          </a:xfrm>
          <a:prstGeom prst="rect">
            <a:avLst/>
          </a:prstGeom>
        </p:spPr>
      </p:pic>
      <p:pic>
        <p:nvPicPr>
          <p:cNvPr id="14" name="Picture 13" descr="A red and yellow logo with green text&#10;&#10;Description automatically generated">
            <a:extLst>
              <a:ext uri="{FF2B5EF4-FFF2-40B4-BE49-F238E27FC236}">
                <a16:creationId xmlns:a16="http://schemas.microsoft.com/office/drawing/2014/main" id="{D3569BA2-4E7E-2C7C-DC65-BA44399CA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7457" y="5779050"/>
            <a:ext cx="1261096" cy="680991"/>
          </a:xfrm>
          <a:prstGeom prst="rect">
            <a:avLst/>
          </a:prstGeom>
        </p:spPr>
      </p:pic>
      <p:sp>
        <p:nvSpPr>
          <p:cNvPr id="16" name="TextBox 15">
            <a:extLst>
              <a:ext uri="{FF2B5EF4-FFF2-40B4-BE49-F238E27FC236}">
                <a16:creationId xmlns:a16="http://schemas.microsoft.com/office/drawing/2014/main" id="{22D97D4D-142B-2B06-BA35-B9AC471E4BC5}"/>
              </a:ext>
            </a:extLst>
          </p:cNvPr>
          <p:cNvSpPr txBox="1"/>
          <p:nvPr/>
        </p:nvSpPr>
        <p:spPr>
          <a:xfrm>
            <a:off x="3394402" y="2064239"/>
            <a:ext cx="5907676" cy="707886"/>
          </a:xfrm>
          <a:prstGeom prst="rect">
            <a:avLst/>
          </a:prstGeom>
          <a:noFill/>
        </p:spPr>
        <p:txBody>
          <a:bodyPr wrap="square" rtlCol="0">
            <a:spAutoFit/>
          </a:bodyPr>
          <a:lstStyle/>
          <a:p>
            <a:r>
              <a:rPr lang="en-US" sz="2000" b="1" dirty="0">
                <a:latin typeface="Bahnschrift Condensed" panose="020B0502040204020203" pitchFamily="34" charset="0"/>
              </a:rPr>
              <a:t>Land Use Transformation and Future Projections in Char Kukri Mukri, Bangladesh: Insights from 47 Years of Satellite Data.</a:t>
            </a:r>
          </a:p>
        </p:txBody>
      </p:sp>
      <p:cxnSp>
        <p:nvCxnSpPr>
          <p:cNvPr id="18" name="Straight Connector 17">
            <a:extLst>
              <a:ext uri="{FF2B5EF4-FFF2-40B4-BE49-F238E27FC236}">
                <a16:creationId xmlns:a16="http://schemas.microsoft.com/office/drawing/2014/main" id="{9C00D61C-66F5-3693-8827-8DB5EEB6C79D}"/>
              </a:ext>
            </a:extLst>
          </p:cNvPr>
          <p:cNvCxnSpPr>
            <a:cxnSpLocks/>
          </p:cNvCxnSpPr>
          <p:nvPr/>
        </p:nvCxnSpPr>
        <p:spPr>
          <a:xfrm>
            <a:off x="1356230" y="5782266"/>
            <a:ext cx="0" cy="75577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1611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79F28F-43EB-1440-875E-E560EF84A94C}"/>
              </a:ext>
            </a:extLst>
          </p:cNvPr>
          <p:cNvSpPr txBox="1"/>
          <p:nvPr/>
        </p:nvSpPr>
        <p:spPr>
          <a:xfrm>
            <a:off x="1092200" y="1305341"/>
            <a:ext cx="10007600" cy="3293209"/>
          </a:xfrm>
          <a:prstGeom prst="rect">
            <a:avLst/>
          </a:prstGeom>
          <a:noFill/>
        </p:spPr>
        <p:txBody>
          <a:bodyPr wrap="square" rtlCol="0">
            <a:spAutoFit/>
          </a:bodyPr>
          <a:lstStyle/>
          <a:p>
            <a:pPr algn="just"/>
            <a:r>
              <a:rPr lang="en-US" sz="1600" dirty="0"/>
              <a:t>This study investigates land use and land cover (LULC) changes in Char Kukri Mukri Union, located in the southern coastal region of Bangladesh, from 1973 to 2020 using remote sensing and GIS technologies. The study utilizes multi-temporal Landsat satellite imagery and supervised classification techniques to analyze changes in three major land cover categories: forest, cropland, and wetlands. The findings reveal significant LULC transformations over the 47 years, with forest cover increasing by 366.9%, while wetlands experienced notable declines, particularly between 1973–1980 and 1990–2000. Cropland exhibited mixed trends, with periods of both expansion and contraction. The study further examines land area dynamics influenced by the geomorphological processes of the Lower Meghna River, highlighting fluctuations in the formation and erosion of chars (sedimentary landforms). Linear regression models were applied to predict future trends in LULC, projecting continued increases in forest area and variations in cropland and wetland extents up to 2040. These findings underscore the dynamic nature of coastal land use changes driven by natural processes and human interventions. The study provides valuable insights for sustainable land management, environmental conservation, and policymaking in vulnerable coastal regions like Char Kukri Mukri.</a:t>
            </a:r>
          </a:p>
        </p:txBody>
      </p:sp>
      <p:sp>
        <p:nvSpPr>
          <p:cNvPr id="5" name="TextBox 4">
            <a:extLst>
              <a:ext uri="{FF2B5EF4-FFF2-40B4-BE49-F238E27FC236}">
                <a16:creationId xmlns:a16="http://schemas.microsoft.com/office/drawing/2014/main" id="{2CA8DE84-3CD2-40B5-D0E5-06D1CA9D8FD9}"/>
              </a:ext>
            </a:extLst>
          </p:cNvPr>
          <p:cNvSpPr txBox="1"/>
          <p:nvPr/>
        </p:nvSpPr>
        <p:spPr>
          <a:xfrm>
            <a:off x="3677920" y="609600"/>
            <a:ext cx="4836160" cy="461665"/>
          </a:xfrm>
          <a:prstGeom prst="rect">
            <a:avLst/>
          </a:prstGeom>
          <a:noFill/>
        </p:spPr>
        <p:txBody>
          <a:bodyPr wrap="square" rtlCol="0">
            <a:spAutoFit/>
          </a:bodyPr>
          <a:lstStyle/>
          <a:p>
            <a:pPr algn="ctr"/>
            <a:r>
              <a:rPr lang="en-US" sz="2400" b="1" dirty="0"/>
              <a:t>Abstract </a:t>
            </a:r>
          </a:p>
        </p:txBody>
      </p:sp>
      <p:sp>
        <p:nvSpPr>
          <p:cNvPr id="6" name="TextBox 5">
            <a:extLst>
              <a:ext uri="{FF2B5EF4-FFF2-40B4-BE49-F238E27FC236}">
                <a16:creationId xmlns:a16="http://schemas.microsoft.com/office/drawing/2014/main" id="{CBC37DAB-1852-F2FC-372F-DF6951C93A25}"/>
              </a:ext>
            </a:extLst>
          </p:cNvPr>
          <p:cNvSpPr txBox="1"/>
          <p:nvPr/>
        </p:nvSpPr>
        <p:spPr>
          <a:xfrm>
            <a:off x="1092200" y="5039360"/>
            <a:ext cx="10007600" cy="677108"/>
          </a:xfrm>
          <a:prstGeom prst="rect">
            <a:avLst/>
          </a:prstGeom>
          <a:noFill/>
        </p:spPr>
        <p:txBody>
          <a:bodyPr wrap="square" rtlCol="0">
            <a:spAutoFit/>
          </a:bodyPr>
          <a:lstStyle/>
          <a:p>
            <a:r>
              <a:rPr lang="en-US" sz="2000" b="1" dirty="0"/>
              <a:t>Keywords: </a:t>
            </a:r>
            <a:r>
              <a:rPr lang="en-US" dirty="0"/>
              <a:t>Land Use and Land Cover (LULC), Remote Sensing, GIS, Char Kukri Mukri, Landsat Imagery, Coastal Dynamics, Linear Regression</a:t>
            </a:r>
          </a:p>
        </p:txBody>
      </p:sp>
    </p:spTree>
    <p:extLst>
      <p:ext uri="{BB962C8B-B14F-4D97-AF65-F5344CB8AC3E}">
        <p14:creationId xmlns:p14="http://schemas.microsoft.com/office/powerpoint/2010/main" val="4626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50329D-2EB9-BF96-4D86-0592DE1C7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812" y="873760"/>
            <a:ext cx="3440498" cy="4866640"/>
          </a:xfrm>
          <a:prstGeom prst="rect">
            <a:avLst/>
          </a:prstGeom>
        </p:spPr>
      </p:pic>
      <p:sp>
        <p:nvSpPr>
          <p:cNvPr id="6" name="TextBox 5">
            <a:extLst>
              <a:ext uri="{FF2B5EF4-FFF2-40B4-BE49-F238E27FC236}">
                <a16:creationId xmlns:a16="http://schemas.microsoft.com/office/drawing/2014/main" id="{D24C6782-D21D-857C-D606-697D901BA38F}"/>
              </a:ext>
            </a:extLst>
          </p:cNvPr>
          <p:cNvSpPr txBox="1"/>
          <p:nvPr/>
        </p:nvSpPr>
        <p:spPr>
          <a:xfrm>
            <a:off x="853440" y="1589544"/>
            <a:ext cx="4978400" cy="769441"/>
          </a:xfrm>
          <a:prstGeom prst="rect">
            <a:avLst/>
          </a:prstGeom>
          <a:noFill/>
        </p:spPr>
        <p:txBody>
          <a:bodyPr wrap="square" rtlCol="0">
            <a:spAutoFit/>
          </a:bodyPr>
          <a:lstStyle/>
          <a:p>
            <a:r>
              <a:rPr lang="en-US" sz="4400" dirty="0"/>
              <a:t>Study Area</a:t>
            </a:r>
          </a:p>
        </p:txBody>
      </p:sp>
      <p:sp>
        <p:nvSpPr>
          <p:cNvPr id="7" name="TextBox 6">
            <a:extLst>
              <a:ext uri="{FF2B5EF4-FFF2-40B4-BE49-F238E27FC236}">
                <a16:creationId xmlns:a16="http://schemas.microsoft.com/office/drawing/2014/main" id="{A031C5DA-3CD8-6FD1-A66E-548598AD8FF6}"/>
              </a:ext>
            </a:extLst>
          </p:cNvPr>
          <p:cNvSpPr txBox="1"/>
          <p:nvPr/>
        </p:nvSpPr>
        <p:spPr>
          <a:xfrm>
            <a:off x="690880" y="2960132"/>
            <a:ext cx="596392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Southern Bhola District, Bangladesh</a:t>
            </a:r>
          </a:p>
          <a:p>
            <a:pPr marL="285750" indent="-285750">
              <a:buFont typeface="Arial" panose="020B0604020202020204" pitchFamily="34" charset="0"/>
              <a:buChar char="•"/>
            </a:pPr>
            <a:r>
              <a:rPr lang="en-US" sz="2400" dirty="0"/>
              <a:t>Geographical Coordinates: </a:t>
            </a:r>
          </a:p>
          <a:p>
            <a:pPr lvl="1"/>
            <a:r>
              <a:rPr lang="en-US" sz="2400" dirty="0"/>
              <a:t>21°59'31.3"N to 21°53'37.6"N and 90°36'07.6"E to 90°41'58.0"E</a:t>
            </a:r>
          </a:p>
          <a:p>
            <a:pPr marL="285750" indent="-285750">
              <a:buFont typeface="Arial" panose="020B0604020202020204" pitchFamily="34" charset="0"/>
              <a:buChar char="•"/>
            </a:pPr>
            <a:r>
              <a:rPr lang="en-US" sz="2400" dirty="0"/>
              <a:t>Population: Census data (10,185 in 2022).</a:t>
            </a:r>
          </a:p>
        </p:txBody>
      </p:sp>
    </p:spTree>
    <p:extLst>
      <p:ext uri="{BB962C8B-B14F-4D97-AF65-F5344CB8AC3E}">
        <p14:creationId xmlns:p14="http://schemas.microsoft.com/office/powerpoint/2010/main" val="1350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433313-AAB5-A206-8E22-4EA927CB3DA3}"/>
              </a:ext>
            </a:extLst>
          </p:cNvPr>
          <p:cNvSpPr txBox="1"/>
          <p:nvPr/>
        </p:nvSpPr>
        <p:spPr>
          <a:xfrm>
            <a:off x="1219200" y="2115741"/>
            <a:ext cx="10294374" cy="3477875"/>
          </a:xfrm>
          <a:prstGeom prst="rect">
            <a:avLst/>
          </a:prstGeom>
          <a:noFill/>
        </p:spPr>
        <p:txBody>
          <a:bodyPr wrap="square">
            <a:spAutoFit/>
          </a:bodyPr>
          <a:lstStyle/>
          <a:p>
            <a:pPr>
              <a:buFont typeface="Arial" panose="020B0604020202020204" pitchFamily="34" charset="0"/>
              <a:buChar char="•"/>
            </a:pPr>
            <a:r>
              <a:rPr lang="en-US" sz="2000" b="1" dirty="0"/>
              <a:t>Data Sources</a:t>
            </a:r>
            <a:r>
              <a:rPr lang="en-US" sz="2000" dirty="0"/>
              <a:t>:</a:t>
            </a:r>
          </a:p>
          <a:p>
            <a:pPr marL="742950" lvl="1" indent="-285750">
              <a:buFont typeface="Arial" panose="020B0604020202020204" pitchFamily="34" charset="0"/>
              <a:buChar char="•"/>
            </a:pPr>
            <a:r>
              <a:rPr lang="en-US" sz="2000" dirty="0"/>
              <a:t>Multi-temporal Landsat imagery (1973, 1980, 1990, 2000, 2010, 2020) from USGS Earth Explorer.</a:t>
            </a:r>
          </a:p>
          <a:p>
            <a:pPr>
              <a:buFont typeface="Arial" panose="020B0604020202020204" pitchFamily="34" charset="0"/>
              <a:buChar char="•"/>
            </a:pPr>
            <a:r>
              <a:rPr lang="en-US" sz="2000" b="1" dirty="0"/>
              <a:t>Data Processing</a:t>
            </a:r>
            <a:r>
              <a:rPr lang="en-US" sz="2000" dirty="0"/>
              <a:t>:</a:t>
            </a:r>
          </a:p>
          <a:p>
            <a:pPr marL="742950" lvl="1" indent="-285750">
              <a:buFont typeface="Arial" panose="020B0604020202020204" pitchFamily="34" charset="0"/>
              <a:buChar char="•"/>
            </a:pPr>
            <a:r>
              <a:rPr lang="en-US" sz="2000" dirty="0"/>
              <a:t>Image Preprocessing: Radiometric and spatial enhancements.</a:t>
            </a:r>
          </a:p>
          <a:p>
            <a:pPr marL="742950" lvl="1" indent="-285750">
              <a:buFont typeface="Arial" panose="020B0604020202020204" pitchFamily="34" charset="0"/>
              <a:buChar char="•"/>
            </a:pPr>
            <a:r>
              <a:rPr lang="en-US" sz="2000" dirty="0"/>
              <a:t>Classification: Supervised classification using Maximum Likelihood Classifier (MLC).</a:t>
            </a:r>
          </a:p>
          <a:p>
            <a:pPr marL="742950" lvl="1" indent="-285750">
              <a:buFont typeface="Arial" panose="020B0604020202020204" pitchFamily="34" charset="0"/>
              <a:buChar char="•"/>
            </a:pPr>
            <a:r>
              <a:rPr lang="en-US" sz="2000" dirty="0"/>
              <a:t>Analysis:</a:t>
            </a:r>
          </a:p>
          <a:p>
            <a:pPr marL="1143000" lvl="2" indent="-228600">
              <a:buFont typeface="Arial" panose="020B0604020202020204" pitchFamily="34" charset="0"/>
              <a:buChar char="•"/>
            </a:pPr>
            <a:r>
              <a:rPr lang="en-US" sz="2000" dirty="0"/>
              <a:t>LULC Change Detection</a:t>
            </a:r>
          </a:p>
          <a:p>
            <a:pPr marL="1143000" lvl="2" indent="-228600">
              <a:buFont typeface="Arial" panose="020B0604020202020204" pitchFamily="34" charset="0"/>
              <a:buChar char="•"/>
            </a:pPr>
            <a:r>
              <a:rPr lang="en-US" sz="2000" dirty="0"/>
              <a:t>Char area analysis</a:t>
            </a:r>
          </a:p>
          <a:p>
            <a:pPr marL="1143000" lvl="2" indent="-228600">
              <a:buFont typeface="Arial" panose="020B0604020202020204" pitchFamily="34" charset="0"/>
              <a:buChar char="•"/>
            </a:pPr>
            <a:r>
              <a:rPr lang="en-US" sz="2000" dirty="0"/>
              <a:t>Linear Regression for future prediction (2040).</a:t>
            </a:r>
          </a:p>
          <a:p>
            <a:pPr>
              <a:buFont typeface="Arial" panose="020B0604020202020204" pitchFamily="34" charset="0"/>
              <a:buChar char="•"/>
            </a:pPr>
            <a:r>
              <a:rPr lang="en-US" sz="2000" b="1" dirty="0"/>
              <a:t>Software</a:t>
            </a:r>
            <a:r>
              <a:rPr lang="en-US" sz="2000" dirty="0"/>
              <a:t>: ArcGIS Pro, Python Libraries (Pandas, Matplotlib).</a:t>
            </a:r>
          </a:p>
        </p:txBody>
      </p:sp>
      <p:sp>
        <p:nvSpPr>
          <p:cNvPr id="6" name="TextBox 5">
            <a:extLst>
              <a:ext uri="{FF2B5EF4-FFF2-40B4-BE49-F238E27FC236}">
                <a16:creationId xmlns:a16="http://schemas.microsoft.com/office/drawing/2014/main" id="{4D7FC4E3-1382-2F9D-9C17-690172012DEA}"/>
              </a:ext>
            </a:extLst>
          </p:cNvPr>
          <p:cNvSpPr txBox="1"/>
          <p:nvPr/>
        </p:nvSpPr>
        <p:spPr>
          <a:xfrm>
            <a:off x="3606800" y="839351"/>
            <a:ext cx="4978400" cy="769441"/>
          </a:xfrm>
          <a:prstGeom prst="rect">
            <a:avLst/>
          </a:prstGeom>
          <a:noFill/>
        </p:spPr>
        <p:txBody>
          <a:bodyPr wrap="square" rtlCol="0">
            <a:spAutoFit/>
          </a:bodyPr>
          <a:lstStyle/>
          <a:p>
            <a:pPr algn="ctr"/>
            <a:r>
              <a:rPr lang="en-US" sz="4400" dirty="0"/>
              <a:t>Methodology </a:t>
            </a:r>
          </a:p>
        </p:txBody>
      </p:sp>
    </p:spTree>
    <p:extLst>
      <p:ext uri="{BB962C8B-B14F-4D97-AF65-F5344CB8AC3E}">
        <p14:creationId xmlns:p14="http://schemas.microsoft.com/office/powerpoint/2010/main" val="191861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63B9C6-A157-1518-CEA6-B1BF2AB19395}"/>
              </a:ext>
            </a:extLst>
          </p:cNvPr>
          <p:cNvSpPr txBox="1"/>
          <p:nvPr/>
        </p:nvSpPr>
        <p:spPr>
          <a:xfrm>
            <a:off x="3606800" y="839351"/>
            <a:ext cx="4978400" cy="769441"/>
          </a:xfrm>
          <a:prstGeom prst="rect">
            <a:avLst/>
          </a:prstGeom>
          <a:noFill/>
        </p:spPr>
        <p:txBody>
          <a:bodyPr wrap="square" rtlCol="0">
            <a:spAutoFit/>
          </a:bodyPr>
          <a:lstStyle/>
          <a:p>
            <a:pPr algn="ctr"/>
            <a:r>
              <a:rPr lang="en-US" sz="4400" dirty="0"/>
              <a:t>Result &amp; Discussion</a:t>
            </a:r>
          </a:p>
        </p:txBody>
      </p:sp>
      <p:pic>
        <p:nvPicPr>
          <p:cNvPr id="6" name="Picture 5">
            <a:extLst>
              <a:ext uri="{FF2B5EF4-FFF2-40B4-BE49-F238E27FC236}">
                <a16:creationId xmlns:a16="http://schemas.microsoft.com/office/drawing/2014/main" id="{C16FFB90-8412-F948-BC3C-381CB1BA9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917" y="1897626"/>
            <a:ext cx="5960566" cy="4213855"/>
          </a:xfrm>
          <a:prstGeom prst="rect">
            <a:avLst/>
          </a:prstGeom>
        </p:spPr>
      </p:pic>
      <p:sp>
        <p:nvSpPr>
          <p:cNvPr id="7" name="TextBox 6">
            <a:extLst>
              <a:ext uri="{FF2B5EF4-FFF2-40B4-BE49-F238E27FC236}">
                <a16:creationId xmlns:a16="http://schemas.microsoft.com/office/drawing/2014/main" id="{4A7DA2C0-A6A2-5FC8-09BA-398478AE60BE}"/>
              </a:ext>
            </a:extLst>
          </p:cNvPr>
          <p:cNvSpPr txBox="1"/>
          <p:nvPr/>
        </p:nvSpPr>
        <p:spPr>
          <a:xfrm>
            <a:off x="1192326" y="2553929"/>
            <a:ext cx="3291185" cy="1569660"/>
          </a:xfrm>
          <a:prstGeom prst="rect">
            <a:avLst/>
          </a:prstGeom>
          <a:noFill/>
        </p:spPr>
        <p:txBody>
          <a:bodyPr wrap="square" rtlCol="0">
            <a:spAutoFit/>
          </a:bodyPr>
          <a:lstStyle/>
          <a:p>
            <a:r>
              <a:rPr lang="en-US" sz="2400" dirty="0"/>
              <a:t>Land Use and Land Cover Change for the year 1973, 1980 1990, 2000, 2010, 2020</a:t>
            </a:r>
          </a:p>
        </p:txBody>
      </p:sp>
    </p:spTree>
    <p:extLst>
      <p:ext uri="{BB962C8B-B14F-4D97-AF65-F5344CB8AC3E}">
        <p14:creationId xmlns:p14="http://schemas.microsoft.com/office/powerpoint/2010/main" val="58820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619CBF-EE63-B03E-B2BE-AD36F66FF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140" y="1339549"/>
            <a:ext cx="8823721" cy="4977483"/>
          </a:xfrm>
          <a:prstGeom prst="rect">
            <a:avLst/>
          </a:prstGeom>
        </p:spPr>
      </p:pic>
      <p:sp>
        <p:nvSpPr>
          <p:cNvPr id="6" name="TextBox 5">
            <a:extLst>
              <a:ext uri="{FF2B5EF4-FFF2-40B4-BE49-F238E27FC236}">
                <a16:creationId xmlns:a16="http://schemas.microsoft.com/office/drawing/2014/main" id="{7824672C-54B9-52D8-E713-C5EDA017193E}"/>
              </a:ext>
            </a:extLst>
          </p:cNvPr>
          <p:cNvSpPr txBox="1"/>
          <p:nvPr/>
        </p:nvSpPr>
        <p:spPr>
          <a:xfrm>
            <a:off x="3606799" y="540968"/>
            <a:ext cx="4978400" cy="707886"/>
          </a:xfrm>
          <a:prstGeom prst="rect">
            <a:avLst/>
          </a:prstGeom>
          <a:noFill/>
        </p:spPr>
        <p:txBody>
          <a:bodyPr wrap="square" rtlCol="0">
            <a:spAutoFit/>
          </a:bodyPr>
          <a:lstStyle/>
          <a:p>
            <a:pPr algn="ctr"/>
            <a:r>
              <a:rPr lang="en-US" sz="2000" dirty="0"/>
              <a:t>Trends in Forest, Cropland, and Wetland Areas in Char Kukri Mukri (1973–2020)</a:t>
            </a:r>
          </a:p>
        </p:txBody>
      </p:sp>
    </p:spTree>
    <p:extLst>
      <p:ext uri="{BB962C8B-B14F-4D97-AF65-F5344CB8AC3E}">
        <p14:creationId xmlns:p14="http://schemas.microsoft.com/office/powerpoint/2010/main" val="292474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AC6E22-7A78-56CD-3482-F60202335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143" y="1276272"/>
            <a:ext cx="8677714" cy="5168581"/>
          </a:xfrm>
          <a:prstGeom prst="rect">
            <a:avLst/>
          </a:prstGeom>
        </p:spPr>
      </p:pic>
      <p:sp>
        <p:nvSpPr>
          <p:cNvPr id="6" name="TextBox 5">
            <a:extLst>
              <a:ext uri="{FF2B5EF4-FFF2-40B4-BE49-F238E27FC236}">
                <a16:creationId xmlns:a16="http://schemas.microsoft.com/office/drawing/2014/main" id="{44F5D08A-D949-CD67-5DCB-57F6B9564641}"/>
              </a:ext>
            </a:extLst>
          </p:cNvPr>
          <p:cNvSpPr txBox="1"/>
          <p:nvPr/>
        </p:nvSpPr>
        <p:spPr>
          <a:xfrm>
            <a:off x="3606799" y="540968"/>
            <a:ext cx="4978400" cy="707886"/>
          </a:xfrm>
          <a:prstGeom prst="rect">
            <a:avLst/>
          </a:prstGeom>
          <a:noFill/>
        </p:spPr>
        <p:txBody>
          <a:bodyPr wrap="square" rtlCol="0">
            <a:spAutoFit/>
          </a:bodyPr>
          <a:lstStyle/>
          <a:p>
            <a:pPr algn="ctr"/>
            <a:r>
              <a:rPr lang="en-US" sz="2000" dirty="0"/>
              <a:t>Changes in Total Land Area and Number of Chars in Char Kukri Mukri (1973–2020) </a:t>
            </a:r>
          </a:p>
        </p:txBody>
      </p:sp>
    </p:spTree>
    <p:extLst>
      <p:ext uri="{BB962C8B-B14F-4D97-AF65-F5344CB8AC3E}">
        <p14:creationId xmlns:p14="http://schemas.microsoft.com/office/powerpoint/2010/main" val="35056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FFF2E8-212E-232B-9951-55437891A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793" y="4081593"/>
            <a:ext cx="3278051" cy="1953352"/>
          </a:xfrm>
          <a:prstGeom prst="rect">
            <a:avLst/>
          </a:prstGeom>
        </p:spPr>
      </p:pic>
      <p:pic>
        <p:nvPicPr>
          <p:cNvPr id="7" name="Picture 6">
            <a:extLst>
              <a:ext uri="{FF2B5EF4-FFF2-40B4-BE49-F238E27FC236}">
                <a16:creationId xmlns:a16="http://schemas.microsoft.com/office/drawing/2014/main" id="{52A93BFA-6C35-BCBA-EE8C-4E7F01D92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631" y="1922690"/>
            <a:ext cx="3278051" cy="1951142"/>
          </a:xfrm>
          <a:prstGeom prst="rect">
            <a:avLst/>
          </a:prstGeom>
        </p:spPr>
      </p:pic>
      <p:pic>
        <p:nvPicPr>
          <p:cNvPr id="9" name="Picture 8">
            <a:extLst>
              <a:ext uri="{FF2B5EF4-FFF2-40B4-BE49-F238E27FC236}">
                <a16:creationId xmlns:a16="http://schemas.microsoft.com/office/drawing/2014/main" id="{E2287FBE-80FA-BA75-8D89-237948E46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689" y="1923528"/>
            <a:ext cx="3278051" cy="1953352"/>
          </a:xfrm>
          <a:prstGeom prst="rect">
            <a:avLst/>
          </a:prstGeom>
        </p:spPr>
      </p:pic>
      <p:sp>
        <p:nvSpPr>
          <p:cNvPr id="10" name="TextBox 9">
            <a:extLst>
              <a:ext uri="{FF2B5EF4-FFF2-40B4-BE49-F238E27FC236}">
                <a16:creationId xmlns:a16="http://schemas.microsoft.com/office/drawing/2014/main" id="{EC34BAB4-7FC8-5166-78C1-4A66B47311AF}"/>
              </a:ext>
            </a:extLst>
          </p:cNvPr>
          <p:cNvSpPr txBox="1"/>
          <p:nvPr/>
        </p:nvSpPr>
        <p:spPr>
          <a:xfrm>
            <a:off x="3606799" y="540968"/>
            <a:ext cx="4978400" cy="707886"/>
          </a:xfrm>
          <a:prstGeom prst="rect">
            <a:avLst/>
          </a:prstGeom>
          <a:noFill/>
        </p:spPr>
        <p:txBody>
          <a:bodyPr wrap="square" rtlCol="0">
            <a:spAutoFit/>
          </a:bodyPr>
          <a:lstStyle/>
          <a:p>
            <a:pPr algn="ctr"/>
            <a:r>
              <a:rPr lang="en-US" sz="2000" dirty="0"/>
              <a:t>Predicting Future Land Use Changes in Char Kukri Mukri for 2040</a:t>
            </a:r>
          </a:p>
        </p:txBody>
      </p:sp>
      <p:sp>
        <p:nvSpPr>
          <p:cNvPr id="11" name="TextBox 10">
            <a:extLst>
              <a:ext uri="{FF2B5EF4-FFF2-40B4-BE49-F238E27FC236}">
                <a16:creationId xmlns:a16="http://schemas.microsoft.com/office/drawing/2014/main" id="{CD23D31E-B685-6948-6ABA-5865268A9066}"/>
              </a:ext>
            </a:extLst>
          </p:cNvPr>
          <p:cNvSpPr txBox="1"/>
          <p:nvPr/>
        </p:nvSpPr>
        <p:spPr>
          <a:xfrm>
            <a:off x="8838636" y="3911678"/>
            <a:ext cx="1170039" cy="369332"/>
          </a:xfrm>
          <a:prstGeom prst="rect">
            <a:avLst/>
          </a:prstGeom>
          <a:noFill/>
        </p:spPr>
        <p:txBody>
          <a:bodyPr wrap="square" rtlCol="0">
            <a:spAutoFit/>
          </a:bodyPr>
          <a:lstStyle/>
          <a:p>
            <a:pPr algn="ctr"/>
            <a:r>
              <a:rPr lang="en-US" dirty="0"/>
              <a:t>Forest</a:t>
            </a:r>
          </a:p>
        </p:txBody>
      </p:sp>
      <p:sp>
        <p:nvSpPr>
          <p:cNvPr id="12" name="TextBox 11">
            <a:extLst>
              <a:ext uri="{FF2B5EF4-FFF2-40B4-BE49-F238E27FC236}">
                <a16:creationId xmlns:a16="http://schemas.microsoft.com/office/drawing/2014/main" id="{48830999-F8CD-7152-EA39-BDFB03A56D97}"/>
              </a:ext>
            </a:extLst>
          </p:cNvPr>
          <p:cNvSpPr txBox="1"/>
          <p:nvPr/>
        </p:nvSpPr>
        <p:spPr>
          <a:xfrm>
            <a:off x="2514094" y="3911678"/>
            <a:ext cx="1170039" cy="369332"/>
          </a:xfrm>
          <a:prstGeom prst="rect">
            <a:avLst/>
          </a:prstGeom>
          <a:noFill/>
        </p:spPr>
        <p:txBody>
          <a:bodyPr wrap="square" rtlCol="0">
            <a:spAutoFit/>
          </a:bodyPr>
          <a:lstStyle/>
          <a:p>
            <a:pPr algn="ctr"/>
            <a:r>
              <a:rPr lang="en-US" dirty="0"/>
              <a:t>Wetland</a:t>
            </a:r>
          </a:p>
        </p:txBody>
      </p:sp>
      <p:sp>
        <p:nvSpPr>
          <p:cNvPr id="13" name="TextBox 12">
            <a:extLst>
              <a:ext uri="{FF2B5EF4-FFF2-40B4-BE49-F238E27FC236}">
                <a16:creationId xmlns:a16="http://schemas.microsoft.com/office/drawing/2014/main" id="{EFFF2617-B13F-8866-9011-C9BD0C95E436}"/>
              </a:ext>
            </a:extLst>
          </p:cNvPr>
          <p:cNvSpPr txBox="1"/>
          <p:nvPr/>
        </p:nvSpPr>
        <p:spPr>
          <a:xfrm>
            <a:off x="5689798" y="6058040"/>
            <a:ext cx="1170039" cy="369332"/>
          </a:xfrm>
          <a:prstGeom prst="rect">
            <a:avLst/>
          </a:prstGeom>
          <a:noFill/>
        </p:spPr>
        <p:txBody>
          <a:bodyPr wrap="square" rtlCol="0">
            <a:spAutoFit/>
          </a:bodyPr>
          <a:lstStyle/>
          <a:p>
            <a:pPr algn="ctr"/>
            <a:r>
              <a:rPr lang="en-US" dirty="0"/>
              <a:t>Cropland</a:t>
            </a:r>
          </a:p>
        </p:txBody>
      </p:sp>
    </p:spTree>
    <p:extLst>
      <p:ext uri="{BB962C8B-B14F-4D97-AF65-F5344CB8AC3E}">
        <p14:creationId xmlns:p14="http://schemas.microsoft.com/office/powerpoint/2010/main" val="216830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8FA0E6-EC8F-CA8D-DA05-5CE4DDAB8E25}"/>
              </a:ext>
            </a:extLst>
          </p:cNvPr>
          <p:cNvSpPr txBox="1"/>
          <p:nvPr/>
        </p:nvSpPr>
        <p:spPr>
          <a:xfrm>
            <a:off x="1524000" y="1613119"/>
            <a:ext cx="9144000" cy="3631763"/>
          </a:xfrm>
          <a:prstGeom prst="rect">
            <a:avLst/>
          </a:prstGeom>
          <a:noFill/>
        </p:spPr>
        <p:txBody>
          <a:bodyPr wrap="square" rtlCol="0">
            <a:spAutoFit/>
          </a:bodyPr>
          <a:lstStyle/>
          <a:p>
            <a:pPr algn="ctr"/>
            <a:r>
              <a:rPr lang="en-US" sz="11500" dirty="0">
                <a:latin typeface="Castellar" panose="020A0402060406010301" pitchFamily="18" charset="0"/>
              </a:rPr>
              <a:t>Thank You</a:t>
            </a:r>
          </a:p>
        </p:txBody>
      </p:sp>
    </p:spTree>
    <p:extLst>
      <p:ext uri="{BB962C8B-B14F-4D97-AF65-F5344CB8AC3E}">
        <p14:creationId xmlns:p14="http://schemas.microsoft.com/office/powerpoint/2010/main" val="3815174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124</TotalTime>
  <Words>478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Condensed</vt:lpstr>
      <vt:lpstr>Castellar</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Sayem</dc:creator>
  <cp:lastModifiedBy>MD Sayem</cp:lastModifiedBy>
  <cp:revision>3</cp:revision>
  <dcterms:created xsi:type="dcterms:W3CDTF">2024-12-17T05:33:58Z</dcterms:created>
  <dcterms:modified xsi:type="dcterms:W3CDTF">2024-12-17T07:38:20Z</dcterms:modified>
</cp:coreProperties>
</file>