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notesMasterIdLst>
    <p:notesMasterId r:id="rId24"/>
  </p:notesMasterIdLst>
  <p:sldIdLst>
    <p:sldId id="256" r:id="rId2"/>
    <p:sldId id="264" r:id="rId3"/>
    <p:sldId id="257" r:id="rId4"/>
    <p:sldId id="260" r:id="rId5"/>
    <p:sldId id="258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92C31-3644-4343-97FC-DA99EB33A162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40806-E5E0-48DA-B44D-3AAABF55A0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40806-E5E0-48DA-B44D-3AAABF55A09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929DC-BB38-4BD3-84EA-799F59439E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A1294E-0DC9-471B-8BC2-F2F73AE960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AFA50-45D7-4555-BBE1-5162419080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C33C5-2A13-4AF1-A109-309DB43FDC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6EE9B-4558-43FD-AD4B-53783E26CC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1EC536C8-E810-4330-9863-0A2340B3D1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40FF1-6B44-48E1-ABD0-56648963D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D88FD-23E1-464A-B401-34DA473E86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94BC5-15D1-47B5-B74E-B0D1976B45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4771-2B2E-43FC-B52F-8F7B91E2BF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DE740-0946-4904-83BA-29B194695C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9C442-60B1-4FBD-ABF6-C8E1B6E242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490E4BF-BF92-46A4-A251-296312D9812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itchFamily="34" charset="-128"/>
        </a:defRPr>
      </a:lvl9pPr>
    </p:titleStyle>
    <p:bodyStyle>
      <a:lvl1pPr marL="349250" indent="-349250" algn="l" rtl="0" fontAlgn="base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968375" indent="-282575" algn="l" rtl="0" fontAlgn="base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263650" indent="-295275" algn="l" rtl="0" fontAlgn="base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1546225" indent="-282575" algn="l" rtl="0" fontAlgn="base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pc.navy.mil/CommandSupport/USNavyUniforms/UniformRegulatio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388" y="1524000"/>
            <a:ext cx="6499225" cy="1725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US Naval Officer Uniforms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388" y="3298825"/>
            <a:ext cx="6499225" cy="917575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And Their Occasions of Wear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OC Joshua Goulet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Summer Whites</a:t>
            </a:r>
          </a:p>
        </p:txBody>
      </p:sp>
      <p:pic>
        <p:nvPicPr>
          <p:cNvPr id="12290" name="Content Placeholder 3" descr="om_13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61082" r="-161082"/>
          <a:stretch>
            <a:fillRect/>
          </a:stretch>
        </p:blipFill>
        <p:spPr>
          <a:xfrm>
            <a:off x="-2790825" y="1600200"/>
            <a:ext cx="8042275" cy="4343400"/>
          </a:xfrm>
        </p:spPr>
      </p:pic>
      <p:pic>
        <p:nvPicPr>
          <p:cNvPr id="12291" name="Picture 4" descr="of_1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2775" y="1600200"/>
            <a:ext cx="20193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2246313" y="1600200"/>
            <a:ext cx="4716462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Worn in Summer for office work, watch-standing, liberty, or business ashore when prescribed as the uniform of the day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May also be authorized during the winter in certain geographical locations (I.E. Hawaii, Guam,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Dress Uniforms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following uniforms are considered </a:t>
            </a:r>
            <a:r>
              <a:rPr lang="en-US" altLang="en-US" smtClean="0"/>
              <a:t>“</a:t>
            </a:r>
            <a:r>
              <a:rPr lang="en-US" smtClean="0"/>
              <a:t>service dress</a:t>
            </a:r>
            <a:r>
              <a:rPr lang="en-US" altLang="en-US" smtClean="0"/>
              <a:t>”</a:t>
            </a:r>
            <a:r>
              <a:rPr lang="en-US" smtClean="0"/>
              <a:t> uniforms for Naval Officers.</a:t>
            </a:r>
          </a:p>
          <a:p>
            <a:pPr lvl="1"/>
            <a:r>
              <a:rPr lang="en-US" smtClean="0"/>
              <a:t>Service Dress Blues</a:t>
            </a:r>
          </a:p>
          <a:p>
            <a:pPr lvl="1"/>
            <a:r>
              <a:rPr lang="en-US" smtClean="0"/>
              <a:t>Service Dress Whites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Dress Blues</a:t>
            </a:r>
          </a:p>
        </p:txBody>
      </p:sp>
      <p:pic>
        <p:nvPicPr>
          <p:cNvPr id="14338" name="Content Placeholder 3" descr="om_09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5844" r="-145844"/>
          <a:stretch>
            <a:fillRect/>
          </a:stretch>
        </p:blipFill>
        <p:spPr>
          <a:xfrm>
            <a:off x="-2873375" y="1600200"/>
            <a:ext cx="8042275" cy="4343400"/>
          </a:xfrm>
        </p:spPr>
      </p:pic>
      <p:pic>
        <p:nvPicPr>
          <p:cNvPr id="14339" name="Picture 4" descr="of_09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75" y="1600200"/>
            <a:ext cx="198278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98688" y="1600200"/>
            <a:ext cx="4802187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May be prescribed for wear year-round to all official functions when Formal Dress, Dinner Dress or Full Dress Uniforms are not prescribed and civilian equivalent dress is coat and tie.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 Always considered an appropriate uniform to check-in to a new command, regardless of season.	</a:t>
            </a:r>
          </a:p>
          <a:p>
            <a:pPr marL="571500" indent="-571500">
              <a:buFont typeface="Arial"/>
              <a:buChar char="•"/>
              <a:defRPr/>
            </a:pPr>
            <a:endParaRPr lang="en-US" sz="2400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Dress Whites</a:t>
            </a:r>
          </a:p>
        </p:txBody>
      </p:sp>
      <p:pic>
        <p:nvPicPr>
          <p:cNvPr id="15362" name="Content Placeholder 3" descr="om_10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0344" r="-140344"/>
          <a:stretch>
            <a:fillRect/>
          </a:stretch>
        </p:blipFill>
        <p:spPr>
          <a:xfrm>
            <a:off x="-2759075" y="1600200"/>
            <a:ext cx="8042275" cy="4343400"/>
          </a:xfrm>
        </p:spPr>
      </p:pic>
      <p:pic>
        <p:nvPicPr>
          <p:cNvPr id="15363" name="Picture 4" descr="of_1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6888" y="1600200"/>
            <a:ext cx="211931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11400" y="1600200"/>
            <a:ext cx="4535488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May be prescribed for Summer Wear when Formal Dress, Dinner Dress, or Full Dress Uniforms are not prescribed and civilian equivalent is coat and tie.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Remember, white shoes, white pants, white socks!	</a:t>
            </a:r>
          </a:p>
          <a:p>
            <a:pPr marL="571500" indent="-571500">
              <a:buFont typeface="Arial"/>
              <a:buChar char="•"/>
              <a:defRPr/>
            </a:pPr>
            <a:endParaRPr lang="en-US" sz="2400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Ceremonial Uniforms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The following uniforms are considered appropriate for ceremonial attire: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Full dress Blues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Full Dress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Whies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349250" lvl="1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Full Dress Blues/Whites</a:t>
            </a:r>
          </a:p>
        </p:txBody>
      </p:sp>
      <p:pic>
        <p:nvPicPr>
          <p:cNvPr id="17410" name="Content Placeholder 3" descr="of_07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62164" r="-162164"/>
          <a:stretch>
            <a:fillRect/>
          </a:stretch>
        </p:blipFill>
        <p:spPr>
          <a:xfrm>
            <a:off x="3946525" y="1600200"/>
            <a:ext cx="8042275" cy="4343400"/>
          </a:xfrm>
        </p:spPr>
      </p:pic>
      <p:pic>
        <p:nvPicPr>
          <p:cNvPr id="17411" name="Picture 4" descr="om_07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438" y="1600200"/>
            <a:ext cx="20002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2198688" y="1600200"/>
            <a:ext cx="4835525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To be worn when assuming or relinquishing command, or are participating in the ceremony.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Official visits with honors as prescribed in U.S. Navy Regulations.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Visits to ceremony of Foreign Men-of-War and Foreign Officials.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Occacions of State, Ceremonies, and Solemnities.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If you are going to serve onboard a Submarine, you will be wearing this uniform and participating in Changes of Command.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Full Dress Blues/Whites Cont</a:t>
            </a:r>
            <a:r>
              <a:rPr lang="en-US" altLang="en-US" smtClean="0"/>
              <a:t>’</a:t>
            </a:r>
            <a:r>
              <a:rPr lang="en-US" smtClean="0"/>
              <a:t>d</a:t>
            </a:r>
          </a:p>
        </p:txBody>
      </p:sp>
      <p:pic>
        <p:nvPicPr>
          <p:cNvPr id="18434" name="Content Placeholder 3" descr="om_08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58862" r="-158862"/>
          <a:stretch>
            <a:fillRect/>
          </a:stretch>
        </p:blipFill>
        <p:spPr>
          <a:xfrm>
            <a:off x="-2836863" y="1560513"/>
            <a:ext cx="8042276" cy="4383087"/>
          </a:xfrm>
        </p:spPr>
      </p:pic>
      <p:pic>
        <p:nvPicPr>
          <p:cNvPr id="18435" name="Picture 4" descr="of_08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3138" y="1560513"/>
            <a:ext cx="1820862" cy="439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2181225" y="1560513"/>
            <a:ext cx="51419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2400"/>
              <a:t>Sword is a perscribable item for LCDR (O-4) and above.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400"/>
              <a:t>Full-sized medals are to be worn with this uniform.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400"/>
              <a:t>Don</a:t>
            </a:r>
            <a:r>
              <a:rPr lang="en-US" altLang="en-US" sz="2400"/>
              <a:t>’</a:t>
            </a:r>
            <a:r>
              <a:rPr lang="en-US" sz="2400"/>
              <a:t>t forget, white pants, white shoes white socks!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Dinner Dress Uniforms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Dinner Dress Blue Jacket</a:t>
            </a:r>
          </a:p>
          <a:p>
            <a:r>
              <a:rPr lang="en-US" smtClean="0"/>
              <a:t>Dinner Dress White Jacket</a:t>
            </a:r>
          </a:p>
          <a:p>
            <a:r>
              <a:rPr lang="en-US" smtClean="0"/>
              <a:t>Dinner Dress White</a:t>
            </a:r>
          </a:p>
          <a:p>
            <a:r>
              <a:rPr lang="en-US" smtClean="0"/>
              <a:t>Dinner Dress Blue</a:t>
            </a:r>
          </a:p>
          <a:p>
            <a:r>
              <a:rPr lang="en-US" smtClean="0"/>
              <a:t>Formal 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Dinner Dress Blue/White Jacket</a:t>
            </a:r>
          </a:p>
        </p:txBody>
      </p:sp>
      <p:pic>
        <p:nvPicPr>
          <p:cNvPr id="20482" name="Picture 4" descr="om_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" y="1600200"/>
            <a:ext cx="20637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2165350" y="1600200"/>
            <a:ext cx="493395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Prescribable uniform for LCDR and above, optional for Lieutenant and below.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Worn to official functions and/or dinners where equivalent civilian attire is black tie.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Miniature medals and warfare insignia are to be worn in lieu of full-sized.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/>
          </a:p>
        </p:txBody>
      </p:sp>
      <p:pic>
        <p:nvPicPr>
          <p:cNvPr id="20484" name="Content Placeholder 7" descr="of_03.jpg"/>
          <p:cNvPicPr>
            <a:picLocks noGrp="1" noChangeAspect="1"/>
          </p:cNvPicPr>
          <p:nvPr>
            <p:ph idx="1"/>
          </p:nvPr>
        </p:nvPicPr>
        <p:blipFill>
          <a:blip r:embed="rId3"/>
          <a:srcRect l="-144418" r="-144418"/>
          <a:stretch>
            <a:fillRect/>
          </a:stretch>
        </p:blipFill>
        <p:spPr>
          <a:xfrm>
            <a:off x="4148138" y="1600200"/>
            <a:ext cx="8042275" cy="43434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Dinner Dress Blue/Whites</a:t>
            </a:r>
          </a:p>
        </p:txBody>
      </p:sp>
      <p:pic>
        <p:nvPicPr>
          <p:cNvPr id="21506" name="Content Placeholder 3" descr="om_04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5531" r="-145531"/>
          <a:stretch>
            <a:fillRect/>
          </a:stretch>
        </p:blipFill>
        <p:spPr>
          <a:xfrm>
            <a:off x="-2774950" y="1444625"/>
            <a:ext cx="8042275" cy="4343400"/>
          </a:xfrm>
        </p:spPr>
      </p:pic>
      <p:pic>
        <p:nvPicPr>
          <p:cNvPr id="21507" name="Picture 4" descr="of_05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5675" y="1444625"/>
            <a:ext cx="183832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344738" y="1444625"/>
            <a:ext cx="4960937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Worn to official functions where equivalent civilian attire is black tie.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Miniature medals and warfare insignia replace full-sized insignia/medals from the full-dress uniform.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Black bow tie replaces neck tie for male full-dress blues.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Typical uniform worn to balls and formal command functions.</a:t>
            </a:r>
          </a:p>
          <a:p>
            <a:pPr>
              <a:defRPr/>
            </a:pPr>
            <a:endParaRPr lang="en-US" sz="2400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Uniforms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following uniforms are considered </a:t>
            </a:r>
            <a:r>
              <a:rPr lang="en-US" altLang="en-US" smtClean="0"/>
              <a:t>“</a:t>
            </a:r>
            <a:r>
              <a:rPr lang="en-US" smtClean="0"/>
              <a:t>working</a:t>
            </a:r>
            <a:r>
              <a:rPr lang="en-US" altLang="en-US" smtClean="0"/>
              <a:t>”</a:t>
            </a:r>
            <a:r>
              <a:rPr lang="en-US" smtClean="0"/>
              <a:t> uniforms for both Officer and Enlisted Sailors:</a:t>
            </a:r>
          </a:p>
          <a:p>
            <a:pPr lvl="1"/>
            <a:r>
              <a:rPr lang="en-US" smtClean="0"/>
              <a:t>Navy Physical Training Uniform (PTU)</a:t>
            </a:r>
          </a:p>
          <a:p>
            <a:pPr lvl="1"/>
            <a:r>
              <a:rPr lang="en-US" smtClean="0"/>
              <a:t>Navy Working Uniform (NWU)</a:t>
            </a:r>
          </a:p>
          <a:p>
            <a:pPr lvl="1"/>
            <a:r>
              <a:rPr lang="en-US" smtClean="0"/>
              <a:t>Coveralls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Formal Dress</a:t>
            </a:r>
          </a:p>
        </p:txBody>
      </p:sp>
      <p:pic>
        <p:nvPicPr>
          <p:cNvPr id="22530" name="Content Placeholder 3" descr="om_01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55992" r="-155992"/>
          <a:stretch>
            <a:fillRect/>
          </a:stretch>
        </p:blipFill>
        <p:spPr>
          <a:xfrm>
            <a:off x="-2884488" y="1600200"/>
            <a:ext cx="8042276" cy="4343400"/>
          </a:xfrm>
        </p:spPr>
      </p:pic>
      <p:pic>
        <p:nvPicPr>
          <p:cNvPr id="22531" name="Picture 4" descr="of_0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4050" y="1600200"/>
            <a:ext cx="19970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2116138" y="1600200"/>
            <a:ext cx="4887912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Worn to official evening functions where equivalent civilian attire is evening clothes (white tie).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This uniform is prescribable for Captains (O-6) and above, and other officers assigned to duty where required by protocol.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This uniform is strictly optional for all other officers.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 2" pitchFamily="18" charset="2"/>
              <a:buNone/>
            </a:pPr>
            <a:endParaRPr lang="en-US" sz="4800" smtClean="0"/>
          </a:p>
          <a:p>
            <a:pPr marL="0" indent="0" algn="ctr">
              <a:buFont typeface="Wingdings 2" pitchFamily="18" charset="2"/>
              <a:buNone/>
            </a:pPr>
            <a:r>
              <a:rPr lang="en-US" sz="4800" smtClean="0"/>
              <a:t>Questions?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Uniform Links and Useful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Official U.S. Navy Uniform Regulations:</a:t>
            </a:r>
          </a:p>
          <a:p>
            <a:pPr lvl="1"/>
            <a:r>
              <a:rPr lang="en-US" smtClean="0">
                <a:hlinkClick r:id="rId2"/>
              </a:rPr>
              <a:t>http://www.npc.navy.mil/CommandSupport/USNavyUniforms/UniformRegulations/</a:t>
            </a:r>
            <a:endParaRPr lang="en-US" smtClean="0"/>
          </a:p>
          <a:p>
            <a:pPr lvl="1"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Navy PT Uniform</a:t>
            </a:r>
          </a:p>
        </p:txBody>
      </p:sp>
      <p:pic>
        <p:nvPicPr>
          <p:cNvPr id="5122" name="Content Placeholder 4" descr="PTUMal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82593" r="-182593"/>
          <a:stretch>
            <a:fillRect/>
          </a:stretch>
        </p:blipFill>
        <p:spPr>
          <a:xfrm>
            <a:off x="-2449513" y="2209800"/>
            <a:ext cx="7772401" cy="3886200"/>
          </a:xfrm>
        </p:spPr>
      </p:pic>
      <p:pic>
        <p:nvPicPr>
          <p:cNvPr id="5123" name="Picture 5" descr="PTUFemal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1050" y="2209800"/>
            <a:ext cx="17145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93950" y="2425700"/>
            <a:ext cx="4591050" cy="415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The PTU is designed primarily for group/unit physical training activities and the semi-annual Physical Fitness Assessment (PFA) 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It can be worn both on and off base for fitness and/or leisure unless determined otherwise by regional coordinators or commanding officers.</a:t>
            </a:r>
          </a:p>
          <a:p>
            <a:pPr>
              <a:defRPr/>
            </a:pPr>
            <a:endParaRPr lang="en-US" sz="2400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Navy PT Uniform (Cont</a:t>
            </a:r>
            <a:r>
              <a:rPr lang="en-US" altLang="en-US" smtClean="0"/>
              <a:t>’</a:t>
            </a:r>
            <a:r>
              <a:rPr lang="en-US" smtClean="0"/>
              <a:t>d)</a:t>
            </a:r>
          </a:p>
        </p:txBody>
      </p:sp>
      <p:pic>
        <p:nvPicPr>
          <p:cNvPr id="6146" name="Content Placeholder 4" descr="PTUMal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82593" r="-182593"/>
          <a:stretch>
            <a:fillRect/>
          </a:stretch>
        </p:blipFill>
        <p:spPr>
          <a:xfrm>
            <a:off x="-2449513" y="2209800"/>
            <a:ext cx="7772401" cy="3886200"/>
          </a:xfrm>
        </p:spPr>
      </p:pic>
      <p:pic>
        <p:nvPicPr>
          <p:cNvPr id="6147" name="Picture 5" descr="PTUFemal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1050" y="2108200"/>
            <a:ext cx="17145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2459038" y="2286000"/>
            <a:ext cx="4525962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The PTU cannot be worn while in a duty status or when conducting official business on base. I.E. visiting medical treatment, galleys or Personnel Support Detachments.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The PTU shirt will be tucked into the shorts during any Command event (PT, Weigh-ins, BCA etc). It may be worn untucked during individual PT.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Navy Working Uniform (NWU)</a:t>
            </a:r>
          </a:p>
        </p:txBody>
      </p:sp>
      <p:pic>
        <p:nvPicPr>
          <p:cNvPr id="7170" name="Content Placeholder 3" descr="NWUOfficerMal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82593" r="-182593"/>
          <a:stretch>
            <a:fillRect/>
          </a:stretch>
        </p:blipFill>
        <p:spPr>
          <a:xfrm>
            <a:off x="-2601913" y="2286000"/>
            <a:ext cx="7772401" cy="3886200"/>
          </a:xfrm>
        </p:spPr>
      </p:pic>
      <p:pic>
        <p:nvPicPr>
          <p:cNvPr id="7171" name="Picture 4" descr="NWUOfficerFemal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2286000"/>
            <a:ext cx="17145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2263775" y="2286000"/>
            <a:ext cx="48355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The NWU is intended for year-round wear and shall be the standard working uniform ashore. 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The NWU is designed to accommodate male and female sailors and to fulfill multi-functional/geographical uniform requirements at sea and ashore. 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Coveralls</a:t>
            </a:r>
          </a:p>
        </p:txBody>
      </p:sp>
      <p:pic>
        <p:nvPicPr>
          <p:cNvPr id="8194" name="Content Placeholder 3" descr="om_20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72400" r="-172400"/>
          <a:stretch>
            <a:fillRect/>
          </a:stretch>
        </p:blipFill>
        <p:spPr>
          <a:xfrm>
            <a:off x="-2865438" y="2286000"/>
            <a:ext cx="7772401" cy="3886200"/>
          </a:xfrm>
        </p:spPr>
      </p:pic>
      <p:pic>
        <p:nvPicPr>
          <p:cNvPr id="8195" name="Picture 4" descr="of_2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69163" y="2286000"/>
            <a:ext cx="172878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36750" y="1970088"/>
            <a:ext cx="5332413" cy="6000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Designed to be the principal underway uniform of the day.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May also be worn when other uniforms would be unsafe or become unduly soiled.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Generally, coveralls are authorized to be worn only aboard Naval vessels or around the immediate vicinity of the ship.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Ashore (i.e. Squadrons, and industrial working environments) coveralls may be worn in the immediate workspaces only.	</a:t>
            </a:r>
          </a:p>
          <a:p>
            <a:pPr marL="342900" indent="-342900">
              <a:buFont typeface="Arial"/>
              <a:buChar char="•"/>
              <a:defRPr/>
            </a:pPr>
            <a:endParaRPr lang="en-US" sz="2400" dirty="0">
              <a:latin typeface="Times New Roman" charset="0"/>
              <a:ea typeface="ＭＳ Ｐゴシック" charset="0"/>
            </a:endParaRPr>
          </a:p>
          <a:p>
            <a:pPr marL="342900" indent="-342900">
              <a:buFont typeface="Arial"/>
              <a:buChar char="•"/>
              <a:defRPr/>
            </a:pPr>
            <a:endParaRPr lang="en-US" sz="2400" dirty="0">
              <a:latin typeface="Times New Roman" charset="0"/>
              <a:ea typeface="ＭＳ Ｐゴシック" charset="0"/>
            </a:endParaRPr>
          </a:p>
          <a:p>
            <a:pPr marL="571500" indent="-571500">
              <a:buFont typeface="Arial"/>
              <a:buChar char="•"/>
              <a:defRPr/>
            </a:pPr>
            <a:endParaRPr lang="en-US" sz="2400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Coveralls (Cont</a:t>
            </a:r>
            <a:r>
              <a:rPr lang="en-US" altLang="en-US" smtClean="0"/>
              <a:t>’</a:t>
            </a:r>
            <a:r>
              <a:rPr lang="en-US" smtClean="0"/>
              <a:t>d)</a:t>
            </a:r>
          </a:p>
        </p:txBody>
      </p:sp>
      <p:pic>
        <p:nvPicPr>
          <p:cNvPr id="9218" name="Content Placeholder 3" descr="om_20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72400" r="-172400"/>
          <a:stretch>
            <a:fillRect/>
          </a:stretch>
        </p:blipFill>
        <p:spPr>
          <a:xfrm>
            <a:off x="-2865438" y="2286000"/>
            <a:ext cx="7772401" cy="3886200"/>
          </a:xfrm>
        </p:spPr>
      </p:pic>
      <p:pic>
        <p:nvPicPr>
          <p:cNvPr id="9219" name="Picture 4" descr="of_2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69163" y="2286000"/>
            <a:ext cx="172878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36750" y="1970088"/>
            <a:ext cx="5332413" cy="6000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Commands may additionally authorize</a:t>
            </a:r>
          </a:p>
          <a:p>
            <a:pPr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wear of the Coverall Uniform while</a:t>
            </a:r>
          </a:p>
          <a:p>
            <a:pPr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transiting to and from and using base</a:t>
            </a:r>
          </a:p>
          <a:p>
            <a:pPr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galleys or any other eating facility</a:t>
            </a:r>
          </a:p>
          <a:p>
            <a:pPr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within the </a:t>
            </a:r>
            <a:r>
              <a:rPr lang="en-US" sz="2400" dirty="0" err="1">
                <a:latin typeface="Times New Roman" charset="0"/>
                <a:ea typeface="ＭＳ Ｐゴシック" charset="0"/>
              </a:rPr>
              <a:t>fenceline</a:t>
            </a:r>
            <a:r>
              <a:rPr lang="en-US" sz="2400" dirty="0">
                <a:latin typeface="Times New Roman" charset="0"/>
                <a:ea typeface="ＭＳ Ｐゴシック" charset="0"/>
              </a:rPr>
              <a:t> of the installation</a:t>
            </a:r>
          </a:p>
          <a:p>
            <a:pPr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and at personnel support detachments</a:t>
            </a:r>
          </a:p>
          <a:p>
            <a:pPr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while in a duty status.	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Coveralls are not authorized for wear other than described above.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Under no circumstances may it be worn in either an official or </a:t>
            </a:r>
            <a:r>
              <a:rPr lang="en-US" sz="2400" dirty="0" err="1">
                <a:latin typeface="Times New Roman" charset="0"/>
                <a:ea typeface="ＭＳ Ｐゴシック" charset="0"/>
              </a:rPr>
              <a:t>unoffical</a:t>
            </a:r>
            <a:r>
              <a:rPr lang="en-US" sz="2400" dirty="0">
                <a:latin typeface="Times New Roman" charset="0"/>
                <a:ea typeface="ＭＳ Ｐゴシック" charset="0"/>
              </a:rPr>
              <a:t> capacity outside the confines of a military installation.	</a:t>
            </a:r>
          </a:p>
          <a:p>
            <a:pPr marL="342900" indent="-342900">
              <a:buFont typeface="Arial"/>
              <a:buChar char="•"/>
              <a:defRPr/>
            </a:pPr>
            <a:endParaRPr lang="en-US" sz="2400" dirty="0">
              <a:latin typeface="Times New Roman" charset="0"/>
              <a:ea typeface="ＭＳ Ｐゴシック" charset="0"/>
            </a:endParaRPr>
          </a:p>
          <a:p>
            <a:pPr marL="342900" indent="-342900">
              <a:buFont typeface="Arial"/>
              <a:buChar char="•"/>
              <a:defRPr/>
            </a:pPr>
            <a:endParaRPr lang="en-US" sz="2400" dirty="0">
              <a:latin typeface="Times New Roman" charset="0"/>
              <a:ea typeface="ＭＳ Ｐゴシック" charset="0"/>
            </a:endParaRPr>
          </a:p>
          <a:p>
            <a:pPr marL="571500" indent="-571500">
              <a:buFont typeface="Arial"/>
              <a:buChar char="•"/>
              <a:defRPr/>
            </a:pPr>
            <a:endParaRPr lang="en-US" sz="2400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Uniforms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following uniforms are considered </a:t>
            </a:r>
            <a:r>
              <a:rPr lang="en-US" altLang="en-US" smtClean="0"/>
              <a:t>“</a:t>
            </a:r>
            <a:r>
              <a:rPr lang="en-US" smtClean="0"/>
              <a:t>service</a:t>
            </a:r>
            <a:r>
              <a:rPr lang="en-US" altLang="en-US" smtClean="0"/>
              <a:t>”</a:t>
            </a:r>
            <a:r>
              <a:rPr lang="en-US" smtClean="0"/>
              <a:t> uniforms for Naval Officers:</a:t>
            </a:r>
          </a:p>
          <a:p>
            <a:pPr lvl="2"/>
            <a:r>
              <a:rPr lang="en-US" smtClean="0"/>
              <a:t>Service Khakis</a:t>
            </a:r>
          </a:p>
          <a:p>
            <a:pPr lvl="2"/>
            <a:r>
              <a:rPr lang="en-US" smtClean="0"/>
              <a:t>Summer Whites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Khakis</a:t>
            </a:r>
          </a:p>
        </p:txBody>
      </p:sp>
      <p:pic>
        <p:nvPicPr>
          <p:cNvPr id="11266" name="Content Placeholder 3" descr="of_12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53677" r="-153677"/>
          <a:stretch>
            <a:fillRect/>
          </a:stretch>
        </p:blipFill>
        <p:spPr>
          <a:xfrm>
            <a:off x="4029075" y="1520825"/>
            <a:ext cx="8042275" cy="4494213"/>
          </a:xfrm>
        </p:spPr>
      </p:pic>
      <p:pic>
        <p:nvPicPr>
          <p:cNvPr id="11267" name="Picture 4" descr="om_1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238" y="1520825"/>
            <a:ext cx="2079625" cy="44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328863" y="1520825"/>
            <a:ext cx="4721225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Worn in Summer/Winter for office work, watch standing, liberty, or business ashore when prescribed as uniform of the day</a:t>
            </a:r>
          </a:p>
          <a:p>
            <a:pPr marL="342900" indent="-342900">
              <a:buFont typeface="Arial"/>
              <a:buChar char="•"/>
              <a:defRPr/>
            </a:pPr>
            <a:endParaRPr lang="en-US" sz="2400" dirty="0">
              <a:latin typeface="Times New Roman" charset="0"/>
              <a:ea typeface="ＭＳ Ｐゴシック" charset="0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	</a:t>
            </a:r>
          </a:p>
          <a:p>
            <a:pPr marL="571500" indent="-571500">
              <a:buFont typeface="Arial"/>
              <a:buChar char="•"/>
              <a:defRPr/>
            </a:pPr>
            <a:endParaRPr lang="en-US" sz="2400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142</TotalTime>
  <Words>807</Words>
  <Application>Microsoft Office PowerPoint</Application>
  <PresentationFormat>On-screen Show (4:3)</PresentationFormat>
  <Paragraphs>95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Times New Roman</vt:lpstr>
      <vt:lpstr>MS PGothic</vt:lpstr>
      <vt:lpstr>Arial</vt:lpstr>
      <vt:lpstr>News Gothic MT</vt:lpstr>
      <vt:lpstr>Wingdings 2</vt:lpstr>
      <vt:lpstr>Calibri</vt:lpstr>
      <vt:lpstr>Breeze</vt:lpstr>
      <vt:lpstr>US Naval Officer Uniforms</vt:lpstr>
      <vt:lpstr>Working Uniforms</vt:lpstr>
      <vt:lpstr>Navy PT Uniform</vt:lpstr>
      <vt:lpstr>Navy PT Uniform (Cont’d)</vt:lpstr>
      <vt:lpstr>Navy Working Uniform (NWU)</vt:lpstr>
      <vt:lpstr>Coveralls</vt:lpstr>
      <vt:lpstr>Coveralls (Cont’d)</vt:lpstr>
      <vt:lpstr>Service Uniforms</vt:lpstr>
      <vt:lpstr>Service Khakis</vt:lpstr>
      <vt:lpstr>Summer Whites</vt:lpstr>
      <vt:lpstr>Service Dress Uniforms</vt:lpstr>
      <vt:lpstr>Service Dress Blues</vt:lpstr>
      <vt:lpstr>Service Dress Whites</vt:lpstr>
      <vt:lpstr>Ceremonial Uniforms</vt:lpstr>
      <vt:lpstr>Full Dress Blues/Whites</vt:lpstr>
      <vt:lpstr>Full Dress Blues/Whites Cont’d</vt:lpstr>
      <vt:lpstr>Dinner Dress Uniforms</vt:lpstr>
      <vt:lpstr>Dinner Dress Blue/White Jacket</vt:lpstr>
      <vt:lpstr>Dinner Dress Blue/Whites</vt:lpstr>
      <vt:lpstr>Formal Dress</vt:lpstr>
      <vt:lpstr>Slide 21</vt:lpstr>
      <vt:lpstr>Uniform Links and Useful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Naval Officer Uniforms</dc:title>
  <dc:creator>Kim</dc:creator>
  <dc:description>Design Template by PowerPointByDesign.com</dc:description>
  <cp:lastModifiedBy>Kim</cp:lastModifiedBy>
  <cp:revision>17</cp:revision>
  <cp:lastPrinted>1601-01-01T00:00:00Z</cp:lastPrinted>
  <dcterms:created xsi:type="dcterms:W3CDTF">2004-02-29T21:17:32Z</dcterms:created>
  <dcterms:modified xsi:type="dcterms:W3CDTF">2011-01-30T00:22:58Z</dcterms:modified>
</cp:coreProperties>
</file>