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63" r:id="rId2"/>
    <p:sldId id="303" r:id="rId3"/>
    <p:sldId id="266" r:id="rId4"/>
    <p:sldId id="294" r:id="rId5"/>
    <p:sldId id="295" r:id="rId6"/>
    <p:sldId id="307" r:id="rId7"/>
    <p:sldId id="304" r:id="rId8"/>
    <p:sldId id="272" r:id="rId9"/>
    <p:sldId id="274" r:id="rId10"/>
    <p:sldId id="298" r:id="rId11"/>
    <p:sldId id="296" r:id="rId12"/>
    <p:sldId id="301" r:id="rId13"/>
    <p:sldId id="299" r:id="rId14"/>
    <p:sldId id="300" r:id="rId15"/>
    <p:sldId id="30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va Subramanian" initials="SS" lastIdx="5" clrIdx="0">
    <p:extLst>
      <p:ext uri="{19B8F6BF-5375-455C-9EA6-DF929625EA0E}">
        <p15:presenceInfo xmlns:p15="http://schemas.microsoft.com/office/powerpoint/2012/main" userId="63c180d2a40847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BBC0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4706" autoAdjust="0"/>
  </p:normalViewPr>
  <p:slideViewPr>
    <p:cSldViewPr snapToGrid="0">
      <p:cViewPr varScale="1">
        <p:scale>
          <a:sx n="77" d="100"/>
          <a:sy n="77" d="100"/>
        </p:scale>
        <p:origin x="10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51:22.0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1 24575,'0'4'0,"0"5"0,0 9 0,0 10 0,0 7 0,0 6 0,0 0 0,0-2 0,0-5 0,0-4 0,0-3 0,0 1 0,-4 1 0,-2-5-8191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48:10.264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1 937 24575,'3'3'0,"1"-1"0,0 0 0,0 0 0,0 0 0,0-1 0,0 1 0,1-1 0,-1 0 0,0 0 0,1-1 0,-1 1 0,0-1 0,7 0 0,2 0 0,18 2 0,-1-2 0,0-1 0,1-2 0,-1 0 0,0-3 0,-1 0 0,0-2 0,42-16 0,-10-2 0,-2-2 0,103-68 0,-86 47 0,20-12 0,132-111 0,-91 70 0,-96 74 0,26-15 0,-36 23 0,0-1 0,39-34 0,-60 47 0,-1 0 0,2 1 0,-1 0 0,1 1 0,0 1 0,15-7 0,72-20 0,-97 32 0,39-9 0,0 2 0,1 1 0,0 3 0,0 1 0,68 6 0,-99-3 0,-1 1 0,1 0 0,-1 0 0,0 1 0,0 0 0,0 0 0,0 1 0,9 5 0,-15-7 0,-1 0 0,1 0 0,0 0 0,0 0 0,-1 0 0,1 1 0,-1-1 0,0 1 0,0 0 0,0-1 0,2 6 0,-3-6 0,0 0 0,-1-1 0,1 1 0,-1 0 0,1 0 0,-1 0 0,0 0 0,0 0 0,0 0 0,0 0 0,0 0 0,-1 0 0,1 0 0,-1 0 0,1 0 0,-1 0 0,1 0 0,-1 0 0,0 0 0,0-1 0,-1 3 0,0-2 0,0 1 0,0-1 0,-1 0 0,1 0 0,0 0 0,-1 0 0,1 0 0,-1-1 0,0 1 0,0-1 0,1 1 0,-1-1 0,0 0 0,0 0 0,0 0 0,-6 0 0,7 0 0,0-1 0,-1 0 0,1 1 0,0-1 0,0 0 0,0 0 0,-1 0 0,1-1 0,0 1 0,0 0 0,0-1 0,0 0 0,0 1 0,0-1 0,0 0 0,0 0 0,0 0 0,0 0 0,0 0 0,0-1 0,1 1 0,-1-1 0,0 1 0,-1-3 0,3 3 0,-1-1 0,1 0 0,-1 1 0,1-1 0,0 0 0,0 0 0,-1 1 0,1-1 0,1 0 0,-1 0 0,0 1 0,0-1 0,1 0 0,-1 1 0,1-1 0,-1 0 0,1 1 0,0-1 0,-1 1 0,1-1 0,0 1 0,0-1 0,0 1 0,0-1 0,1 1 0,-1 0 0,0 0 0,1 0 0,1-2 0,2-2 0,1 0 0,0 1 0,0-1 0,1 1 0,10-5 0,27-9 0,-7 3 0,35-20 0,-50 24 0,0 1 0,1 1 0,0 1 0,1 1 0,-1 1 0,1 1 0,1 1 0,-1 1 0,0 1 0,1 1 0,36 4 0,-10 3 0,-1 2 0,1 2 0,-2 3 0,71 27 0,287 144 0,-187-60 0,-178-104 0,48 15 0,-18-8 0,-51-20 0,1 0 0,0-2 0,1 0 0,-1-2 0,1-1 0,0 0 0,0-2 0,-1 0 0,1-2 0,34-6 0,-53 7-30,0 1 0,0-2-1,0 1 1,0 0 0,0-1-1,0 0 1,0 0 0,-1 0-1,1 0 1,-1-1 0,1 1-1,-1-1 1,0 0 0,0 0-1,0 0 1,-1-1-1,1 1 1,-1 0 0,1-1-1,-1 0 1,0 0 0,-1 1-1,1-1 1,-1 0 0,1 0-1,-1-1 1,0 1 0,-1 0-1,1 0 1,-1 0 0,0-1-1,0 1 1,0 0 0,0 0-1,-1 0 1,0-1 0,0 1-1,0 0 1,0 0 0,-1 0-1,1 0 1,-1 0 0,0 1-1,-4-7 1,-11-11-6796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48:10.265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48:10.266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0 1 24575,'0'4'0,"0"5"0,0 10 0,4 0 0,6-2 0,8 0 0,10-3 0,3-4 0,-3-4-8191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20:01:06.082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1 937 24575,'3'3'0,"1"-1"0,0 0 0,0 0 0,0 0 0,0-1 0,0 1 0,1-1 0,-1 0 0,0 0 0,1-1 0,-1 1 0,0-1 0,7 0 0,2 0 0,18 2 0,-1-2 0,0-1 0,1-2 0,-1 0 0,0-3 0,-1 0 0,0-2 0,42-16 0,-10-2 0,-2-2 0,103-68 0,-86 47 0,20-12 0,132-111 0,-91 70 0,-96 74 0,26-15 0,-36 23 0,0-1 0,39-34 0,-60 47 0,-1 0 0,2 1 0,-1 0 0,1 1 0,0 1 0,15-7 0,72-20 0,-97 32 0,39-9 0,0 2 0,1 1 0,0 3 0,0 1 0,68 6 0,-99-3 0,-1 1 0,1 0 0,-1 0 0,0 1 0,0 0 0,0 0 0,0 1 0,9 5 0,-15-7 0,-1 0 0,1 0 0,0 0 0,0 0 0,-1 0 0,1 1 0,-1-1 0,0 1 0,0 0 0,0-1 0,2 6 0,-3-6 0,0 0 0,-1-1 0,1 1 0,-1 0 0,1 0 0,-1 0 0,0 0 0,0 0 0,0 0 0,0 0 0,0 0 0,-1 0 0,1 0 0,-1 0 0,1 0 0,-1 0 0,1 0 0,-1 0 0,0 0 0,0-1 0,-1 3 0,0-2 0,0 1 0,0-1 0,-1 0 0,1 0 0,0 0 0,-1 0 0,1 0 0,-1-1 0,0 1 0,0-1 0,1 1 0,-1-1 0,0 0 0,0 0 0,0 0 0,-6 0 0,7 0 0,0-1 0,-1 0 0,1 1 0,0-1 0,0 0 0,0 0 0,-1 0 0,1-1 0,0 1 0,0 0 0,0-1 0,0 0 0,0 1 0,0-1 0,0 0 0,0 0 0,0 0 0,0 0 0,0 0 0,0-1 0,1 1 0,-1-1 0,0 1 0,-1-3 0,3 3 0,-1-1 0,1 0 0,-1 1 0,1-1 0,0 0 0,0 0 0,-1 1 0,1-1 0,1 0 0,-1 0 0,0 1 0,0-1 0,1 0 0,-1 1 0,1-1 0,-1 0 0,1 1 0,0-1 0,-1 1 0,1-1 0,0 1 0,0-1 0,0 1 0,0-1 0,1 1 0,-1 0 0,0 0 0,1 0 0,1-2 0,2-2 0,1 0 0,0 1 0,0-1 0,1 1 0,10-5 0,27-9 0,-7 3 0,35-20 0,-50 24 0,0 1 0,1 1 0,0 1 0,1 1 0,-1 1 0,1 1 0,1 1 0,-1 1 0,0 1 0,1 1 0,36 4 0,-10 3 0,-1 2 0,1 2 0,-2 3 0,71 27 0,287 144 0,-187-60 0,-178-104 0,48 15 0,-18-8 0,-51-20 0,1 0 0,0-2 0,1 0 0,-1-2 0,1-1 0,0 0 0,0-2 0,-1 0 0,1-2 0,34-6 0,-53 7-30,0 1 0,0-2-1,0 1 1,0 0 0,0-1-1,0 0 1,0 0 0,-1 0-1,1 0 1,-1-1 0,1 1-1,-1-1 1,0 0 0,0 0-1,0 0 1,-1-1-1,1 1 1,-1 0 0,1-1-1,-1 0 1,0 0 0,-1 1-1,1-1 1,-1 0 0,1 0-1,-1-1 1,0 1 0,-1 0-1,1 0 1,-1 0 0,0-1-1,0 1 1,0 0 0,0 0-1,-1 0 1,0-1 0,0 1-1,0 0 1,0 0 0,-1 0-1,1 0 1,-1 0 0,0 1-1,-4-7 1,-11-11-6796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51:22.0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24575,'0'4'0,"4"5"0,1 9 0,0 18 0,-1 6 0,-1 8 0,-1 7 0,-1 3 0,-1-2 0,0-7 0,0-12-8191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51:22.0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1 24575,'0'4'0,"0"5"0,0 9 0,0 10 0,0 7 0,0 6 0,0 0 0,0-2 0,0-5 0,0-4 0,0-3 0,0 1 0,-4 1 0,-2-5-8191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51:22.0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24575,'0'4'0,"4"5"0,1 9 0,0 18 0,-1 6 0,-1 8 0,-1 7 0,-1 3 0,-1-2 0,0-7 0,0-12-8191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51:22.026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1 112 24575,'0'1'0,"1"0"0,-1-1 0,1 1 0,-1 0 0,0-1 0,1 1 0,-1-1 0,1 1 0,0-1 0,-1 1 0,1-1 0,-1 1 0,0-1 0,1 0 0,0 1 0,0-1 0,-1 0 0,0 0 0,1 0 0,0 1 0,0-1 0,0 0 0,-1 0 0,0 0 0,1 0 0,0 0 0,0-1 0,0 1 0,-1 0 0,0 0 0,1 0 0,0-1 0,-1 1 0,1 0 0,0-1 0,-1 1 0,0-1 0,1 1 0,0-1 0,0 0 0,1-3 0,0-1 0,1 1 0,-1 0 0,0 0 0,3-10 0,4-9 0,-4 18 0,0-1 0,-1 1 0,1 0 0,1 1 0,-1 0 0,0-1 0,1 2 0,0-1 0,-1 1 0,2 1 0,-1-1 0,0 1 0,0 0 0,0 1 0,1-1 0,0 2 0,-1-1 0,0 1 0,1 0 0,-1 1 0,0 0 0,1 0 0,-1 1 0,0 0 0,1 0 0,-1 0 0,10 7 0,5 8 0,0 2 0,-2 2 0,0 0 0,0 1 0,-2 0 0,16 28 0,-24-32 0,-2-1 0,0 0 0,0 1 0,5 22 0,3 9 0,0 4 0,22 104 0,-32-138 0,-1 0 0,3 0 0,12 30 0,-10-28 0,-1 0 0,8 31 0,-4-9 0,30 72 0,-23-68 0,-14-32 0,1-2 0,0 0 0,0 1 0,2-2 0,9 14 0,-13-21 0,1 1 0,-1-2 0,0 1 0,1-1 0,0 1 0,0-1 0,0-1 0,1 0 0,-1 0 0,1 0 0,-1 0 0,1-1 0,6 2 0,-6-3 0,1 1 0,-1-1 0,2-1 0,-2 1 0,0-2 0,1 1 0,0-1 0,0 0 0,9-4 0,-13 4 0,-1 0 0,1-1 0,-1 0 0,0 1 0,1-1 0,-1 0 0,0-1 0,1 2 0,-1-1 0,0-1 0,0 0 0,0 1 0,-1-1 0,1 0 0,-1 0 0,1 1 0,-1-1 0,0-1 0,0 1 0,0 0 0,1-1 0,-2 1 0,0 0 0,2-7 0,-2 5 0,0 0 0,-1 1 0,1-2 0,-1 1 0,1 0 0,-1 1 0,0-1 0,-1 0 0,1 0 0,-1 0 0,-3-7 0,4 8 0,-1 0 0,0 1 0,0 0 0,1 0 0,-2 0 0,1 0 0,0 0 0,-1 0 0,1 0 0,0 1 0,-1 0 0,0 0 0,1 0 0,-2 0 0,-2-2 0,5 4 0,1 0 0,-1 0 0,0 0 0,0 0 0,0 0 0,1 0 0,-1 0 0,0 0 0,0 0 0,0 1 0,1-1 0,-1 0 0,1 1 0,-1-1 0,0 1 0,1-1 0,-1 1 0,0-1 0,0 1 0,1-1 0,-1 1 0,1 0 0,0 0 0,-1-1 0,0 1 0,1 0 0,-1 0 0,1 0 0,-1-1 0,1 0 0,0 1 0,0 0 0,0 0 0,0 0 0,-1 0 0,1 0 0,0 0 0,0 1 0,-3 41 0,3-40 0,0 28 0,0 0 0,3 0 0,0-1 0,1 1 0,12 44 0,17 95 0,-24-127 0,-3 0 0,4 50 0,-6-42 0,5 48 0,8 74 0,21 153 0,-31-253 0,-3-45 0,0 49 0,-4-68 0,-1 2 0,0-2 0,0 1 0,0-1 0,-2 1 0,1-1 0,0 1 0,-7 16 0,3-13 0,-1 0 0,1 0 0,-1 0 0,-1-2 0,0 1 0,-17 18 0,20-24 0,-2 0 0,2-2 0,-1 1 0,-1-1 0,1 0 0,0 0 0,-1-1 0,0 0 0,1-1 0,-1 1 0,0-1 0,-1-1 0,-8 2 0,3-3-114,1 0 1,0-1-1,0 0 0,0-1 0,0-1 1,0 0-1,0-1 0,0 0 0,1-1 1,-1-1-1,-17-13 0,17 9-6712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48:10.2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1 24575,'0'4'0,"0"5"0,0 9 0,0 10 0,0 7 0,0 6 0,0 0 0,0-2 0,0-5 0,0-4 0,0-3 0,0 1 0,-4 1 0,-2-5-8191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48:10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24575,'0'4'0,"4"5"0,1 9 0,0 18 0,-1 6 0,-1 8 0,-1 7 0,-1 3 0,-1-2 0,0-7 0,0-12-8191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48:10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1 24575,'0'4'0,"0"5"0,0 9 0,0 10 0,0 7 0,0 6 0,0 0 0,0-2 0,0-5 0,0-4 0,0-3 0,0 1 0,-4 1 0,-2-5-8191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48:10.2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24575,'0'4'0,"4"5"0,1 9 0,0 18 0,-1 6 0,-1 8 0,-1 7 0,-1 3 0,-1-2 0,0-7 0,0-12-8191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4ED28-78D6-4BF3-932F-85107266EE1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3DE4F-7762-4103-A279-48A3D55E5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270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>
                <a:latin typeface="Google Sans"/>
              </a:rPr>
              <a:t>Fixed parameter to demonstrate </a:t>
            </a:r>
          </a:p>
          <a:p>
            <a:pPr marL="342900" indent="-342900">
              <a:buAutoNum type="alphaLcParenBoth"/>
            </a:pPr>
            <a:r>
              <a:rPr lang="en-IN" sz="1200" dirty="0">
                <a:latin typeface="Google Sans"/>
              </a:rPr>
              <a:t>Repeats – 5000</a:t>
            </a:r>
          </a:p>
          <a:p>
            <a:pPr marL="342900" indent="-342900">
              <a:buAutoNum type="alphaLcParenBoth"/>
            </a:pPr>
            <a:r>
              <a:rPr lang="en-IN" sz="1200" dirty="0">
                <a:latin typeface="Google Sans"/>
              </a:rPr>
              <a:t>Direct/Inverted – 50/50</a:t>
            </a:r>
          </a:p>
          <a:p>
            <a:pPr marL="342900" indent="-342900">
              <a:buAutoNum type="alphaLcParenBoth"/>
            </a:pPr>
            <a:r>
              <a:rPr lang="en-IN" sz="1200" dirty="0">
                <a:latin typeface="Google Sans"/>
              </a:rPr>
              <a:t>Inter/intra – 50/50</a:t>
            </a:r>
          </a:p>
          <a:p>
            <a:pPr marL="342900" indent="-342900">
              <a:buAutoNum type="alphaLcParenBoth"/>
            </a:pPr>
            <a:r>
              <a:rPr lang="en-IN" sz="1200" dirty="0">
                <a:latin typeface="Google Sans"/>
              </a:rPr>
              <a:t>Genes – 4000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3DE4F-7762-4103-A279-48A3D55E5AE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561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3DE4F-7762-4103-A279-48A3D55E5AE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256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: The ideal threshold ratio for the extreme gene count imbalance was kept at 0.25 if the ratio of ori-ter and ter-ori gene counts is within 0.25 then that inversion is accepted. (This value can be varied)</a:t>
            </a:r>
          </a:p>
          <a:p>
            <a:endParaRPr lang="en-US" sz="1200" b="0" i="0" u="none" strike="noStrike" dirty="0">
              <a:solidFill>
                <a:srgbClr val="000000"/>
              </a:solidFill>
              <a:effectLst/>
              <a:latin typeface="Google San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3DE4F-7762-4103-A279-48A3D55E5AE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996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AutoNum type="alphaLcParenBoth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Null model with no selection stabilizes the gene-strand bias to 50-50% and this predicts the evolutionary aspects model as no selection is imposed on the inversions, thus leading and lagging strand genes stabilizes to 50-50%. 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AutoNum type="alphaLcParenBoth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The model with selection pressure imposed selection on the inversion based on gene imbalance and inversion score, thus the gene-strand bias is not affected. When the stringent inversion disparity score is low, gene strand bias remains constant and increasing inversion disparity limit, gene-strand bias decreases.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3DE4F-7762-4103-A279-48A3D55E5AE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52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3DE4F-7762-4103-A279-48A3D55E5AE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9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6C52C-13A9-D027-FD4D-14C634F20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F87E8-E368-2F0E-EEBA-A5AE5779B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E263F-4463-AC6F-A86D-9FBF62FF5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ADB-E069-4346-8808-4E77110F47F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2D30C-C0A0-A93B-48DA-5202A2FE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1F73-CF00-B15E-9421-3D0048F9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03B-4793-4CB8-9976-2064703AB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59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32FE-1ED6-41A8-976A-488D1789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64A93-4A95-4069-16A5-992502DC4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6ABE5-7026-3C51-2DE8-D471F1D7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ADB-E069-4346-8808-4E77110F47F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F6B55-7189-0006-6C18-018D6A79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5B050-CEDD-BA79-6EC2-F3830814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03B-4793-4CB8-9976-2064703AB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59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2EEE11-928F-FF36-175E-AA0B5C33E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B480D-C0D8-4E7E-82AA-92ACE8FB7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69FE3-A6BA-0BD5-792B-92EF140B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ADB-E069-4346-8808-4E77110F47F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C699-0603-8B97-AF14-3C4B14B0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9F9C-44FC-D588-FE66-752353D0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03B-4793-4CB8-9976-2064703AB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19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7F61-8E7D-F278-3FCD-8663FA53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364E-1E03-4867-6516-5DCBCA4B6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C47F-3562-0348-9F30-AD39538F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ADB-E069-4346-8808-4E77110F47F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9A703-0320-FDEE-DC01-502790C2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FE245-D59F-6763-4160-FAC299D7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03B-4793-4CB8-9976-2064703AB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42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07F9-9678-C82A-260B-60BBF013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1D6CD-5939-C0B8-C293-7E4F1E492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19A52-6B3F-B9AC-EAC8-B86E965EA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ADB-E069-4346-8808-4E77110F47F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B6529-749B-F264-44BE-4A2E6FE0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153C2-003F-1301-BA8E-701BE99E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03B-4793-4CB8-9976-2064703AB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09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E20-5515-39C4-AE85-42B8B1DB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03AE0-53F2-99E3-45DD-D62B60500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FBBFC-E2A3-2BD3-FEA4-BB5F69E34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88ACF-CB59-D2A9-3C2C-117D2E5E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ADB-E069-4346-8808-4E77110F47F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03723-C1DB-0193-B326-E8DBD374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B50C0-49DE-8CA4-0DC7-1AC60C1E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03B-4793-4CB8-9976-2064703AB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73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F7DD-4248-88F5-4750-A35B5186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25A6E-696B-2564-EFFA-2526FBEAC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0EF99-5CD9-651B-2F32-1846D6F52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ADE52-B92F-73A2-45F6-DB32BDE04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C22D3-D6CA-8BF5-04D3-23EE818E1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EF73E-C566-2FDC-8D87-53CFFE09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ADB-E069-4346-8808-4E77110F47F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EAF1E-9CE2-3ADF-8F52-836FD5B5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3838C8-45C7-CE57-9352-EAA8C0B4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03B-4793-4CB8-9976-2064703AB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62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8072-818F-7E11-6D2F-20C7B262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287BD-1C35-E7F6-27BB-85DCE2DD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ADB-E069-4346-8808-4E77110F47F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EC6E6-F600-BB66-B62E-D5A91A94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7B33E-4BC8-B400-A851-030EABBD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03B-4793-4CB8-9976-2064703AB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4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AD66D-EFA1-FD56-E042-70EA81CA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ADB-E069-4346-8808-4E77110F47F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488B4-5952-AF94-4714-CDFC3518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77D6C-DFDE-600E-2BCF-07DBDD5B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03B-4793-4CB8-9976-2064703AB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25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3D3D-514A-ABA7-956E-18075FCC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A0E7B-713F-B0C2-7530-D7644BF2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0421F-203C-E995-CE43-CF21B494F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A10A8-68CE-C043-D27E-A47DB5FE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ADB-E069-4346-8808-4E77110F47F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94E9C-0EAA-F9D3-855F-16B77847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B8779-A480-FC50-9819-7DEE9E6D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03B-4793-4CB8-9976-2064703AB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14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C1A6-BBA5-857B-628D-BEEB7B185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15A6E-C2E6-1F1C-C408-7282A6A2B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33E06-64CD-00D8-4BC0-7902AA90A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6952-1DFF-B7F9-B901-23F24CD4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ADB-E069-4346-8808-4E77110F47F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E3BE8-8A76-5780-37C0-3844E4EB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8C39F-6C82-2EE3-FD71-424FEF30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1503B-4793-4CB8-9976-2064703AB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2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D7DF0-C49E-AD21-7AFC-2EDC5CAA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A2A4A-EB17-8C0B-3B81-97E013D3A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A7693-7339-EE48-39E2-C845CE618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8CADB-E069-4346-8808-4E77110F47F2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2FFC-F6DA-608F-D2CA-4296F2C31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F90F9-A7FE-5246-450D-1820BF690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1503B-4793-4CB8-9976-2064703AB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76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0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1.png"/><Relationship Id="rId4" Type="http://schemas.openxmlformats.org/officeDocument/2006/relationships/customXml" Target="../ink/ink2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customXml" Target="../ink/ink9.xml"/><Relationship Id="rId12" Type="http://schemas.openxmlformats.org/officeDocument/2006/relationships/customXml" Target="../ink/ink12.xml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customXml" Target="../ink/ink13.xml"/><Relationship Id="rId10" Type="http://schemas.openxmlformats.org/officeDocument/2006/relationships/customXml" Target="../ink/ink11.xml"/><Relationship Id="rId4" Type="http://schemas.openxmlformats.org/officeDocument/2006/relationships/customXml" Target="../ink/ink7.xml"/><Relationship Id="rId9" Type="http://schemas.openxmlformats.org/officeDocument/2006/relationships/image" Target="../media/image13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62DEE3-FD78-BF98-25A0-438AC11E2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693089"/>
            <a:ext cx="12063369" cy="2168677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Data science minor project presentation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Siva Subramanian A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IMS19217</a:t>
            </a:r>
          </a:p>
          <a:p>
            <a:endParaRPr lang="en-IN" dirty="0">
              <a:latin typeface="Google Sans"/>
            </a:endParaRPr>
          </a:p>
          <a:p>
            <a:endParaRPr lang="en-IN" dirty="0">
              <a:latin typeface="Google San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1B28716-072C-7EC2-9439-F49FE7DBA75E}"/>
              </a:ext>
            </a:extLst>
          </p:cNvPr>
          <p:cNvSpPr txBox="1">
            <a:spLocks/>
          </p:cNvSpPr>
          <p:nvPr/>
        </p:nvSpPr>
        <p:spPr>
          <a:xfrm>
            <a:off x="1243495" y="898089"/>
            <a:ext cx="9236537" cy="1359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Google Sans"/>
              </a:rPr>
              <a:t>Modelling the impact of DNA sequence repeats on gene inversions and gene-strand bias in bacteria</a:t>
            </a:r>
            <a:endParaRPr lang="en-IN" sz="3200" b="1" dirty="0">
              <a:latin typeface="Google Sans"/>
            </a:endParaRPr>
          </a:p>
        </p:txBody>
      </p:sp>
      <p:pic>
        <p:nvPicPr>
          <p:cNvPr id="2052" name="Picture 4" descr="Indian Institute of Science Education and Research, Thiruvananthapuram -  Wikipedia">
            <a:extLst>
              <a:ext uri="{FF2B5EF4-FFF2-40B4-BE49-F238E27FC236}">
                <a16:creationId xmlns:a16="http://schemas.microsoft.com/office/drawing/2014/main" id="{872AA7E8-6B96-F322-0251-1B178DC78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51" y="4401094"/>
            <a:ext cx="3039368" cy="179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985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B9B36D-39DD-4E62-723A-5D640E64C5F3}"/>
              </a:ext>
            </a:extLst>
          </p:cNvPr>
          <p:cNvSpPr txBox="1">
            <a:spLocks/>
          </p:cNvSpPr>
          <p:nvPr/>
        </p:nvSpPr>
        <p:spPr>
          <a:xfrm>
            <a:off x="458137" y="802449"/>
            <a:ext cx="10923165" cy="800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800" dirty="0">
              <a:solidFill>
                <a:srgbClr val="E2EEFF"/>
              </a:solidFill>
              <a:latin typeface="Google Sans"/>
            </a:endParaRPr>
          </a:p>
          <a:p>
            <a:pPr marL="457200" indent="-457200">
              <a:buFont typeface="Arial" panose="020B0604020202020204" pitchFamily="34" charset="0"/>
              <a:buAutoNum type="alphaLcParenBoth"/>
            </a:pPr>
            <a:endParaRPr lang="en-IN" sz="2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55AF45-9DEC-1403-313A-F30CBE95CE2F}"/>
              </a:ext>
            </a:extLst>
          </p:cNvPr>
          <p:cNvSpPr txBox="1">
            <a:spLocks/>
          </p:cNvSpPr>
          <p:nvPr/>
        </p:nvSpPr>
        <p:spPr>
          <a:xfrm>
            <a:off x="334860" y="1845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Google Sans"/>
              </a:rPr>
              <a:t>Simulations with no selection pressure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16D012D-86C5-A9C2-20BF-600D5D542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306" y="1285241"/>
            <a:ext cx="9167874" cy="505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78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A67F85-F8A3-FFCA-2536-436A2AE84A99}"/>
              </a:ext>
            </a:extLst>
          </p:cNvPr>
          <p:cNvSpPr txBox="1"/>
          <p:nvPr/>
        </p:nvSpPr>
        <p:spPr>
          <a:xfrm>
            <a:off x="396379" y="1510122"/>
            <a:ext cx="10786145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LcParenBoth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Google Sans"/>
              </a:rPr>
              <a:t>Inversions causing drastic gene imbalance between ori-ter and ter-ori gene counts are omitted</a:t>
            </a:r>
            <a:endParaRPr lang="en-US" sz="2000" dirty="0">
              <a:solidFill>
                <a:srgbClr val="000000"/>
              </a:solidFill>
              <a:latin typeface="Google Sans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LcParenBoth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Google Sans"/>
              </a:rPr>
              <a:t>Selection pressure on inversion disparity score</a:t>
            </a:r>
            <a:endParaRPr lang="en-US" sz="2000" dirty="0">
              <a:solidFill>
                <a:srgbClr val="000000"/>
              </a:solidFill>
              <a:latin typeface="Google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9FD4EC-8B37-1B93-3567-D0CFC5469851}"/>
              </a:ext>
            </a:extLst>
          </p:cNvPr>
          <p:cNvSpPr txBox="1">
            <a:spLocks/>
          </p:cNvSpPr>
          <p:nvPr/>
        </p:nvSpPr>
        <p:spPr>
          <a:xfrm>
            <a:off x="334860" y="1845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Google Sans"/>
              </a:rPr>
              <a:t>Selection pressure conditions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09DE1C-48F9-B2BF-1D5E-CEFC81F55FAD}"/>
              </a:ext>
            </a:extLst>
          </p:cNvPr>
          <p:cNvSpPr txBox="1"/>
          <p:nvPr/>
        </p:nvSpPr>
        <p:spPr>
          <a:xfrm>
            <a:off x="1870721" y="6052331"/>
            <a:ext cx="200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Inversion happens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A3B329-E7D4-5EA9-2DC9-905D861E000C}"/>
              </a:ext>
            </a:extLst>
          </p:cNvPr>
          <p:cNvSpPr txBox="1"/>
          <p:nvPr/>
        </p:nvSpPr>
        <p:spPr>
          <a:xfrm>
            <a:off x="8142914" y="6071610"/>
            <a:ext cx="200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 Inversion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015196-E61C-4DCE-15FE-9D081BD6FC21}"/>
              </a:ext>
            </a:extLst>
          </p:cNvPr>
          <p:cNvCxnSpPr/>
          <p:nvPr/>
        </p:nvCxnSpPr>
        <p:spPr>
          <a:xfrm>
            <a:off x="2758256" y="5664003"/>
            <a:ext cx="0" cy="427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9554B8-D042-96C9-199F-7ADFF6285DEB}"/>
              </a:ext>
            </a:extLst>
          </p:cNvPr>
          <p:cNvCxnSpPr/>
          <p:nvPr/>
        </p:nvCxnSpPr>
        <p:spPr>
          <a:xfrm>
            <a:off x="8745802" y="5624578"/>
            <a:ext cx="0" cy="427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247C83-74D9-2F35-E7A1-7118C3FD9D9F}"/>
              </a:ext>
            </a:extLst>
          </p:cNvPr>
          <p:cNvSpPr txBox="1"/>
          <p:nvPr/>
        </p:nvSpPr>
        <p:spPr>
          <a:xfrm>
            <a:off x="6096000" y="4656621"/>
            <a:ext cx="6096000" cy="926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(b) </a:t>
            </a:r>
            <a:r>
              <a:rPr lang="en-US" dirty="0">
                <a:solidFill>
                  <a:srgbClr val="000000"/>
                </a:solidFill>
                <a:latin typeface="Google Sans"/>
              </a:rPr>
              <a:t>Leading and lagging strand genes  = 25 and 7 </a:t>
            </a:r>
          </a:p>
          <a:p>
            <a:pPr fontAlgn="base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Google Sans"/>
              </a:rPr>
              <a:t>	               IDS = 25 – 7 = 18</a:t>
            </a:r>
            <a:endParaRPr lang="en-US" b="0" i="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526A6-36C8-DE9A-D127-BF995482F519}"/>
              </a:ext>
            </a:extLst>
          </p:cNvPr>
          <p:cNvSpPr txBox="1"/>
          <p:nvPr/>
        </p:nvSpPr>
        <p:spPr>
          <a:xfrm>
            <a:off x="398199" y="4234381"/>
            <a:ext cx="609600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E.g.</a:t>
            </a:r>
            <a:r>
              <a:rPr lang="en-US" sz="2000" dirty="0">
                <a:solidFill>
                  <a:srgbClr val="000000"/>
                </a:solidFill>
                <a:latin typeface="Google Sans"/>
              </a:rPr>
              <a:t> Penalty limit  (-10,10)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25B4A-574A-646E-37DB-D93A8D4F2196}"/>
              </a:ext>
            </a:extLst>
          </p:cNvPr>
          <p:cNvSpPr txBox="1"/>
          <p:nvPr/>
        </p:nvSpPr>
        <p:spPr>
          <a:xfrm>
            <a:off x="397786" y="2852089"/>
            <a:ext cx="11396427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The Inversion disparity score (IDS) is defined as the resulting sum of the genes by assigning a positive value (+1) to each leading gene and a negative value (-1) to each lagging gene between the intra-inverted repeated pair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AEAA4-0221-26A6-9C23-EBCFFAF06626}"/>
              </a:ext>
            </a:extLst>
          </p:cNvPr>
          <p:cNvSpPr txBox="1"/>
          <p:nvPr/>
        </p:nvSpPr>
        <p:spPr>
          <a:xfrm>
            <a:off x="396379" y="4762153"/>
            <a:ext cx="609765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LcParenBoth"/>
            </a:pPr>
            <a:r>
              <a:rPr lang="en-US" dirty="0">
                <a:solidFill>
                  <a:srgbClr val="000000"/>
                </a:solidFill>
                <a:latin typeface="Google Sans"/>
              </a:rPr>
              <a:t>Leading and lagging strand genes  = 5 and 4    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	           IDS </a:t>
            </a:r>
            <a:r>
              <a:rPr lang="en-US" dirty="0">
                <a:solidFill>
                  <a:srgbClr val="000000"/>
                </a:solidFill>
                <a:latin typeface="Google Sans"/>
              </a:rPr>
              <a:t>= +5 – 4 = 1 </a:t>
            </a:r>
            <a:endParaRPr lang="en-US" b="0" i="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5927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5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2A89A694-82C7-93A8-159E-E05C488B8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95" y="1270000"/>
            <a:ext cx="9383965" cy="517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9FA2BC-4690-7AAA-0D53-E553A6F8443E}"/>
              </a:ext>
            </a:extLst>
          </p:cNvPr>
          <p:cNvSpPr txBox="1">
            <a:spLocks/>
          </p:cNvSpPr>
          <p:nvPr/>
        </p:nvSpPr>
        <p:spPr>
          <a:xfrm>
            <a:off x="334860" y="1845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Google Sans"/>
              </a:rPr>
              <a:t>Simulations with selection pressure</a:t>
            </a:r>
          </a:p>
        </p:txBody>
      </p:sp>
    </p:spTree>
    <p:extLst>
      <p:ext uri="{BB962C8B-B14F-4D97-AF65-F5344CB8AC3E}">
        <p14:creationId xmlns:p14="http://schemas.microsoft.com/office/powerpoint/2010/main" val="2116242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31E1ED15-424E-368B-6B00-A691CCEB0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47" y="1341120"/>
            <a:ext cx="9263597" cy="51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BF7305-F16D-FF58-9E84-654373F9796C}"/>
              </a:ext>
            </a:extLst>
          </p:cNvPr>
          <p:cNvSpPr txBox="1">
            <a:spLocks/>
          </p:cNvSpPr>
          <p:nvPr/>
        </p:nvSpPr>
        <p:spPr>
          <a:xfrm>
            <a:off x="334860" y="1845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Google Sans"/>
              </a:rPr>
              <a:t>Simulations with selection pressure</a:t>
            </a:r>
          </a:p>
        </p:txBody>
      </p:sp>
    </p:spTree>
    <p:extLst>
      <p:ext uri="{BB962C8B-B14F-4D97-AF65-F5344CB8AC3E}">
        <p14:creationId xmlns:p14="http://schemas.microsoft.com/office/powerpoint/2010/main" val="160089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CEF0FA02-3C8C-8835-1C02-8688E28B7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856" y="1288000"/>
            <a:ext cx="9065004" cy="509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0BC77B-DEEB-EDF4-62C0-67E774E85F70}"/>
              </a:ext>
            </a:extLst>
          </p:cNvPr>
          <p:cNvSpPr txBox="1">
            <a:spLocks/>
          </p:cNvSpPr>
          <p:nvPr/>
        </p:nvSpPr>
        <p:spPr>
          <a:xfrm>
            <a:off x="334860" y="1845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Google Sans"/>
              </a:rPr>
              <a:t>Simulations with selection pressure</a:t>
            </a:r>
          </a:p>
        </p:txBody>
      </p:sp>
    </p:spTree>
    <p:extLst>
      <p:ext uri="{BB962C8B-B14F-4D97-AF65-F5344CB8AC3E}">
        <p14:creationId xmlns:p14="http://schemas.microsoft.com/office/powerpoint/2010/main" val="3829410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A1071F-19B8-EF8C-6C25-B427B698DACA}"/>
              </a:ext>
            </a:extLst>
          </p:cNvPr>
          <p:cNvSpPr txBox="1"/>
          <p:nvPr/>
        </p:nvSpPr>
        <p:spPr>
          <a:xfrm>
            <a:off x="580936" y="1022637"/>
            <a:ext cx="10660309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LcParenBoth"/>
            </a:pPr>
            <a:r>
              <a:rPr lang="en-US" sz="2000" dirty="0">
                <a:solidFill>
                  <a:srgbClr val="000000"/>
                </a:solidFill>
                <a:latin typeface="Google Sans"/>
              </a:rPr>
              <a:t>Null model with no selection constraints – Gene-strand bias stabilizes at 50-50%</a:t>
            </a:r>
          </a:p>
          <a:p>
            <a:pPr marL="45720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LcParenBoth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Model </a:t>
            </a:r>
            <a:r>
              <a:rPr lang="en-US" sz="2000" dirty="0">
                <a:solidFill>
                  <a:srgbClr val="000000"/>
                </a:solidFill>
                <a:latin typeface="Google Sans"/>
              </a:rPr>
              <a:t>with selection constrains 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Stringent disparity score is </a:t>
            </a:r>
            <a:r>
              <a:rPr lang="en-US" sz="2000" dirty="0">
                <a:solidFill>
                  <a:srgbClr val="000000"/>
                </a:solidFill>
                <a:latin typeface="Google Sans"/>
              </a:rPr>
              <a:t>low – Gene-strand bias remains constant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dirty="0">
                <a:solidFill>
                  <a:srgbClr val="000000"/>
                </a:solidFill>
                <a:latin typeface="Google Sans"/>
              </a:rPr>
              <a:t>Increasing the disparity score – Gene-strand bias decreases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059056-7E48-259F-5224-AEB93C977113}"/>
              </a:ext>
            </a:extLst>
          </p:cNvPr>
          <p:cNvSpPr txBox="1">
            <a:spLocks/>
          </p:cNvSpPr>
          <p:nvPr/>
        </p:nvSpPr>
        <p:spPr>
          <a:xfrm>
            <a:off x="334860" y="166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Google Sans"/>
              </a:rPr>
              <a:t>Conclusions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787C30-F0D9-2AF5-F8A5-12FF7350F0AC}"/>
              </a:ext>
            </a:extLst>
          </p:cNvPr>
          <p:cNvSpPr txBox="1">
            <a:spLocks/>
          </p:cNvSpPr>
          <p:nvPr/>
        </p:nvSpPr>
        <p:spPr>
          <a:xfrm>
            <a:off x="416140" y="29596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Google Sans"/>
              </a:rPr>
              <a:t>Strengths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28DB4-62CC-B457-E83D-D77759A39E1B}"/>
              </a:ext>
            </a:extLst>
          </p:cNvPr>
          <p:cNvSpPr txBox="1"/>
          <p:nvPr/>
        </p:nvSpPr>
        <p:spPr>
          <a:xfrm>
            <a:off x="580936" y="4022378"/>
            <a:ext cx="10888907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LcParenBoth"/>
            </a:pPr>
            <a:r>
              <a:rPr lang="en-US" sz="2000" dirty="0">
                <a:solidFill>
                  <a:srgbClr val="000000"/>
                </a:solidFill>
                <a:latin typeface="Google Sans"/>
              </a:rPr>
              <a:t>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implistic model studying the inversion by repeats impacting the gene-strand bias. </a:t>
            </a: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LcParenBoth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Evolution of bacterial genome gene-strand bias – selection pressure</a:t>
            </a:r>
            <a:endParaRPr lang="en-US" sz="2000" dirty="0">
              <a:solidFill>
                <a:srgbClr val="000000"/>
              </a:solidFill>
              <a:latin typeface="Google Sans"/>
            </a:endParaRPr>
          </a:p>
          <a:p>
            <a:pPr marL="342900" indent="-3429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LcParenBoth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Population genetics – fitness for each gene </a:t>
            </a:r>
          </a:p>
        </p:txBody>
      </p:sp>
    </p:spTree>
    <p:extLst>
      <p:ext uri="{BB962C8B-B14F-4D97-AF65-F5344CB8AC3E}">
        <p14:creationId xmlns:p14="http://schemas.microsoft.com/office/powerpoint/2010/main" val="1000268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675749A-AA91-953A-B0EF-523667EBEE8B}"/>
              </a:ext>
            </a:extLst>
          </p:cNvPr>
          <p:cNvSpPr txBox="1"/>
          <p:nvPr/>
        </p:nvSpPr>
        <p:spPr>
          <a:xfrm>
            <a:off x="821137" y="1615440"/>
            <a:ext cx="426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Google Sans"/>
            </a:endParaRPr>
          </a:p>
          <a:p>
            <a:endParaRPr lang="en-IN" sz="2000" dirty="0">
              <a:latin typeface="Google Sans"/>
            </a:endParaRPr>
          </a:p>
        </p:txBody>
      </p:sp>
      <p:pic>
        <p:nvPicPr>
          <p:cNvPr id="3" name="Picture 4" descr="Indian Institute of Science Education and Research, Thiruvananthapuram -  Wikipedia">
            <a:extLst>
              <a:ext uri="{FF2B5EF4-FFF2-40B4-BE49-F238E27FC236}">
                <a16:creationId xmlns:a16="http://schemas.microsoft.com/office/drawing/2014/main" id="{53F2E335-8E72-DE3F-5DEF-1B9F3BDD6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634" y="474835"/>
            <a:ext cx="2294856" cy="135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A96172F-EBA7-5131-2CE5-FA6DF20DB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420" y="2474476"/>
            <a:ext cx="3947160" cy="1306842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CDE0E3-A5EA-CEC1-AF00-56614172F40C}"/>
              </a:ext>
            </a:extLst>
          </p:cNvPr>
          <p:cNvSpPr txBox="1"/>
          <p:nvPr/>
        </p:nvSpPr>
        <p:spPr>
          <a:xfrm>
            <a:off x="4279900" y="4308739"/>
            <a:ext cx="36322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latin typeface="Google Sans"/>
              </a:rPr>
              <a:t>Dr Sabari Sankar Thirupathy</a:t>
            </a:r>
          </a:p>
          <a:p>
            <a:pPr algn="ctr"/>
            <a:endParaRPr lang="en-IN" sz="2000" dirty="0">
              <a:latin typeface="Google Sans"/>
            </a:endParaRPr>
          </a:p>
          <a:p>
            <a:pPr algn="ctr"/>
            <a:r>
              <a:rPr lang="en-IN" sz="2000" dirty="0">
                <a:latin typeface="Google Sans"/>
              </a:rPr>
              <a:t>Atre Malhar Vivek</a:t>
            </a:r>
          </a:p>
          <a:p>
            <a:pPr algn="ctr"/>
            <a:endParaRPr lang="en-IN" sz="2000" dirty="0">
              <a:latin typeface="Google Sans"/>
            </a:endParaRPr>
          </a:p>
          <a:p>
            <a:pPr algn="ctr"/>
            <a:r>
              <a:rPr lang="en-IN" sz="2000" dirty="0">
                <a:latin typeface="Google Sans"/>
              </a:rPr>
              <a:t>Members of Mutations lab </a:t>
            </a:r>
          </a:p>
        </p:txBody>
      </p:sp>
    </p:spTree>
    <p:extLst>
      <p:ext uri="{BB962C8B-B14F-4D97-AF65-F5344CB8AC3E}">
        <p14:creationId xmlns:p14="http://schemas.microsoft.com/office/powerpoint/2010/main" val="142350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87B2-2080-9D96-DEC4-3BB96DD38DA6}"/>
              </a:ext>
            </a:extLst>
          </p:cNvPr>
          <p:cNvSpPr txBox="1">
            <a:spLocks/>
          </p:cNvSpPr>
          <p:nvPr/>
        </p:nvSpPr>
        <p:spPr>
          <a:xfrm>
            <a:off x="3194966" y="557345"/>
            <a:ext cx="6276203" cy="1159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491F14-D309-DF91-A53C-E414D3C6A43B}"/>
              </a:ext>
            </a:extLst>
          </p:cNvPr>
          <p:cNvSpPr/>
          <p:nvPr/>
        </p:nvSpPr>
        <p:spPr>
          <a:xfrm>
            <a:off x="4255209" y="2409782"/>
            <a:ext cx="2618844" cy="273875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3085859-5CF0-9964-3C7A-305917CDB235}"/>
              </a:ext>
            </a:extLst>
          </p:cNvPr>
          <p:cNvSpPr/>
          <p:nvPr/>
        </p:nvSpPr>
        <p:spPr>
          <a:xfrm rot="18414653">
            <a:off x="6346623" y="2667632"/>
            <a:ext cx="234856" cy="237659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3416D5-37B3-349B-CD38-CBBC16004AED}"/>
              </a:ext>
            </a:extLst>
          </p:cNvPr>
          <p:cNvSpPr/>
          <p:nvPr/>
        </p:nvSpPr>
        <p:spPr>
          <a:xfrm rot="1718149">
            <a:off x="6646505" y="4173126"/>
            <a:ext cx="227038" cy="194253"/>
          </a:xfrm>
          <a:prstGeom prst="triangl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E771C2-0F30-32A0-114E-D8BF21E86F47}"/>
              </a:ext>
            </a:extLst>
          </p:cNvPr>
          <p:cNvSpPr/>
          <p:nvPr/>
        </p:nvSpPr>
        <p:spPr>
          <a:xfrm rot="2112203">
            <a:off x="6048795" y="2468185"/>
            <a:ext cx="176594" cy="157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1FF935-C723-E792-8380-770E73530DC4}"/>
              </a:ext>
            </a:extLst>
          </p:cNvPr>
          <p:cNvCxnSpPr>
            <a:cxnSpLocks/>
          </p:cNvCxnSpPr>
          <p:nvPr/>
        </p:nvCxnSpPr>
        <p:spPr>
          <a:xfrm flipV="1">
            <a:off x="6938359" y="3805164"/>
            <a:ext cx="796065" cy="491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E804F9-4FA9-74C5-EDFA-1069CE5B931B}"/>
              </a:ext>
            </a:extLst>
          </p:cNvPr>
          <p:cNvCxnSpPr>
            <a:cxnSpLocks/>
          </p:cNvCxnSpPr>
          <p:nvPr/>
        </p:nvCxnSpPr>
        <p:spPr>
          <a:xfrm>
            <a:off x="6985896" y="3439896"/>
            <a:ext cx="796065" cy="193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EBE7D3B-2E2E-064D-9A3A-67D597BB41E3}"/>
              </a:ext>
            </a:extLst>
          </p:cNvPr>
          <p:cNvSpPr/>
          <p:nvPr/>
        </p:nvSpPr>
        <p:spPr>
          <a:xfrm rot="2972084">
            <a:off x="4570298" y="2663600"/>
            <a:ext cx="234856" cy="237659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97E3FFC-5C04-15C5-7BD2-933F2EBFBC63}"/>
              </a:ext>
            </a:extLst>
          </p:cNvPr>
          <p:cNvSpPr/>
          <p:nvPr/>
        </p:nvSpPr>
        <p:spPr>
          <a:xfrm rot="17034842">
            <a:off x="6684870" y="3358233"/>
            <a:ext cx="227038" cy="194253"/>
          </a:xfrm>
          <a:prstGeom prst="triangl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F0ECE6-E747-9698-4B3A-E44CED6EBB2C}"/>
              </a:ext>
            </a:extLst>
          </p:cNvPr>
          <p:cNvSpPr/>
          <p:nvPr/>
        </p:nvSpPr>
        <p:spPr>
          <a:xfrm rot="756938">
            <a:off x="6746714" y="3829363"/>
            <a:ext cx="176594" cy="15733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C50D7F-52B3-626E-55E2-44BE56B8BF11}"/>
              </a:ext>
            </a:extLst>
          </p:cNvPr>
          <p:cNvCxnSpPr>
            <a:cxnSpLocks/>
          </p:cNvCxnSpPr>
          <p:nvPr/>
        </p:nvCxnSpPr>
        <p:spPr>
          <a:xfrm flipH="1" flipV="1">
            <a:off x="5848497" y="1962597"/>
            <a:ext cx="688151" cy="773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DAB6A-5FF4-6D4C-FEA6-5C5435366718}"/>
              </a:ext>
            </a:extLst>
          </p:cNvPr>
          <p:cNvCxnSpPr>
            <a:cxnSpLocks/>
          </p:cNvCxnSpPr>
          <p:nvPr/>
        </p:nvCxnSpPr>
        <p:spPr>
          <a:xfrm flipV="1">
            <a:off x="4687566" y="1956612"/>
            <a:ext cx="543729" cy="629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4DFE45-4AF2-0813-946B-82D77A6E9470}"/>
              </a:ext>
            </a:extLst>
          </p:cNvPr>
          <p:cNvSpPr txBox="1"/>
          <p:nvPr/>
        </p:nvSpPr>
        <p:spPr>
          <a:xfrm>
            <a:off x="4835199" y="1616624"/>
            <a:ext cx="252757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Inter replicore inverted repeats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AF48CF-9A6F-35EF-636A-EB401B785B17}"/>
              </a:ext>
            </a:extLst>
          </p:cNvPr>
          <p:cNvSpPr txBox="1"/>
          <p:nvPr/>
        </p:nvSpPr>
        <p:spPr>
          <a:xfrm>
            <a:off x="7791239" y="3373285"/>
            <a:ext cx="131472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Intra replicore inverted repeats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62683B-0C66-1BAD-3F0B-34076B10DC94}"/>
              </a:ext>
            </a:extLst>
          </p:cNvPr>
          <p:cNvSpPr/>
          <p:nvPr/>
        </p:nvSpPr>
        <p:spPr>
          <a:xfrm rot="2112203">
            <a:off x="4239110" y="3289464"/>
            <a:ext cx="176594" cy="157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4E79379-AB3B-87A1-0582-39B5B4D38D91}"/>
              </a:ext>
            </a:extLst>
          </p:cNvPr>
          <p:cNvSpPr/>
          <p:nvPr/>
        </p:nvSpPr>
        <p:spPr>
          <a:xfrm rot="3736471">
            <a:off x="4286581" y="4299800"/>
            <a:ext cx="176594" cy="15733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59B2023-9ED8-3E28-0205-A7E79A24637F}"/>
              </a:ext>
            </a:extLst>
          </p:cNvPr>
          <p:cNvSpPr/>
          <p:nvPr/>
        </p:nvSpPr>
        <p:spPr>
          <a:xfrm rot="3315805">
            <a:off x="4949049" y="2440098"/>
            <a:ext cx="176594" cy="1573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6E8ACF1-DD47-8F46-68E2-0DA042D45A4A}"/>
              </a:ext>
            </a:extLst>
          </p:cNvPr>
          <p:cNvSpPr/>
          <p:nvPr/>
        </p:nvSpPr>
        <p:spPr>
          <a:xfrm rot="19052923">
            <a:off x="4570473" y="4700403"/>
            <a:ext cx="234856" cy="23765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9D4D588-5DE3-67A5-A0CC-9F00DFC97D9B}"/>
              </a:ext>
            </a:extLst>
          </p:cNvPr>
          <p:cNvSpPr/>
          <p:nvPr/>
        </p:nvSpPr>
        <p:spPr>
          <a:xfrm rot="20854478">
            <a:off x="4137781" y="3785311"/>
            <a:ext cx="234856" cy="23765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829ECC-42C3-8993-B1D3-215E14B3F22F}"/>
              </a:ext>
            </a:extLst>
          </p:cNvPr>
          <p:cNvSpPr txBox="1"/>
          <p:nvPr/>
        </p:nvSpPr>
        <p:spPr>
          <a:xfrm>
            <a:off x="3194967" y="4774921"/>
            <a:ext cx="7442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Direct repeats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502623-B288-D883-364A-098012ED26DD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3802959" y="4045453"/>
            <a:ext cx="363141" cy="558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AEF594-6274-8F7E-2744-6929DFF7D42D}"/>
              </a:ext>
            </a:extLst>
          </p:cNvPr>
          <p:cNvCxnSpPr>
            <a:cxnSpLocks/>
          </p:cNvCxnSpPr>
          <p:nvPr/>
        </p:nvCxnSpPr>
        <p:spPr>
          <a:xfrm flipH="1">
            <a:off x="4018255" y="4855808"/>
            <a:ext cx="473908" cy="40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DED9209-66F3-7E22-B018-6AAE7E6D8040}"/>
              </a:ext>
            </a:extLst>
          </p:cNvPr>
          <p:cNvSpPr txBox="1"/>
          <p:nvPr/>
        </p:nvSpPr>
        <p:spPr>
          <a:xfrm>
            <a:off x="7488233" y="2191737"/>
            <a:ext cx="1697711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IN" sz="1400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71B6D3A-A11B-D0FD-4761-3CF1F5279183}"/>
              </a:ext>
            </a:extLst>
          </p:cNvPr>
          <p:cNvSpPr/>
          <p:nvPr/>
        </p:nvSpPr>
        <p:spPr>
          <a:xfrm rot="16200000">
            <a:off x="10805208" y="6370391"/>
            <a:ext cx="159496" cy="117794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0C9A8778-9890-15F2-0A59-773EE076C18C}"/>
              </a:ext>
            </a:extLst>
          </p:cNvPr>
          <p:cNvSpPr/>
          <p:nvPr/>
        </p:nvSpPr>
        <p:spPr>
          <a:xfrm rot="5400000">
            <a:off x="10223665" y="6379682"/>
            <a:ext cx="159496" cy="117794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D90821-D02A-7266-29B5-7958A80BF16C}"/>
              </a:ext>
            </a:extLst>
          </p:cNvPr>
          <p:cNvCxnSpPr>
            <a:cxnSpLocks/>
          </p:cNvCxnSpPr>
          <p:nvPr/>
        </p:nvCxnSpPr>
        <p:spPr>
          <a:xfrm flipV="1">
            <a:off x="10362310" y="6429288"/>
            <a:ext cx="463749" cy="9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A43F28A-6858-E6BA-7929-85F0EA9EAC59}"/>
              </a:ext>
            </a:extLst>
          </p:cNvPr>
          <p:cNvSpPr txBox="1"/>
          <p:nvPr/>
        </p:nvSpPr>
        <p:spPr>
          <a:xfrm>
            <a:off x="8009254" y="6247468"/>
            <a:ext cx="2294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Inverted repeat pair</a:t>
            </a:r>
            <a:br>
              <a:rPr lang="en-IN" dirty="0"/>
            </a:br>
            <a:endParaRPr lang="en-IN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6BB6062-9613-05FB-D362-1B5BFF4DF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705" y="2248318"/>
            <a:ext cx="481770" cy="29726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6F3EC26-1A15-1940-41D8-698B8C5E8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746" y="5011560"/>
            <a:ext cx="481770" cy="273947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82BC839-E2C5-411F-B742-DA2D84B3535D}"/>
              </a:ext>
            </a:extLst>
          </p:cNvPr>
          <p:cNvSpPr/>
          <p:nvPr/>
        </p:nvSpPr>
        <p:spPr>
          <a:xfrm rot="2991186">
            <a:off x="6221160" y="4838510"/>
            <a:ext cx="176594" cy="157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B023270-7F88-B577-96CC-D1EC0F3C0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965" y="1782286"/>
            <a:ext cx="1546994" cy="32006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AE1F183-2E6D-F7A0-A8C0-DF9AE3B0C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7793" y="2191191"/>
            <a:ext cx="1417443" cy="20575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08B2B15-E191-0902-D170-33380AB87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2848" y="2502721"/>
            <a:ext cx="876376" cy="266723"/>
          </a:xfrm>
          <a:prstGeom prst="rect">
            <a:avLst/>
          </a:prstGeom>
        </p:spPr>
      </p:pic>
      <p:sp>
        <p:nvSpPr>
          <p:cNvPr id="58" name="Title 1">
            <a:extLst>
              <a:ext uri="{FF2B5EF4-FFF2-40B4-BE49-F238E27FC236}">
                <a16:creationId xmlns:a16="http://schemas.microsoft.com/office/drawing/2014/main" id="{D0FFD78A-2CA8-E3AB-D52A-4AD7A2B485EF}"/>
              </a:ext>
            </a:extLst>
          </p:cNvPr>
          <p:cNvSpPr txBox="1">
            <a:spLocks/>
          </p:cNvSpPr>
          <p:nvPr/>
        </p:nvSpPr>
        <p:spPr>
          <a:xfrm>
            <a:off x="334860" y="1845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Graphical representation of the genome model</a:t>
            </a:r>
          </a:p>
          <a:p>
            <a:endParaRPr lang="en-IN" sz="2800" b="1" dirty="0">
              <a:latin typeface="Google San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64CAE0-CF92-C7A3-7090-B8984A8DA1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618" y="5440451"/>
            <a:ext cx="2823341" cy="7464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2B7113D-8563-1501-E153-804FE49752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1961" y="5440451"/>
            <a:ext cx="2823342" cy="74967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EE5AF6A-F62C-BDB7-3D66-144405CC2352}"/>
              </a:ext>
            </a:extLst>
          </p:cNvPr>
          <p:cNvSpPr txBox="1"/>
          <p:nvPr/>
        </p:nvSpPr>
        <p:spPr>
          <a:xfrm>
            <a:off x="1213980" y="6244621"/>
            <a:ext cx="2900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Direct repeat pair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74CEAB2-2269-E14A-AC5C-FB96CBEB1C30}"/>
              </a:ext>
            </a:extLst>
          </p:cNvPr>
          <p:cNvSpPr/>
          <p:nvPr/>
        </p:nvSpPr>
        <p:spPr>
          <a:xfrm rot="5400000">
            <a:off x="3664314" y="6380928"/>
            <a:ext cx="159496" cy="117794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B63B1A04-D96B-603D-F02F-3DFF4017F8B3}"/>
              </a:ext>
            </a:extLst>
          </p:cNvPr>
          <p:cNvSpPr/>
          <p:nvPr/>
        </p:nvSpPr>
        <p:spPr>
          <a:xfrm rot="5400000">
            <a:off x="3041478" y="6380928"/>
            <a:ext cx="159496" cy="117794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310C6A3-0B78-CD18-B2DC-16BC46257265}"/>
              </a:ext>
            </a:extLst>
          </p:cNvPr>
          <p:cNvCxnSpPr>
            <a:cxnSpLocks/>
            <a:stCxn id="43" idx="0"/>
            <a:endCxn id="42" idx="3"/>
          </p:cNvCxnSpPr>
          <p:nvPr/>
        </p:nvCxnSpPr>
        <p:spPr>
          <a:xfrm>
            <a:off x="3180123" y="6439825"/>
            <a:ext cx="5050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50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2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4" grpId="0" animBg="1"/>
      <p:bldP spid="35" grpId="0" animBg="1"/>
      <p:bldP spid="38" grpId="0"/>
      <p:bldP spid="51" grpId="0" animBg="1"/>
      <p:bldP spid="41" grpId="0"/>
      <p:bldP spid="4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20DAC5-7B88-3A5B-AF27-AB05250C413C}"/>
              </a:ext>
            </a:extLst>
          </p:cNvPr>
          <p:cNvSpPr txBox="1"/>
          <p:nvPr/>
        </p:nvSpPr>
        <p:spPr>
          <a:xfrm>
            <a:off x="413461" y="1373810"/>
            <a:ext cx="10781956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AutoNum type="alphaLcParenBoth"/>
            </a:pPr>
            <a:r>
              <a:rPr lang="en-US" sz="2000" dirty="0">
                <a:latin typeface="Google Sans"/>
                <a:ea typeface="Source Sans Pro" panose="020B0503030403020204" pitchFamily="34" charset="0"/>
              </a:rPr>
              <a:t>Gene inversions: </a:t>
            </a:r>
            <a:r>
              <a:rPr lang="en-US" sz="2000" dirty="0">
                <a:latin typeface="Google Sans"/>
              </a:rPr>
              <a:t>where a segment of the genome breaks off &amp; reattaches in the reverse direction</a:t>
            </a:r>
          </a:p>
          <a:p>
            <a:pPr marL="457200" indent="-457200">
              <a:spcAft>
                <a:spcPts val="1200"/>
              </a:spcAft>
              <a:buFontTx/>
              <a:buAutoNum type="alphaLcParenBoth"/>
            </a:pPr>
            <a:r>
              <a:rPr lang="en-US" sz="2000" b="0" dirty="0">
                <a:latin typeface="Google Sans"/>
                <a:ea typeface="Source Sans Pro" panose="020B0503030403020204" pitchFamily="34" charset="0"/>
              </a:rPr>
              <a:t>Gene strand bias: uneven distribution of genes in leading and lagging strands of the genome</a:t>
            </a:r>
          </a:p>
          <a:p>
            <a:pPr marL="457200" indent="-457200">
              <a:spcAft>
                <a:spcPts val="1200"/>
              </a:spcAft>
              <a:buFontTx/>
              <a:buAutoNum type="alphaLcParenBoth"/>
            </a:pPr>
            <a:r>
              <a:rPr lang="en-US" sz="2000" dirty="0">
                <a:latin typeface="Google Sans"/>
                <a:ea typeface="Source Sans Pro" panose="020B0503030403020204" pitchFamily="34" charset="0"/>
              </a:rPr>
              <a:t>In bacteria,  gene-strand bias is impacted by gene-inversions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986489-DFB9-ABD1-8B2E-5C3C6013E94A}"/>
              </a:ext>
            </a:extLst>
          </p:cNvPr>
          <p:cNvSpPr txBox="1"/>
          <p:nvPr/>
        </p:nvSpPr>
        <p:spPr>
          <a:xfrm>
            <a:off x="637791" y="5863909"/>
            <a:ext cx="11174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Google Sans"/>
              </a:rPr>
              <a:t>Modelled a bacterial genome on how frequency and distribution of DNA sequence repeats impacts gene inversions and thus gene-strand bias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DD99B51-6BD2-015F-D961-0807FBC05F83}"/>
              </a:ext>
            </a:extLst>
          </p:cNvPr>
          <p:cNvSpPr txBox="1">
            <a:spLocks/>
          </p:cNvSpPr>
          <p:nvPr/>
        </p:nvSpPr>
        <p:spPr>
          <a:xfrm>
            <a:off x="334860" y="1845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Google Sans"/>
              </a:rPr>
              <a:t>Background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50F40A-77B4-410D-1F69-28702A4880A7}"/>
              </a:ext>
            </a:extLst>
          </p:cNvPr>
          <p:cNvSpPr/>
          <p:nvPr/>
        </p:nvSpPr>
        <p:spPr>
          <a:xfrm>
            <a:off x="1694382" y="3802669"/>
            <a:ext cx="2986948" cy="152050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22B074-2797-4988-81A9-3C4CCBF47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534" y="3552854"/>
            <a:ext cx="2228645" cy="49963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4E83313-6FEF-D396-7F9F-B38345BDF66F}"/>
              </a:ext>
            </a:extLst>
          </p:cNvPr>
          <p:cNvSpPr/>
          <p:nvPr/>
        </p:nvSpPr>
        <p:spPr>
          <a:xfrm>
            <a:off x="5845862" y="4323522"/>
            <a:ext cx="500276" cy="278296"/>
          </a:xfrm>
          <a:prstGeom prst="righ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8AEE0B-DAB9-E108-F41A-D41448C98B90}"/>
              </a:ext>
            </a:extLst>
          </p:cNvPr>
          <p:cNvSpPr/>
          <p:nvPr/>
        </p:nvSpPr>
        <p:spPr>
          <a:xfrm>
            <a:off x="7510672" y="3820730"/>
            <a:ext cx="2986948" cy="152050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372BB3-DAFF-A0D2-A0B0-0E4C29D62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89821" y="3552853"/>
            <a:ext cx="2228645" cy="49963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C40FB3-323E-3E48-5B70-E5DAC63CA8F8}"/>
              </a:ext>
            </a:extLst>
          </p:cNvPr>
          <p:cNvSpPr/>
          <p:nvPr/>
        </p:nvSpPr>
        <p:spPr>
          <a:xfrm>
            <a:off x="2872408" y="3578176"/>
            <a:ext cx="377687" cy="1775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CACF9E-9ACA-6406-7C14-F0C26549C462}"/>
              </a:ext>
            </a:extLst>
          </p:cNvPr>
          <p:cNvSpPr/>
          <p:nvPr/>
        </p:nvSpPr>
        <p:spPr>
          <a:xfrm>
            <a:off x="8918713" y="3824834"/>
            <a:ext cx="377687" cy="1775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5B54E6-3E4B-BD99-3962-E6D0C18480F8}"/>
              </a:ext>
            </a:extLst>
          </p:cNvPr>
          <p:cNvSpPr txBox="1"/>
          <p:nvPr/>
        </p:nvSpPr>
        <p:spPr>
          <a:xfrm>
            <a:off x="2822711" y="3522635"/>
            <a:ext cx="806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Gene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D74395-8DDC-736F-9B04-60E99ED593A8}"/>
              </a:ext>
            </a:extLst>
          </p:cNvPr>
          <p:cNvSpPr txBox="1"/>
          <p:nvPr/>
        </p:nvSpPr>
        <p:spPr>
          <a:xfrm>
            <a:off x="8893157" y="3790875"/>
            <a:ext cx="806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Gene</a:t>
            </a:r>
          </a:p>
        </p:txBody>
      </p:sp>
    </p:spTree>
    <p:extLst>
      <p:ext uri="{BB962C8B-B14F-4D97-AF65-F5344CB8AC3E}">
        <p14:creationId xmlns:p14="http://schemas.microsoft.com/office/powerpoint/2010/main" val="14392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>
            <a:extLst>
              <a:ext uri="{FF2B5EF4-FFF2-40B4-BE49-F238E27FC236}">
                <a16:creationId xmlns:a16="http://schemas.microsoft.com/office/drawing/2014/main" id="{D7F6D9A3-D3A0-F140-833F-F3D6F30E8A40}"/>
              </a:ext>
            </a:extLst>
          </p:cNvPr>
          <p:cNvSpPr txBox="1">
            <a:spLocks/>
          </p:cNvSpPr>
          <p:nvPr/>
        </p:nvSpPr>
        <p:spPr>
          <a:xfrm>
            <a:off x="334860" y="1845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Google Sans"/>
              </a:rPr>
              <a:t>Modelling conditions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A5DC09-AE0D-77FD-B0A7-2C944ECDA826}"/>
              </a:ext>
            </a:extLst>
          </p:cNvPr>
          <p:cNvSpPr txBox="1"/>
          <p:nvPr/>
        </p:nvSpPr>
        <p:spPr>
          <a:xfrm>
            <a:off x="408537" y="1975296"/>
            <a:ext cx="609600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IN" dirty="0">
                <a:latin typeface="Google Sans"/>
              </a:rPr>
              <a:t>Individual repeat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Google Sans"/>
              </a:rPr>
              <a:t>	(i) Direct – inverted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Google Sans"/>
              </a:rPr>
              <a:t>	(ii) Inverted – direct</a:t>
            </a:r>
          </a:p>
          <a:p>
            <a:pPr marL="857250" lvl="1" indent="-400050">
              <a:buFont typeface="+mj-lt"/>
              <a:buAutoNum type="romanUcPeriod"/>
            </a:pPr>
            <a:endParaRPr lang="en-IN" b="1" dirty="0">
              <a:latin typeface="Google San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E4A94D-2D58-0A6C-2B98-E027222FDB40}"/>
              </a:ext>
            </a:extLst>
          </p:cNvPr>
          <p:cNvSpPr/>
          <p:nvPr/>
        </p:nvSpPr>
        <p:spPr>
          <a:xfrm>
            <a:off x="1272748" y="3951693"/>
            <a:ext cx="2063692" cy="189959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5EFBFBB-01BD-3139-2F15-CCA225455D49}"/>
                  </a:ext>
                </a:extLst>
              </p14:cNvPr>
              <p14:cNvContentPartPr/>
              <p14:nvPr/>
            </p14:nvContentPartPr>
            <p14:xfrm>
              <a:off x="2304594" y="3846577"/>
              <a:ext cx="3960" cy="139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5EFBFBB-01BD-3139-2F15-CCA225455D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6594" y="3828577"/>
                <a:ext cx="396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498A63F-88A0-457E-6D4D-C19146373987}"/>
                  </a:ext>
                </a:extLst>
              </p14:cNvPr>
              <p14:cNvContentPartPr/>
              <p14:nvPr/>
            </p14:nvContentPartPr>
            <p14:xfrm>
              <a:off x="2282634" y="5767537"/>
              <a:ext cx="9000" cy="153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498A63F-88A0-457E-6D4D-C191463739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4634" y="5749495"/>
                <a:ext cx="44640" cy="189084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5E9E324-2AB1-75E1-81EB-28E0BBC01F28}"/>
              </a:ext>
            </a:extLst>
          </p:cNvPr>
          <p:cNvSpPr/>
          <p:nvPr/>
        </p:nvSpPr>
        <p:spPr>
          <a:xfrm>
            <a:off x="2122705" y="3777815"/>
            <a:ext cx="512256" cy="242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56D93FD-3455-C367-E532-7AA5A0F10DDD}"/>
              </a:ext>
            </a:extLst>
          </p:cNvPr>
          <p:cNvSpPr/>
          <p:nvPr/>
        </p:nvSpPr>
        <p:spPr>
          <a:xfrm>
            <a:off x="2122705" y="5725349"/>
            <a:ext cx="409356" cy="231058"/>
          </a:xfrm>
          <a:prstGeom prst="roundRect">
            <a:avLst>
              <a:gd name="adj" fmla="val 20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CB8479-38CE-504A-9C64-E07B0804ACAA}"/>
              </a:ext>
            </a:extLst>
          </p:cNvPr>
          <p:cNvSpPr txBox="1"/>
          <p:nvPr/>
        </p:nvSpPr>
        <p:spPr>
          <a:xfrm>
            <a:off x="2132180" y="5671609"/>
            <a:ext cx="512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49ADA9-A5B7-C678-A20B-35E7A42BAF18}"/>
              </a:ext>
            </a:extLst>
          </p:cNvPr>
          <p:cNvSpPr txBox="1"/>
          <p:nvPr/>
        </p:nvSpPr>
        <p:spPr>
          <a:xfrm>
            <a:off x="2149355" y="3740796"/>
            <a:ext cx="4093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ori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0BB7AD8B-8610-6D5D-6910-D672DDE14573}"/>
              </a:ext>
            </a:extLst>
          </p:cNvPr>
          <p:cNvSpPr/>
          <p:nvPr/>
        </p:nvSpPr>
        <p:spPr>
          <a:xfrm rot="7585768">
            <a:off x="2927037" y="4143225"/>
            <a:ext cx="159496" cy="11779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407D43F6-0BC9-47A3-C906-38D5347C1041}"/>
              </a:ext>
            </a:extLst>
          </p:cNvPr>
          <p:cNvSpPr/>
          <p:nvPr/>
        </p:nvSpPr>
        <p:spPr>
          <a:xfrm rot="19904593">
            <a:off x="3119910" y="4366617"/>
            <a:ext cx="159496" cy="117794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C8628997-2D4D-4522-7DEA-FDFF4BA90C59}"/>
              </a:ext>
            </a:extLst>
          </p:cNvPr>
          <p:cNvSpPr/>
          <p:nvPr/>
        </p:nvSpPr>
        <p:spPr>
          <a:xfrm rot="764978">
            <a:off x="3249077" y="5009620"/>
            <a:ext cx="159496" cy="11779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3FCBF172-5AF6-3A77-C2DD-503A5375BAFA}"/>
              </a:ext>
            </a:extLst>
          </p:cNvPr>
          <p:cNvSpPr/>
          <p:nvPr/>
        </p:nvSpPr>
        <p:spPr>
          <a:xfrm rot="1974262">
            <a:off x="3065423" y="5418548"/>
            <a:ext cx="159496" cy="117794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B19F29-70F6-DAD7-ACF3-BD1E7384F154}"/>
              </a:ext>
            </a:extLst>
          </p:cNvPr>
          <p:cNvSpPr/>
          <p:nvPr/>
        </p:nvSpPr>
        <p:spPr>
          <a:xfrm rot="4125487">
            <a:off x="3252178" y="4571145"/>
            <a:ext cx="81524" cy="11539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2195BA-A617-B542-843E-E9CDD5E45DBC}"/>
              </a:ext>
            </a:extLst>
          </p:cNvPr>
          <p:cNvSpPr txBox="1"/>
          <p:nvPr/>
        </p:nvSpPr>
        <p:spPr>
          <a:xfrm>
            <a:off x="3456537" y="4254984"/>
            <a:ext cx="1618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Undergoes inversion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2972F0FA-C4D6-C4A4-6EC1-BBCF1DC03537}"/>
              </a:ext>
            </a:extLst>
          </p:cNvPr>
          <p:cNvSpPr/>
          <p:nvPr/>
        </p:nvSpPr>
        <p:spPr>
          <a:xfrm>
            <a:off x="5253631" y="4687740"/>
            <a:ext cx="394283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D74F7A7-2FF9-B50F-0430-6B4583507272}"/>
              </a:ext>
            </a:extLst>
          </p:cNvPr>
          <p:cNvSpPr/>
          <p:nvPr/>
        </p:nvSpPr>
        <p:spPr>
          <a:xfrm>
            <a:off x="6339094" y="3951693"/>
            <a:ext cx="2063692" cy="189959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E9B9276-77D5-E261-BF29-8FE20BDD54C7}"/>
                  </a:ext>
                </a:extLst>
              </p14:cNvPr>
              <p14:cNvContentPartPr/>
              <p14:nvPr/>
            </p14:nvContentPartPr>
            <p14:xfrm>
              <a:off x="7370940" y="3846577"/>
              <a:ext cx="3960" cy="139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E9B9276-77D5-E261-BF29-8FE20BDD54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2940" y="3828577"/>
                <a:ext cx="396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7F945E4-5461-4E02-B22D-B14F99E96725}"/>
                  </a:ext>
                </a:extLst>
              </p14:cNvPr>
              <p14:cNvContentPartPr/>
              <p14:nvPr/>
            </p14:nvContentPartPr>
            <p14:xfrm>
              <a:off x="7348980" y="5767537"/>
              <a:ext cx="9000" cy="153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7F945E4-5461-4E02-B22D-B14F99E967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0980" y="5749495"/>
                <a:ext cx="44640" cy="189084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39690FB3-2A1C-ACC9-41EB-45A41E53B7C7}"/>
              </a:ext>
            </a:extLst>
          </p:cNvPr>
          <p:cNvSpPr/>
          <p:nvPr/>
        </p:nvSpPr>
        <p:spPr>
          <a:xfrm rot="8038497">
            <a:off x="7991666" y="4123239"/>
            <a:ext cx="159496" cy="11779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C6D547CB-4427-1289-959A-CE0A8FB67715}"/>
              </a:ext>
            </a:extLst>
          </p:cNvPr>
          <p:cNvSpPr/>
          <p:nvPr/>
        </p:nvSpPr>
        <p:spPr>
          <a:xfrm rot="10129631">
            <a:off x="8323039" y="4684353"/>
            <a:ext cx="159496" cy="117794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91B1E995-5703-C640-1471-7A1D4BB45F7B}"/>
              </a:ext>
            </a:extLst>
          </p:cNvPr>
          <p:cNvSpPr/>
          <p:nvPr/>
        </p:nvSpPr>
        <p:spPr>
          <a:xfrm rot="259484">
            <a:off x="8312458" y="4996112"/>
            <a:ext cx="159496" cy="11779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8BDE5A31-50E8-CC06-A7FE-86D6F7DD8208}"/>
              </a:ext>
            </a:extLst>
          </p:cNvPr>
          <p:cNvSpPr/>
          <p:nvPr/>
        </p:nvSpPr>
        <p:spPr>
          <a:xfrm rot="1974262">
            <a:off x="8101597" y="5444606"/>
            <a:ext cx="159496" cy="117794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345C8D8-8547-0A93-7DBC-B9D567CEEFA8}"/>
              </a:ext>
            </a:extLst>
          </p:cNvPr>
          <p:cNvSpPr/>
          <p:nvPr/>
        </p:nvSpPr>
        <p:spPr>
          <a:xfrm rot="3161117">
            <a:off x="8279733" y="4430318"/>
            <a:ext cx="81524" cy="115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F797E5A-DB12-1A8A-637A-BC304BA4A2E2}"/>
              </a:ext>
            </a:extLst>
          </p:cNvPr>
          <p:cNvCxnSpPr>
            <a:cxnSpLocks/>
          </p:cNvCxnSpPr>
          <p:nvPr/>
        </p:nvCxnSpPr>
        <p:spPr>
          <a:xfrm flipV="1">
            <a:off x="8321944" y="5283033"/>
            <a:ext cx="497962" cy="206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B9CBC2C-E0A9-88DE-CB75-912099B5E095}"/>
              </a:ext>
            </a:extLst>
          </p:cNvPr>
          <p:cNvCxnSpPr>
            <a:cxnSpLocks/>
          </p:cNvCxnSpPr>
          <p:nvPr/>
        </p:nvCxnSpPr>
        <p:spPr>
          <a:xfrm>
            <a:off x="8523490" y="4788437"/>
            <a:ext cx="337007" cy="231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8DA73B7-B621-CBF3-AB0E-968DE9FB06CB}"/>
              </a:ext>
            </a:extLst>
          </p:cNvPr>
          <p:cNvSpPr txBox="1"/>
          <p:nvPr/>
        </p:nvSpPr>
        <p:spPr>
          <a:xfrm>
            <a:off x="8922972" y="4979458"/>
            <a:ext cx="161835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Conversion of direct to inverted repeats 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02CD598-323D-AE12-1A83-59C65EB0C8E2}"/>
              </a:ext>
            </a:extLst>
          </p:cNvPr>
          <p:cNvSpPr/>
          <p:nvPr/>
        </p:nvSpPr>
        <p:spPr>
          <a:xfrm>
            <a:off x="7175859" y="3828529"/>
            <a:ext cx="430097" cy="205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8464714-F83E-84A1-FE69-02E633EDA86A}"/>
              </a:ext>
            </a:extLst>
          </p:cNvPr>
          <p:cNvSpPr/>
          <p:nvPr/>
        </p:nvSpPr>
        <p:spPr>
          <a:xfrm>
            <a:off x="7175859" y="5739271"/>
            <a:ext cx="430097" cy="205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5CF3FED-9C67-2E54-7764-AB2E36A8FB90}"/>
              </a:ext>
            </a:extLst>
          </p:cNvPr>
          <p:cNvSpPr txBox="1"/>
          <p:nvPr/>
        </p:nvSpPr>
        <p:spPr>
          <a:xfrm>
            <a:off x="7197716" y="3789437"/>
            <a:ext cx="636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ori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C6E1942-C476-C9CC-00FF-BC4575517495}"/>
              </a:ext>
            </a:extLst>
          </p:cNvPr>
          <p:cNvSpPr txBox="1"/>
          <p:nvPr/>
        </p:nvSpPr>
        <p:spPr>
          <a:xfrm>
            <a:off x="7185216" y="5686999"/>
            <a:ext cx="636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ter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83922FE-AD0B-CAA2-04FB-51B42FB5DB85}"/>
              </a:ext>
            </a:extLst>
          </p:cNvPr>
          <p:cNvSpPr/>
          <p:nvPr/>
        </p:nvSpPr>
        <p:spPr>
          <a:xfrm>
            <a:off x="3740023" y="5923049"/>
            <a:ext cx="81524" cy="11539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63F4F74-95EB-F145-F073-064F6AF952F9}"/>
              </a:ext>
            </a:extLst>
          </p:cNvPr>
          <p:cNvSpPr/>
          <p:nvPr/>
        </p:nvSpPr>
        <p:spPr>
          <a:xfrm>
            <a:off x="3733289" y="5720628"/>
            <a:ext cx="81524" cy="115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9F58A1A-4A77-0FB9-6794-FBA26E364C24}"/>
              </a:ext>
            </a:extLst>
          </p:cNvPr>
          <p:cNvSpPr txBox="1"/>
          <p:nvPr/>
        </p:nvSpPr>
        <p:spPr>
          <a:xfrm>
            <a:off x="3808303" y="5605069"/>
            <a:ext cx="20780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/>
              <a:t>Leading gene</a:t>
            </a:r>
            <a:br>
              <a:rPr lang="en-IN" sz="1300" dirty="0"/>
            </a:br>
            <a:r>
              <a:rPr lang="en-IN" sz="1300" dirty="0"/>
              <a:t>Lagging gene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59D6A6E-227A-DBFC-85D2-3810C7BBA72B}"/>
              </a:ext>
            </a:extLst>
          </p:cNvPr>
          <p:cNvCxnSpPr>
            <a:cxnSpLocks/>
          </p:cNvCxnSpPr>
          <p:nvPr/>
        </p:nvCxnSpPr>
        <p:spPr>
          <a:xfrm flipV="1">
            <a:off x="8429097" y="4224835"/>
            <a:ext cx="426393" cy="175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A8E772E-9423-14DE-D0FD-FB5AA96A3CC3}"/>
              </a:ext>
            </a:extLst>
          </p:cNvPr>
          <p:cNvSpPr txBox="1"/>
          <p:nvPr/>
        </p:nvSpPr>
        <p:spPr>
          <a:xfrm>
            <a:off x="8894734" y="3986257"/>
            <a:ext cx="2078087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300" dirty="0"/>
              <a:t>Genes are flipped from lagging to leading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2FAE438-5E07-BCDD-8A19-3ABCD97EBDF7}"/>
                  </a:ext>
                </a:extLst>
              </p14:cNvPr>
              <p14:cNvContentPartPr/>
              <p14:nvPr/>
            </p14:nvContentPartPr>
            <p14:xfrm rot="20995508">
              <a:off x="3185322" y="4066908"/>
              <a:ext cx="345029" cy="957544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2FAE438-5E07-BCDD-8A19-3ABCD97EBD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20995508">
                <a:off x="3181005" y="4062588"/>
                <a:ext cx="353664" cy="966183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F59570CD-6406-7212-A9E6-C8359E757962}"/>
              </a:ext>
            </a:extLst>
          </p:cNvPr>
          <p:cNvSpPr/>
          <p:nvPr/>
        </p:nvSpPr>
        <p:spPr>
          <a:xfrm rot="5400000">
            <a:off x="10141735" y="6024848"/>
            <a:ext cx="159496" cy="117794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B93B6E7B-FB62-4C09-2F0E-CCCD4BB191E5}"/>
              </a:ext>
            </a:extLst>
          </p:cNvPr>
          <p:cNvSpPr/>
          <p:nvPr/>
        </p:nvSpPr>
        <p:spPr>
          <a:xfrm rot="5400000">
            <a:off x="9527569" y="6020237"/>
            <a:ext cx="159496" cy="117794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F8F15F1F-FC54-6C7E-B106-F12B415BCFB8}"/>
              </a:ext>
            </a:extLst>
          </p:cNvPr>
          <p:cNvSpPr/>
          <p:nvPr/>
        </p:nvSpPr>
        <p:spPr>
          <a:xfrm rot="16200000">
            <a:off x="10109112" y="5688088"/>
            <a:ext cx="159496" cy="117794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036E6D0-FC79-FBD3-CD93-ABA58A9A4B6A}"/>
              </a:ext>
            </a:extLst>
          </p:cNvPr>
          <p:cNvSpPr/>
          <p:nvPr/>
        </p:nvSpPr>
        <p:spPr>
          <a:xfrm rot="5400000">
            <a:off x="9527569" y="5697379"/>
            <a:ext cx="159496" cy="117794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69CDC71-6C19-2A4F-AA0F-06E1E42E03D1}"/>
              </a:ext>
            </a:extLst>
          </p:cNvPr>
          <p:cNvCxnSpPr>
            <a:cxnSpLocks/>
          </p:cNvCxnSpPr>
          <p:nvPr/>
        </p:nvCxnSpPr>
        <p:spPr>
          <a:xfrm flipV="1">
            <a:off x="9666214" y="5746985"/>
            <a:ext cx="463749" cy="9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FFDBB6A-43AB-B3B9-AB2B-2B1445254EF0}"/>
              </a:ext>
            </a:extLst>
          </p:cNvPr>
          <p:cNvCxnSpPr>
            <a:cxnSpLocks/>
            <a:stCxn id="87" idx="0"/>
            <a:endCxn id="86" idx="3"/>
          </p:cNvCxnSpPr>
          <p:nvPr/>
        </p:nvCxnSpPr>
        <p:spPr>
          <a:xfrm>
            <a:off x="9666214" y="6079134"/>
            <a:ext cx="496372" cy="4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73C2A0C-3CDD-53D2-8DB0-F3E24F704972}"/>
              </a:ext>
            </a:extLst>
          </p:cNvPr>
          <p:cNvSpPr/>
          <p:nvPr/>
        </p:nvSpPr>
        <p:spPr>
          <a:xfrm rot="19771523">
            <a:off x="2882356" y="5629301"/>
            <a:ext cx="81524" cy="115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A0FC0F6-ABBE-4FFB-0477-3E228B42011C}"/>
              </a:ext>
            </a:extLst>
          </p:cNvPr>
          <p:cNvSpPr/>
          <p:nvPr/>
        </p:nvSpPr>
        <p:spPr>
          <a:xfrm>
            <a:off x="7830600" y="5700802"/>
            <a:ext cx="81524" cy="115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A5820AE-426E-F911-037F-C7A16C6C29ED}"/>
              </a:ext>
            </a:extLst>
          </p:cNvPr>
          <p:cNvSpPr txBox="1"/>
          <p:nvPr/>
        </p:nvSpPr>
        <p:spPr>
          <a:xfrm>
            <a:off x="10290236" y="5596765"/>
            <a:ext cx="156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Inverted repeat pair</a:t>
            </a:r>
            <a:br>
              <a:rPr lang="en-IN" sz="1200" dirty="0"/>
            </a:br>
            <a:endParaRPr lang="en-IN" sz="1200" dirty="0"/>
          </a:p>
          <a:p>
            <a:r>
              <a:rPr lang="en-IN" sz="1200" dirty="0"/>
              <a:t>Direct repeat pair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46B8A45-CE2D-4378-BDDB-FA4C06D79EB6}"/>
              </a:ext>
            </a:extLst>
          </p:cNvPr>
          <p:cNvSpPr txBox="1"/>
          <p:nvPr/>
        </p:nvSpPr>
        <p:spPr>
          <a:xfrm>
            <a:off x="5685807" y="2009639"/>
            <a:ext cx="6097656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Google Sans"/>
              </a:rPr>
              <a:t>(b) Genes – flip</a:t>
            </a:r>
            <a:br>
              <a:rPr lang="en-IN" dirty="0">
                <a:latin typeface="Google Sans"/>
              </a:rPr>
            </a:br>
            <a:r>
              <a:rPr lang="en-IN" dirty="0">
                <a:latin typeface="Google Sans"/>
              </a:rPr>
              <a:t>	(i) Leading to lagging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Google Sans"/>
              </a:rPr>
              <a:t>	(ii) Lagging to leading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7215F3C-2B16-1710-79D9-C7E52521882C}"/>
              </a:ext>
            </a:extLst>
          </p:cNvPr>
          <p:cNvSpPr txBox="1"/>
          <p:nvPr/>
        </p:nvSpPr>
        <p:spPr>
          <a:xfrm>
            <a:off x="334860" y="1292674"/>
            <a:ext cx="6178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Inversion by intra-inverted repeats</a:t>
            </a:r>
          </a:p>
        </p:txBody>
      </p:sp>
    </p:spTree>
    <p:extLst>
      <p:ext uri="{BB962C8B-B14F-4D97-AF65-F5344CB8AC3E}">
        <p14:creationId xmlns:p14="http://schemas.microsoft.com/office/powerpoint/2010/main" val="66316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6" grpId="0" animBg="1"/>
      <p:bldP spid="67" grpId="0" animBg="1"/>
      <p:bldP spid="68" grpId="0" animBg="1"/>
      <p:bldP spid="71" grpId="0" animBg="1"/>
      <p:bldP spid="72" grpId="0" animBg="1"/>
      <p:bldP spid="75" grpId="0" animBg="1"/>
      <p:bldP spid="76" grpId="0" animBg="1"/>
      <p:bldP spid="77" grpId="0" animBg="1"/>
      <p:bldP spid="78" grpId="0"/>
      <p:bldP spid="79" grpId="0"/>
      <p:bldP spid="84" grpId="0" animBg="1"/>
      <p:bldP spid="9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>
            <a:extLst>
              <a:ext uri="{FF2B5EF4-FFF2-40B4-BE49-F238E27FC236}">
                <a16:creationId xmlns:a16="http://schemas.microsoft.com/office/drawing/2014/main" id="{27389360-4056-FC44-A967-CA2893D3B52C}"/>
              </a:ext>
            </a:extLst>
          </p:cNvPr>
          <p:cNvSpPr txBox="1"/>
          <p:nvPr/>
        </p:nvSpPr>
        <p:spPr>
          <a:xfrm>
            <a:off x="334860" y="1292674"/>
            <a:ext cx="6178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Inversion by inter-inverted repeats</a:t>
            </a:r>
          </a:p>
        </p:txBody>
      </p:sp>
      <p:sp>
        <p:nvSpPr>
          <p:cNvPr id="5125" name="Title 1">
            <a:extLst>
              <a:ext uri="{FF2B5EF4-FFF2-40B4-BE49-F238E27FC236}">
                <a16:creationId xmlns:a16="http://schemas.microsoft.com/office/drawing/2014/main" id="{2CE6E482-0D55-43AB-C5A4-A8142EBF5E82}"/>
              </a:ext>
            </a:extLst>
          </p:cNvPr>
          <p:cNvSpPr txBox="1">
            <a:spLocks/>
          </p:cNvSpPr>
          <p:nvPr/>
        </p:nvSpPr>
        <p:spPr>
          <a:xfrm>
            <a:off x="334860" y="1845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Google Sans"/>
              </a:rPr>
              <a:t>Modelling conditions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6C98A4-E1E3-E085-295F-E467C52A22AA}"/>
              </a:ext>
            </a:extLst>
          </p:cNvPr>
          <p:cNvSpPr/>
          <p:nvPr/>
        </p:nvSpPr>
        <p:spPr>
          <a:xfrm>
            <a:off x="1546771" y="3865252"/>
            <a:ext cx="2063692" cy="189959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F8F1518-C550-55AA-E034-388C810C3755}"/>
                  </a:ext>
                </a:extLst>
              </p14:cNvPr>
              <p14:cNvContentPartPr/>
              <p14:nvPr/>
            </p14:nvContentPartPr>
            <p14:xfrm>
              <a:off x="2568799" y="3760136"/>
              <a:ext cx="3960" cy="139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F8F1518-C550-55AA-E034-388C810C37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0799" y="3742136"/>
                <a:ext cx="396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CC47A02-D6C1-224C-891B-0F6BC40AABFD}"/>
                  </a:ext>
                </a:extLst>
              </p14:cNvPr>
              <p14:cNvContentPartPr/>
              <p14:nvPr/>
            </p14:nvContentPartPr>
            <p14:xfrm>
              <a:off x="2546839" y="5681096"/>
              <a:ext cx="9000" cy="153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CC47A02-D6C1-224C-891B-0F6BC40AAB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8839" y="5663054"/>
                <a:ext cx="44640" cy="189084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02D0E1-3E30-DD63-C5E3-561DB4B064C8}"/>
              </a:ext>
            </a:extLst>
          </p:cNvPr>
          <p:cNvSpPr/>
          <p:nvPr/>
        </p:nvSpPr>
        <p:spPr>
          <a:xfrm>
            <a:off x="2386910" y="5638908"/>
            <a:ext cx="409356" cy="231058"/>
          </a:xfrm>
          <a:prstGeom prst="roundRect">
            <a:avLst>
              <a:gd name="adj" fmla="val 20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CF878-1AC9-BC3E-BD0E-CAACCA5F8B73}"/>
              </a:ext>
            </a:extLst>
          </p:cNvPr>
          <p:cNvSpPr txBox="1"/>
          <p:nvPr/>
        </p:nvSpPr>
        <p:spPr>
          <a:xfrm>
            <a:off x="2500153" y="6109460"/>
            <a:ext cx="512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CA84C6-ECAF-187E-5346-A5518A7AB52F}"/>
              </a:ext>
            </a:extLst>
          </p:cNvPr>
          <p:cNvSpPr txBox="1"/>
          <p:nvPr/>
        </p:nvSpPr>
        <p:spPr>
          <a:xfrm>
            <a:off x="2421250" y="5603837"/>
            <a:ext cx="4093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ter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3E7105-9A88-C2A1-5EC8-F425A6AC392E}"/>
              </a:ext>
            </a:extLst>
          </p:cNvPr>
          <p:cNvSpPr/>
          <p:nvPr/>
        </p:nvSpPr>
        <p:spPr>
          <a:xfrm rot="933900">
            <a:off x="1580369" y="4337494"/>
            <a:ext cx="159496" cy="11779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CC54536-6C0B-5A82-AEAD-C4D4C93BD29D}"/>
              </a:ext>
            </a:extLst>
          </p:cNvPr>
          <p:cNvSpPr/>
          <p:nvPr/>
        </p:nvSpPr>
        <p:spPr>
          <a:xfrm rot="3037800">
            <a:off x="1860300" y="4038028"/>
            <a:ext cx="159496" cy="117794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6C0DF99-7090-7C37-2BD5-47FF15EDCA3F}"/>
              </a:ext>
            </a:extLst>
          </p:cNvPr>
          <p:cNvSpPr/>
          <p:nvPr/>
        </p:nvSpPr>
        <p:spPr>
          <a:xfrm rot="18617812">
            <a:off x="3188192" y="4046470"/>
            <a:ext cx="159496" cy="11779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EF0046D-CC17-90D8-C8CC-0C2715797EC9}"/>
              </a:ext>
            </a:extLst>
          </p:cNvPr>
          <p:cNvSpPr/>
          <p:nvPr/>
        </p:nvSpPr>
        <p:spPr>
          <a:xfrm rot="1974262">
            <a:off x="3299456" y="5358165"/>
            <a:ext cx="159496" cy="117794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54FBF4-0596-CC8C-4071-E75DBEA155FF}"/>
              </a:ext>
            </a:extLst>
          </p:cNvPr>
          <p:cNvSpPr/>
          <p:nvPr/>
        </p:nvSpPr>
        <p:spPr>
          <a:xfrm rot="1752068">
            <a:off x="3041394" y="3929950"/>
            <a:ext cx="81524" cy="11539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006881-1A44-C925-471E-D5059E337152}"/>
              </a:ext>
            </a:extLst>
          </p:cNvPr>
          <p:cNvSpPr txBox="1"/>
          <p:nvPr/>
        </p:nvSpPr>
        <p:spPr>
          <a:xfrm>
            <a:off x="3728905" y="3975311"/>
            <a:ext cx="1618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Undergoes inversion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14A6925-E451-E77E-976A-5C0E59292012}"/>
              </a:ext>
            </a:extLst>
          </p:cNvPr>
          <p:cNvSpPr/>
          <p:nvPr/>
        </p:nvSpPr>
        <p:spPr>
          <a:xfrm>
            <a:off x="5517836" y="4601299"/>
            <a:ext cx="394283" cy="2769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C12EEB-8820-2D1C-5EDB-4A1BD2D9E873}"/>
              </a:ext>
            </a:extLst>
          </p:cNvPr>
          <p:cNvSpPr/>
          <p:nvPr/>
        </p:nvSpPr>
        <p:spPr>
          <a:xfrm>
            <a:off x="6603299" y="3865252"/>
            <a:ext cx="2063692" cy="189959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82E6F35-C0F3-37C7-4F11-5AE1A5CC0C32}"/>
                  </a:ext>
                </a:extLst>
              </p14:cNvPr>
              <p14:cNvContentPartPr/>
              <p14:nvPr/>
            </p14:nvContentPartPr>
            <p14:xfrm>
              <a:off x="7635145" y="3760136"/>
              <a:ext cx="3960" cy="139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82E6F35-C0F3-37C7-4F11-5AE1A5CC0C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17145" y="3742136"/>
                <a:ext cx="396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63FE00F-3701-CBC5-032B-76738752BF00}"/>
                  </a:ext>
                </a:extLst>
              </p14:cNvPr>
              <p14:cNvContentPartPr/>
              <p14:nvPr/>
            </p14:nvContentPartPr>
            <p14:xfrm>
              <a:off x="7613185" y="5681096"/>
              <a:ext cx="9000" cy="153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63FE00F-3701-CBC5-032B-76738752BF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95185" y="5663054"/>
                <a:ext cx="44640" cy="189084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3C10D8-C6B0-D1A8-2EA9-240D68A08A00}"/>
              </a:ext>
            </a:extLst>
          </p:cNvPr>
          <p:cNvSpPr/>
          <p:nvPr/>
        </p:nvSpPr>
        <p:spPr>
          <a:xfrm rot="8335819">
            <a:off x="6667568" y="4359742"/>
            <a:ext cx="159496" cy="11779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B5D53F-6561-68A0-A61F-8BC31185DEF3}"/>
              </a:ext>
            </a:extLst>
          </p:cNvPr>
          <p:cNvSpPr/>
          <p:nvPr/>
        </p:nvSpPr>
        <p:spPr>
          <a:xfrm rot="9666253">
            <a:off x="7835071" y="3871842"/>
            <a:ext cx="159496" cy="117794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0A08DFC-544E-3F81-F18E-466240D2523A}"/>
              </a:ext>
            </a:extLst>
          </p:cNvPr>
          <p:cNvSpPr/>
          <p:nvPr/>
        </p:nvSpPr>
        <p:spPr>
          <a:xfrm rot="17864882">
            <a:off x="8180405" y="3999004"/>
            <a:ext cx="159496" cy="11779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192B1DEF-5CA9-87AD-B79C-5ACD41D2CAB2}"/>
              </a:ext>
            </a:extLst>
          </p:cNvPr>
          <p:cNvSpPr/>
          <p:nvPr/>
        </p:nvSpPr>
        <p:spPr>
          <a:xfrm rot="1974262">
            <a:off x="8365802" y="5358165"/>
            <a:ext cx="159496" cy="117794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5B698BB-6C2D-F499-234E-B56AB91B63FB}"/>
              </a:ext>
            </a:extLst>
          </p:cNvPr>
          <p:cNvSpPr/>
          <p:nvPr/>
        </p:nvSpPr>
        <p:spPr>
          <a:xfrm rot="207924">
            <a:off x="7616598" y="3798005"/>
            <a:ext cx="81524" cy="115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550B5B6-F13F-DD0B-8456-388D3C6E5F3F}"/>
              </a:ext>
            </a:extLst>
          </p:cNvPr>
          <p:cNvSpPr/>
          <p:nvPr/>
        </p:nvSpPr>
        <p:spPr>
          <a:xfrm rot="19239338">
            <a:off x="6861705" y="4106738"/>
            <a:ext cx="81524" cy="11539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7A512C-D5AA-BB7E-2BE3-F62C8FD302C3}"/>
              </a:ext>
            </a:extLst>
          </p:cNvPr>
          <p:cNvSpPr txBox="1"/>
          <p:nvPr/>
        </p:nvSpPr>
        <p:spPr>
          <a:xfrm>
            <a:off x="9322690" y="3840225"/>
            <a:ext cx="161835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Conversion of inverted  to direct repeats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9747EA0-770C-1793-2A44-C1442972EFF0}"/>
              </a:ext>
            </a:extLst>
          </p:cNvPr>
          <p:cNvSpPr/>
          <p:nvPr/>
        </p:nvSpPr>
        <p:spPr>
          <a:xfrm rot="20455065">
            <a:off x="7043038" y="3834812"/>
            <a:ext cx="430097" cy="205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ED21E1D-7E46-14F1-7241-DBBA4086C16C}"/>
              </a:ext>
            </a:extLst>
          </p:cNvPr>
          <p:cNvSpPr/>
          <p:nvPr/>
        </p:nvSpPr>
        <p:spPr>
          <a:xfrm>
            <a:off x="7440064" y="5652830"/>
            <a:ext cx="430097" cy="205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64876E-4FA9-D682-11EE-0F7CDE26FAE5}"/>
              </a:ext>
            </a:extLst>
          </p:cNvPr>
          <p:cNvSpPr txBox="1"/>
          <p:nvPr/>
        </p:nvSpPr>
        <p:spPr>
          <a:xfrm rot="20436288">
            <a:off x="7028474" y="3755612"/>
            <a:ext cx="636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ori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B83B86-9C2D-D52D-35A3-D65003156B64}"/>
              </a:ext>
            </a:extLst>
          </p:cNvPr>
          <p:cNvSpPr txBox="1"/>
          <p:nvPr/>
        </p:nvSpPr>
        <p:spPr>
          <a:xfrm>
            <a:off x="7459124" y="5608941"/>
            <a:ext cx="636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ter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6B72276-C249-9512-C014-DD1178652515}"/>
              </a:ext>
            </a:extLst>
          </p:cNvPr>
          <p:cNvSpPr/>
          <p:nvPr/>
        </p:nvSpPr>
        <p:spPr>
          <a:xfrm>
            <a:off x="3948331" y="5847874"/>
            <a:ext cx="81524" cy="11539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43BEA32-D69A-9D27-87A7-8F3A5B358CCD}"/>
              </a:ext>
            </a:extLst>
          </p:cNvPr>
          <p:cNvSpPr/>
          <p:nvPr/>
        </p:nvSpPr>
        <p:spPr>
          <a:xfrm>
            <a:off x="3941767" y="5633559"/>
            <a:ext cx="81524" cy="115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A58799-F545-2780-7436-6C8032CCEFC6}"/>
              </a:ext>
            </a:extLst>
          </p:cNvPr>
          <p:cNvSpPr txBox="1"/>
          <p:nvPr/>
        </p:nvSpPr>
        <p:spPr>
          <a:xfrm>
            <a:off x="4032821" y="5542904"/>
            <a:ext cx="20780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/>
              <a:t>Leading gene</a:t>
            </a:r>
            <a:br>
              <a:rPr lang="en-IN" sz="1300" dirty="0"/>
            </a:br>
            <a:r>
              <a:rPr lang="en-IN" sz="1300" dirty="0"/>
              <a:t>Lagging gene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72C2324-94DD-F502-B12A-C215E02E22E6}"/>
              </a:ext>
            </a:extLst>
          </p:cNvPr>
          <p:cNvSpPr/>
          <p:nvPr/>
        </p:nvSpPr>
        <p:spPr>
          <a:xfrm rot="9044336">
            <a:off x="2152649" y="3873041"/>
            <a:ext cx="81524" cy="115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BD64E90-EBF4-9D0B-73B7-FD6E292C9DA3}"/>
                  </a:ext>
                </a:extLst>
              </p14:cNvPr>
              <p14:cNvContentPartPr/>
              <p14:nvPr/>
            </p14:nvContentPartPr>
            <p14:xfrm>
              <a:off x="1779246" y="4102462"/>
              <a:ext cx="1445400" cy="344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BD64E90-EBF4-9D0B-73B7-FD6E292C9D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74925" y="4098142"/>
                <a:ext cx="1454042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C708DF8-3311-27E3-5F0D-0B4AF8C5DEE5}"/>
                  </a:ext>
                </a:extLst>
              </p14:cNvPr>
              <p14:cNvContentPartPr/>
              <p14:nvPr/>
            </p14:nvContentPartPr>
            <p14:xfrm>
              <a:off x="1770096" y="4459849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C708DF8-3311-27E3-5F0D-0B4AF8C5DE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65776" y="4455529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67E1CB6-9D5B-FE7E-EC7B-DC0B81BBA076}"/>
                  </a:ext>
                </a:extLst>
              </p14:cNvPr>
              <p14:cNvContentPartPr/>
              <p14:nvPr/>
            </p14:nvContentPartPr>
            <p14:xfrm>
              <a:off x="1736616" y="4400809"/>
              <a:ext cx="43200" cy="41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67E1CB6-9D5B-FE7E-EC7B-DC0B81BBA07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32296" y="4396489"/>
                <a:ext cx="51840" cy="504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86FF8C6-BC54-1B01-A612-308096F52629}"/>
              </a:ext>
            </a:extLst>
          </p:cNvPr>
          <p:cNvSpPr/>
          <p:nvPr/>
        </p:nvSpPr>
        <p:spPr>
          <a:xfrm>
            <a:off x="2393848" y="3731787"/>
            <a:ext cx="409356" cy="231058"/>
          </a:xfrm>
          <a:prstGeom prst="roundRect">
            <a:avLst>
              <a:gd name="adj" fmla="val 20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36EDBE-1B74-DCDB-A85C-2DE01FB40BE5}"/>
              </a:ext>
            </a:extLst>
          </p:cNvPr>
          <p:cNvSpPr txBox="1"/>
          <p:nvPr/>
        </p:nvSpPr>
        <p:spPr>
          <a:xfrm>
            <a:off x="2389327" y="3688289"/>
            <a:ext cx="4093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ori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6D6004D-5C60-B3B9-6162-EBF54A3EFD26}"/>
              </a:ext>
            </a:extLst>
          </p:cNvPr>
          <p:cNvCxnSpPr>
            <a:cxnSpLocks/>
          </p:cNvCxnSpPr>
          <p:nvPr/>
        </p:nvCxnSpPr>
        <p:spPr>
          <a:xfrm>
            <a:off x="8023168" y="3890296"/>
            <a:ext cx="1224048" cy="88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D1D7FED-DF77-B22D-6BAA-8E126E9E8F91}"/>
              </a:ext>
            </a:extLst>
          </p:cNvPr>
          <p:cNvCxnSpPr>
            <a:cxnSpLocks/>
          </p:cNvCxnSpPr>
          <p:nvPr/>
        </p:nvCxnSpPr>
        <p:spPr>
          <a:xfrm flipV="1">
            <a:off x="8600960" y="4442569"/>
            <a:ext cx="780627" cy="913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A1BFA1C-1BEB-0FB6-C443-5A248C5C7F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47216" y="5542561"/>
            <a:ext cx="2348848" cy="87467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1E24FE2-A70B-77C6-A10B-820EFE8D8A6D}"/>
              </a:ext>
            </a:extLst>
          </p:cNvPr>
          <p:cNvSpPr txBox="1"/>
          <p:nvPr/>
        </p:nvSpPr>
        <p:spPr>
          <a:xfrm>
            <a:off x="408537" y="1975296"/>
            <a:ext cx="609600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IN" dirty="0">
                <a:latin typeface="Google Sans"/>
              </a:rPr>
              <a:t>Individual repeat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Google Sans"/>
              </a:rPr>
              <a:t>	(i) Direct – inverted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Google Sans"/>
              </a:rPr>
              <a:t>	(ii) Inverted – direct</a:t>
            </a:r>
          </a:p>
          <a:p>
            <a:pPr marL="857250" lvl="1" indent="-400050">
              <a:buFont typeface="+mj-lt"/>
              <a:buAutoNum type="romanUcPeriod"/>
            </a:pPr>
            <a:endParaRPr lang="en-IN" b="1" dirty="0">
              <a:latin typeface="Google San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E9AD4E-BFD9-5E0F-B3A8-359BA360949F}"/>
              </a:ext>
            </a:extLst>
          </p:cNvPr>
          <p:cNvSpPr txBox="1"/>
          <p:nvPr/>
        </p:nvSpPr>
        <p:spPr>
          <a:xfrm>
            <a:off x="5685807" y="2009639"/>
            <a:ext cx="6097656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Google Sans"/>
              </a:rPr>
              <a:t>(b) Genes – NO flip</a:t>
            </a:r>
            <a:br>
              <a:rPr lang="en-IN" dirty="0">
                <a:latin typeface="Google Sans"/>
              </a:rPr>
            </a:br>
            <a:r>
              <a:rPr lang="en-IN" dirty="0">
                <a:latin typeface="Google Sans"/>
              </a:rPr>
              <a:t>	(i) Leading to lagging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Google Sans"/>
              </a:rPr>
              <a:t>	(ii) Lagging to leading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D85F146-F93D-6D92-920C-B550E15BB8E6}"/>
                  </a:ext>
                </a:extLst>
              </p14:cNvPr>
              <p14:cNvContentPartPr/>
              <p14:nvPr/>
            </p14:nvContentPartPr>
            <p14:xfrm>
              <a:off x="6822357" y="4086070"/>
              <a:ext cx="1445400" cy="3448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D85F146-F93D-6D92-920C-B550E15BB8E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18036" y="4081750"/>
                <a:ext cx="1454042" cy="3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11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E0980A-EC1A-E939-9AD7-E85EF1E14DB4}"/>
              </a:ext>
            </a:extLst>
          </p:cNvPr>
          <p:cNvCxnSpPr>
            <a:cxnSpLocks/>
          </p:cNvCxnSpPr>
          <p:nvPr/>
        </p:nvCxnSpPr>
        <p:spPr>
          <a:xfrm>
            <a:off x="9945782" y="4132316"/>
            <a:ext cx="0" cy="16541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A9A088F-2D9F-613F-0577-FFAE8F529E00}"/>
              </a:ext>
            </a:extLst>
          </p:cNvPr>
          <p:cNvCxnSpPr/>
          <p:nvPr/>
        </p:nvCxnSpPr>
        <p:spPr>
          <a:xfrm>
            <a:off x="6096000" y="4132316"/>
            <a:ext cx="0" cy="165414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14EA886A-5785-1526-CF19-2FAA2496A6B8}"/>
              </a:ext>
            </a:extLst>
          </p:cNvPr>
          <p:cNvSpPr txBox="1">
            <a:spLocks/>
          </p:cNvSpPr>
          <p:nvPr/>
        </p:nvSpPr>
        <p:spPr>
          <a:xfrm>
            <a:off x="334860" y="1845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latin typeface="Google Sans"/>
              </a:rPr>
              <a:t>Model work flow diagram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8CA0E4-2864-F6D9-7E7D-F299CB819B74}"/>
              </a:ext>
            </a:extLst>
          </p:cNvPr>
          <p:cNvSpPr/>
          <p:nvPr/>
        </p:nvSpPr>
        <p:spPr>
          <a:xfrm>
            <a:off x="5640607" y="2484946"/>
            <a:ext cx="2266237" cy="22045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5258"/>
                </a:lnTo>
                <a:lnTo>
                  <a:pt x="2266237" y="105258"/>
                </a:lnTo>
                <a:lnTo>
                  <a:pt x="2266237" y="220456"/>
                </a:lnTo>
              </a:path>
            </a:pathLst>
          </a:custGeom>
          <a:noFill/>
          <a:ln w="28575"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89181EE-30A2-842D-5EAF-D72764C8EEAC}"/>
              </a:ext>
            </a:extLst>
          </p:cNvPr>
          <p:cNvSpPr/>
          <p:nvPr/>
        </p:nvSpPr>
        <p:spPr>
          <a:xfrm>
            <a:off x="3250010" y="2484946"/>
            <a:ext cx="2390596" cy="2303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390596" y="0"/>
                </a:moveTo>
                <a:lnTo>
                  <a:pt x="2390596" y="115198"/>
                </a:lnTo>
                <a:lnTo>
                  <a:pt x="0" y="115198"/>
                </a:lnTo>
                <a:lnTo>
                  <a:pt x="0" y="230396"/>
                </a:lnTo>
              </a:path>
            </a:pathLst>
          </a:custGeom>
          <a:noFill/>
          <a:ln w="28575"/>
        </p:spPr>
        <p:style>
          <a:lnRef idx="2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89E656-F791-5503-E010-1ECCB6B0262C}"/>
              </a:ext>
            </a:extLst>
          </p:cNvPr>
          <p:cNvSpPr/>
          <p:nvPr/>
        </p:nvSpPr>
        <p:spPr>
          <a:xfrm>
            <a:off x="5594887" y="1705985"/>
            <a:ext cx="91440" cy="2303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30396"/>
                </a:lnTo>
              </a:path>
            </a:pathLst>
          </a:custGeom>
          <a:noFill/>
          <a:ln w="28575"/>
        </p:spPr>
        <p:style>
          <a:lnRef idx="2">
            <a:schemeClr val="accent5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FF0810-205F-7BE9-AB48-2E3F9C94E6A2}"/>
              </a:ext>
            </a:extLst>
          </p:cNvPr>
          <p:cNvSpPr/>
          <p:nvPr/>
        </p:nvSpPr>
        <p:spPr>
          <a:xfrm>
            <a:off x="5092043" y="1157422"/>
            <a:ext cx="1097127" cy="548563"/>
          </a:xfrm>
          <a:custGeom>
            <a:avLst/>
            <a:gdLst>
              <a:gd name="connsiteX0" fmla="*/ 0 w 1097127"/>
              <a:gd name="connsiteY0" fmla="*/ 0 h 548563"/>
              <a:gd name="connsiteX1" fmla="*/ 1097127 w 1097127"/>
              <a:gd name="connsiteY1" fmla="*/ 0 h 548563"/>
              <a:gd name="connsiteX2" fmla="*/ 1097127 w 1097127"/>
              <a:gd name="connsiteY2" fmla="*/ 548563 h 548563"/>
              <a:gd name="connsiteX3" fmla="*/ 0 w 1097127"/>
              <a:gd name="connsiteY3" fmla="*/ 548563 h 548563"/>
              <a:gd name="connsiteX4" fmla="*/ 0 w 1097127"/>
              <a:gd name="connsiteY4" fmla="*/ 0 h 54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127" h="548563">
                <a:moveTo>
                  <a:pt x="0" y="0"/>
                </a:moveTo>
                <a:lnTo>
                  <a:pt x="1097127" y="0"/>
                </a:lnTo>
                <a:lnTo>
                  <a:pt x="1097127" y="548563"/>
                </a:lnTo>
                <a:lnTo>
                  <a:pt x="0" y="548563"/>
                </a:lnTo>
                <a:lnTo>
                  <a:pt x="0" y="0"/>
                </a:lnTo>
                <a:close/>
              </a:path>
            </a:pathLst>
          </a:custGeom>
          <a:ln w="28575"/>
        </p:spPr>
        <p:style>
          <a:lnRef idx="3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400" kern="1200" dirty="0">
                <a:latin typeface="Google Sans"/>
              </a:rPr>
              <a:t>Genome Model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E046D36-A34D-13D0-FC44-F19C5D0F7613}"/>
              </a:ext>
            </a:extLst>
          </p:cNvPr>
          <p:cNvSpPr/>
          <p:nvPr/>
        </p:nvSpPr>
        <p:spPr>
          <a:xfrm>
            <a:off x="5092043" y="1936382"/>
            <a:ext cx="1097127" cy="548563"/>
          </a:xfrm>
          <a:custGeom>
            <a:avLst/>
            <a:gdLst>
              <a:gd name="connsiteX0" fmla="*/ 0 w 1097127"/>
              <a:gd name="connsiteY0" fmla="*/ 0 h 548563"/>
              <a:gd name="connsiteX1" fmla="*/ 1097127 w 1097127"/>
              <a:gd name="connsiteY1" fmla="*/ 0 h 548563"/>
              <a:gd name="connsiteX2" fmla="*/ 1097127 w 1097127"/>
              <a:gd name="connsiteY2" fmla="*/ 548563 h 548563"/>
              <a:gd name="connsiteX3" fmla="*/ 0 w 1097127"/>
              <a:gd name="connsiteY3" fmla="*/ 548563 h 548563"/>
              <a:gd name="connsiteX4" fmla="*/ 0 w 1097127"/>
              <a:gd name="connsiteY4" fmla="*/ 0 h 54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127" h="548563">
                <a:moveTo>
                  <a:pt x="0" y="0"/>
                </a:moveTo>
                <a:lnTo>
                  <a:pt x="1097127" y="0"/>
                </a:lnTo>
                <a:lnTo>
                  <a:pt x="1097127" y="548563"/>
                </a:lnTo>
                <a:lnTo>
                  <a:pt x="0" y="548563"/>
                </a:lnTo>
                <a:lnTo>
                  <a:pt x="0" y="0"/>
                </a:lnTo>
                <a:close/>
              </a:path>
            </a:pathLst>
          </a:custGeom>
          <a:ln w="28575"/>
        </p:spPr>
        <p:style>
          <a:lnRef idx="3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400" kern="1200">
                <a:latin typeface="Google Sans"/>
              </a:rPr>
              <a:t>Random repeat pair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02AC935-6093-11DA-E133-2139EDAF403F}"/>
              </a:ext>
            </a:extLst>
          </p:cNvPr>
          <p:cNvSpPr/>
          <p:nvPr/>
        </p:nvSpPr>
        <p:spPr>
          <a:xfrm>
            <a:off x="2572303" y="2715342"/>
            <a:ext cx="1346945" cy="548563"/>
          </a:xfrm>
          <a:custGeom>
            <a:avLst/>
            <a:gdLst>
              <a:gd name="connsiteX0" fmla="*/ 0 w 1097127"/>
              <a:gd name="connsiteY0" fmla="*/ 0 h 548563"/>
              <a:gd name="connsiteX1" fmla="*/ 1097127 w 1097127"/>
              <a:gd name="connsiteY1" fmla="*/ 0 h 548563"/>
              <a:gd name="connsiteX2" fmla="*/ 1097127 w 1097127"/>
              <a:gd name="connsiteY2" fmla="*/ 548563 h 548563"/>
              <a:gd name="connsiteX3" fmla="*/ 0 w 1097127"/>
              <a:gd name="connsiteY3" fmla="*/ 548563 h 548563"/>
              <a:gd name="connsiteX4" fmla="*/ 0 w 1097127"/>
              <a:gd name="connsiteY4" fmla="*/ 0 h 54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127" h="548563">
                <a:moveTo>
                  <a:pt x="0" y="0"/>
                </a:moveTo>
                <a:lnTo>
                  <a:pt x="1097127" y="0"/>
                </a:lnTo>
                <a:lnTo>
                  <a:pt x="1097127" y="548563"/>
                </a:lnTo>
                <a:lnTo>
                  <a:pt x="0" y="548563"/>
                </a:lnTo>
                <a:lnTo>
                  <a:pt x="0" y="0"/>
                </a:lnTo>
                <a:close/>
              </a:path>
            </a:pathLst>
          </a:custGeom>
          <a:ln w="28575"/>
        </p:spPr>
        <p:style>
          <a:lnRef idx="3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400" kern="1200" dirty="0">
                <a:latin typeface="Google Sans"/>
              </a:rPr>
              <a:t>Direct repeats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B69EEC9-849B-6DA2-9FCF-AC6847F8ADEA}"/>
              </a:ext>
            </a:extLst>
          </p:cNvPr>
          <p:cNvSpPr/>
          <p:nvPr/>
        </p:nvSpPr>
        <p:spPr>
          <a:xfrm>
            <a:off x="2701445" y="3573864"/>
            <a:ext cx="1097127" cy="548563"/>
          </a:xfrm>
          <a:custGeom>
            <a:avLst/>
            <a:gdLst>
              <a:gd name="connsiteX0" fmla="*/ 0 w 1097127"/>
              <a:gd name="connsiteY0" fmla="*/ 0 h 548563"/>
              <a:gd name="connsiteX1" fmla="*/ 1097127 w 1097127"/>
              <a:gd name="connsiteY1" fmla="*/ 0 h 548563"/>
              <a:gd name="connsiteX2" fmla="*/ 1097127 w 1097127"/>
              <a:gd name="connsiteY2" fmla="*/ 548563 h 548563"/>
              <a:gd name="connsiteX3" fmla="*/ 0 w 1097127"/>
              <a:gd name="connsiteY3" fmla="*/ 548563 h 548563"/>
              <a:gd name="connsiteX4" fmla="*/ 0 w 1097127"/>
              <a:gd name="connsiteY4" fmla="*/ 0 h 54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127" h="548563">
                <a:moveTo>
                  <a:pt x="0" y="0"/>
                </a:moveTo>
                <a:lnTo>
                  <a:pt x="1097127" y="0"/>
                </a:lnTo>
                <a:lnTo>
                  <a:pt x="1097127" y="548563"/>
                </a:lnTo>
                <a:lnTo>
                  <a:pt x="0" y="548563"/>
                </a:lnTo>
                <a:lnTo>
                  <a:pt x="0" y="0"/>
                </a:lnTo>
                <a:close/>
              </a:path>
            </a:pathLst>
          </a:custGeom>
          <a:ln w="28575"/>
        </p:spPr>
        <p:style>
          <a:lnRef idx="3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400" kern="1200" dirty="0">
                <a:latin typeface="Google Sans"/>
              </a:rPr>
              <a:t>Next generation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E46A4-949F-026A-E9FD-25AAA3142277}"/>
              </a:ext>
            </a:extLst>
          </p:cNvPr>
          <p:cNvSpPr/>
          <p:nvPr/>
        </p:nvSpPr>
        <p:spPr>
          <a:xfrm>
            <a:off x="7358280" y="2705403"/>
            <a:ext cx="1346945" cy="548563"/>
          </a:xfrm>
          <a:custGeom>
            <a:avLst/>
            <a:gdLst>
              <a:gd name="connsiteX0" fmla="*/ 0 w 1097127"/>
              <a:gd name="connsiteY0" fmla="*/ 0 h 548563"/>
              <a:gd name="connsiteX1" fmla="*/ 1097127 w 1097127"/>
              <a:gd name="connsiteY1" fmla="*/ 0 h 548563"/>
              <a:gd name="connsiteX2" fmla="*/ 1097127 w 1097127"/>
              <a:gd name="connsiteY2" fmla="*/ 548563 h 548563"/>
              <a:gd name="connsiteX3" fmla="*/ 0 w 1097127"/>
              <a:gd name="connsiteY3" fmla="*/ 548563 h 548563"/>
              <a:gd name="connsiteX4" fmla="*/ 0 w 1097127"/>
              <a:gd name="connsiteY4" fmla="*/ 0 h 54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127" h="548563">
                <a:moveTo>
                  <a:pt x="0" y="0"/>
                </a:moveTo>
                <a:lnTo>
                  <a:pt x="1097127" y="0"/>
                </a:lnTo>
                <a:lnTo>
                  <a:pt x="1097127" y="548563"/>
                </a:lnTo>
                <a:lnTo>
                  <a:pt x="0" y="548563"/>
                </a:lnTo>
                <a:lnTo>
                  <a:pt x="0" y="0"/>
                </a:lnTo>
                <a:close/>
              </a:path>
            </a:pathLst>
          </a:custGeom>
          <a:ln w="28575"/>
        </p:spPr>
        <p:style>
          <a:lnRef idx="3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400" kern="1200" dirty="0">
                <a:latin typeface="Google Sans"/>
              </a:rPr>
              <a:t>Inverted repeats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DED56C-2CEB-6054-98E5-531B28BB36FE}"/>
              </a:ext>
            </a:extLst>
          </p:cNvPr>
          <p:cNvSpPr/>
          <p:nvPr/>
        </p:nvSpPr>
        <p:spPr>
          <a:xfrm>
            <a:off x="5561064" y="3583753"/>
            <a:ext cx="1097127" cy="548563"/>
          </a:xfrm>
          <a:custGeom>
            <a:avLst/>
            <a:gdLst>
              <a:gd name="connsiteX0" fmla="*/ 0 w 1097127"/>
              <a:gd name="connsiteY0" fmla="*/ 0 h 548563"/>
              <a:gd name="connsiteX1" fmla="*/ 1097127 w 1097127"/>
              <a:gd name="connsiteY1" fmla="*/ 0 h 548563"/>
              <a:gd name="connsiteX2" fmla="*/ 1097127 w 1097127"/>
              <a:gd name="connsiteY2" fmla="*/ 548563 h 548563"/>
              <a:gd name="connsiteX3" fmla="*/ 0 w 1097127"/>
              <a:gd name="connsiteY3" fmla="*/ 548563 h 548563"/>
              <a:gd name="connsiteX4" fmla="*/ 0 w 1097127"/>
              <a:gd name="connsiteY4" fmla="*/ 0 h 54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127" h="548563">
                <a:moveTo>
                  <a:pt x="0" y="0"/>
                </a:moveTo>
                <a:lnTo>
                  <a:pt x="1097127" y="0"/>
                </a:lnTo>
                <a:lnTo>
                  <a:pt x="1097127" y="548563"/>
                </a:lnTo>
                <a:lnTo>
                  <a:pt x="0" y="548563"/>
                </a:lnTo>
                <a:lnTo>
                  <a:pt x="0" y="0"/>
                </a:lnTo>
                <a:close/>
              </a:path>
            </a:pathLst>
          </a:custGeom>
          <a:ln w="28575"/>
        </p:spPr>
        <p:style>
          <a:lnRef idx="3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400" kern="1200" dirty="0">
                <a:latin typeface="Google Sans"/>
              </a:rPr>
              <a:t>Intra inverted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DD3C777-9BCE-3F35-E2D5-EBCFA68CF087}"/>
              </a:ext>
            </a:extLst>
          </p:cNvPr>
          <p:cNvSpPr/>
          <p:nvPr/>
        </p:nvSpPr>
        <p:spPr>
          <a:xfrm>
            <a:off x="5561064" y="4317988"/>
            <a:ext cx="1097127" cy="548563"/>
          </a:xfrm>
          <a:custGeom>
            <a:avLst/>
            <a:gdLst>
              <a:gd name="connsiteX0" fmla="*/ 0 w 1097127"/>
              <a:gd name="connsiteY0" fmla="*/ 0 h 548563"/>
              <a:gd name="connsiteX1" fmla="*/ 1097127 w 1097127"/>
              <a:gd name="connsiteY1" fmla="*/ 0 h 548563"/>
              <a:gd name="connsiteX2" fmla="*/ 1097127 w 1097127"/>
              <a:gd name="connsiteY2" fmla="*/ 548563 h 548563"/>
              <a:gd name="connsiteX3" fmla="*/ 0 w 1097127"/>
              <a:gd name="connsiteY3" fmla="*/ 548563 h 548563"/>
              <a:gd name="connsiteX4" fmla="*/ 0 w 1097127"/>
              <a:gd name="connsiteY4" fmla="*/ 0 h 54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127" h="548563">
                <a:moveTo>
                  <a:pt x="0" y="0"/>
                </a:moveTo>
                <a:lnTo>
                  <a:pt x="1097127" y="0"/>
                </a:lnTo>
                <a:lnTo>
                  <a:pt x="1097127" y="548563"/>
                </a:lnTo>
                <a:lnTo>
                  <a:pt x="0" y="548563"/>
                </a:lnTo>
                <a:lnTo>
                  <a:pt x="0" y="0"/>
                </a:lnTo>
                <a:close/>
              </a:path>
            </a:pathLst>
          </a:custGeom>
          <a:ln w="28575"/>
        </p:spPr>
        <p:style>
          <a:lnRef idx="3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400" kern="1200">
                <a:latin typeface="Google Sans"/>
              </a:rPr>
              <a:t>Selection pressure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BDC01E-5D48-3545-01D2-459DDD2CDD2A}"/>
              </a:ext>
            </a:extLst>
          </p:cNvPr>
          <p:cNvSpPr/>
          <p:nvPr/>
        </p:nvSpPr>
        <p:spPr>
          <a:xfrm>
            <a:off x="5561065" y="5052224"/>
            <a:ext cx="1097127" cy="548563"/>
          </a:xfrm>
          <a:custGeom>
            <a:avLst/>
            <a:gdLst>
              <a:gd name="connsiteX0" fmla="*/ 0 w 1097127"/>
              <a:gd name="connsiteY0" fmla="*/ 0 h 548563"/>
              <a:gd name="connsiteX1" fmla="*/ 1097127 w 1097127"/>
              <a:gd name="connsiteY1" fmla="*/ 0 h 548563"/>
              <a:gd name="connsiteX2" fmla="*/ 1097127 w 1097127"/>
              <a:gd name="connsiteY2" fmla="*/ 548563 h 548563"/>
              <a:gd name="connsiteX3" fmla="*/ 0 w 1097127"/>
              <a:gd name="connsiteY3" fmla="*/ 548563 h 548563"/>
              <a:gd name="connsiteX4" fmla="*/ 0 w 1097127"/>
              <a:gd name="connsiteY4" fmla="*/ 0 h 54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127" h="548563">
                <a:moveTo>
                  <a:pt x="0" y="0"/>
                </a:moveTo>
                <a:lnTo>
                  <a:pt x="1097127" y="0"/>
                </a:lnTo>
                <a:lnTo>
                  <a:pt x="1097127" y="548563"/>
                </a:lnTo>
                <a:lnTo>
                  <a:pt x="0" y="548563"/>
                </a:lnTo>
                <a:lnTo>
                  <a:pt x="0" y="0"/>
                </a:lnTo>
                <a:close/>
              </a:path>
            </a:pathLst>
          </a:custGeom>
          <a:ln w="28575"/>
        </p:spPr>
        <p:style>
          <a:lnRef idx="3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400" kern="1200">
                <a:latin typeface="Google Sans"/>
              </a:rPr>
              <a:t>Condition 1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61AD20-59D7-AA6D-9AA9-BB675187C186}"/>
              </a:ext>
            </a:extLst>
          </p:cNvPr>
          <p:cNvSpPr/>
          <p:nvPr/>
        </p:nvSpPr>
        <p:spPr>
          <a:xfrm>
            <a:off x="5561064" y="5786459"/>
            <a:ext cx="1097127" cy="548563"/>
          </a:xfrm>
          <a:custGeom>
            <a:avLst/>
            <a:gdLst>
              <a:gd name="connsiteX0" fmla="*/ 0 w 1097127"/>
              <a:gd name="connsiteY0" fmla="*/ 0 h 548563"/>
              <a:gd name="connsiteX1" fmla="*/ 1097127 w 1097127"/>
              <a:gd name="connsiteY1" fmla="*/ 0 h 548563"/>
              <a:gd name="connsiteX2" fmla="*/ 1097127 w 1097127"/>
              <a:gd name="connsiteY2" fmla="*/ 548563 h 548563"/>
              <a:gd name="connsiteX3" fmla="*/ 0 w 1097127"/>
              <a:gd name="connsiteY3" fmla="*/ 548563 h 548563"/>
              <a:gd name="connsiteX4" fmla="*/ 0 w 1097127"/>
              <a:gd name="connsiteY4" fmla="*/ 0 h 54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127" h="548563">
                <a:moveTo>
                  <a:pt x="0" y="0"/>
                </a:moveTo>
                <a:lnTo>
                  <a:pt x="1097127" y="0"/>
                </a:lnTo>
                <a:lnTo>
                  <a:pt x="1097127" y="548563"/>
                </a:lnTo>
                <a:lnTo>
                  <a:pt x="0" y="548563"/>
                </a:lnTo>
                <a:lnTo>
                  <a:pt x="0" y="0"/>
                </a:lnTo>
                <a:close/>
              </a:path>
            </a:pathLst>
          </a:custGeom>
          <a:ln w="28575"/>
        </p:spPr>
        <p:style>
          <a:lnRef idx="3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400" kern="1200" dirty="0">
                <a:latin typeface="Google Sans"/>
              </a:rPr>
              <a:t>Next generation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5642CE7-5F29-786C-B5D2-920A7D505548}"/>
              </a:ext>
            </a:extLst>
          </p:cNvPr>
          <p:cNvSpPr/>
          <p:nvPr/>
        </p:nvSpPr>
        <p:spPr>
          <a:xfrm>
            <a:off x="9397219" y="3573865"/>
            <a:ext cx="1097127" cy="548563"/>
          </a:xfrm>
          <a:custGeom>
            <a:avLst/>
            <a:gdLst>
              <a:gd name="connsiteX0" fmla="*/ 0 w 1097127"/>
              <a:gd name="connsiteY0" fmla="*/ 0 h 548563"/>
              <a:gd name="connsiteX1" fmla="*/ 1097127 w 1097127"/>
              <a:gd name="connsiteY1" fmla="*/ 0 h 548563"/>
              <a:gd name="connsiteX2" fmla="*/ 1097127 w 1097127"/>
              <a:gd name="connsiteY2" fmla="*/ 548563 h 548563"/>
              <a:gd name="connsiteX3" fmla="*/ 0 w 1097127"/>
              <a:gd name="connsiteY3" fmla="*/ 548563 h 548563"/>
              <a:gd name="connsiteX4" fmla="*/ 0 w 1097127"/>
              <a:gd name="connsiteY4" fmla="*/ 0 h 54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127" h="548563">
                <a:moveTo>
                  <a:pt x="0" y="0"/>
                </a:moveTo>
                <a:lnTo>
                  <a:pt x="1097127" y="0"/>
                </a:lnTo>
                <a:lnTo>
                  <a:pt x="1097127" y="548563"/>
                </a:lnTo>
                <a:lnTo>
                  <a:pt x="0" y="548563"/>
                </a:lnTo>
                <a:lnTo>
                  <a:pt x="0" y="0"/>
                </a:lnTo>
                <a:close/>
              </a:path>
            </a:pathLst>
          </a:custGeom>
          <a:ln w="28575"/>
        </p:spPr>
        <p:style>
          <a:lnRef idx="3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400" kern="1200">
                <a:latin typeface="Google Sans"/>
              </a:rPr>
              <a:t>Inter inverted 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025C35E-B5B3-F9CC-F403-E0057B6CB2C2}"/>
              </a:ext>
            </a:extLst>
          </p:cNvPr>
          <p:cNvSpPr/>
          <p:nvPr/>
        </p:nvSpPr>
        <p:spPr>
          <a:xfrm>
            <a:off x="9397220" y="4309833"/>
            <a:ext cx="1097127" cy="548563"/>
          </a:xfrm>
          <a:custGeom>
            <a:avLst/>
            <a:gdLst>
              <a:gd name="connsiteX0" fmla="*/ 0 w 1097127"/>
              <a:gd name="connsiteY0" fmla="*/ 0 h 548563"/>
              <a:gd name="connsiteX1" fmla="*/ 1097127 w 1097127"/>
              <a:gd name="connsiteY1" fmla="*/ 0 h 548563"/>
              <a:gd name="connsiteX2" fmla="*/ 1097127 w 1097127"/>
              <a:gd name="connsiteY2" fmla="*/ 548563 h 548563"/>
              <a:gd name="connsiteX3" fmla="*/ 0 w 1097127"/>
              <a:gd name="connsiteY3" fmla="*/ 548563 h 548563"/>
              <a:gd name="connsiteX4" fmla="*/ 0 w 1097127"/>
              <a:gd name="connsiteY4" fmla="*/ 0 h 54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127" h="548563">
                <a:moveTo>
                  <a:pt x="0" y="0"/>
                </a:moveTo>
                <a:lnTo>
                  <a:pt x="1097127" y="0"/>
                </a:lnTo>
                <a:lnTo>
                  <a:pt x="1097127" y="548563"/>
                </a:lnTo>
                <a:lnTo>
                  <a:pt x="0" y="548563"/>
                </a:lnTo>
                <a:lnTo>
                  <a:pt x="0" y="0"/>
                </a:lnTo>
                <a:close/>
              </a:path>
            </a:pathLst>
          </a:custGeom>
          <a:ln w="28575"/>
        </p:spPr>
        <p:style>
          <a:lnRef idx="3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400" kern="1200">
                <a:latin typeface="Google Sans"/>
              </a:rPr>
              <a:t>Selection pressure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42F00F1-0C22-E53F-A341-F11B1FAA6A06}"/>
              </a:ext>
            </a:extLst>
          </p:cNvPr>
          <p:cNvSpPr/>
          <p:nvPr/>
        </p:nvSpPr>
        <p:spPr>
          <a:xfrm>
            <a:off x="9397221" y="5055789"/>
            <a:ext cx="1097127" cy="548563"/>
          </a:xfrm>
          <a:custGeom>
            <a:avLst/>
            <a:gdLst>
              <a:gd name="connsiteX0" fmla="*/ 0 w 1097127"/>
              <a:gd name="connsiteY0" fmla="*/ 0 h 548563"/>
              <a:gd name="connsiteX1" fmla="*/ 1097127 w 1097127"/>
              <a:gd name="connsiteY1" fmla="*/ 0 h 548563"/>
              <a:gd name="connsiteX2" fmla="*/ 1097127 w 1097127"/>
              <a:gd name="connsiteY2" fmla="*/ 548563 h 548563"/>
              <a:gd name="connsiteX3" fmla="*/ 0 w 1097127"/>
              <a:gd name="connsiteY3" fmla="*/ 548563 h 548563"/>
              <a:gd name="connsiteX4" fmla="*/ 0 w 1097127"/>
              <a:gd name="connsiteY4" fmla="*/ 0 h 54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127" h="548563">
                <a:moveTo>
                  <a:pt x="0" y="0"/>
                </a:moveTo>
                <a:lnTo>
                  <a:pt x="1097127" y="0"/>
                </a:lnTo>
                <a:lnTo>
                  <a:pt x="1097127" y="548563"/>
                </a:lnTo>
                <a:lnTo>
                  <a:pt x="0" y="548563"/>
                </a:lnTo>
                <a:lnTo>
                  <a:pt x="0" y="0"/>
                </a:lnTo>
                <a:close/>
              </a:path>
            </a:pathLst>
          </a:custGeom>
          <a:ln w="28575"/>
        </p:spPr>
        <p:style>
          <a:lnRef idx="3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400" kern="1200">
                <a:latin typeface="Google Sans"/>
              </a:rPr>
              <a:t>Condition 2 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E6C66B1-9FA9-9488-0F59-565809200502}"/>
              </a:ext>
            </a:extLst>
          </p:cNvPr>
          <p:cNvSpPr/>
          <p:nvPr/>
        </p:nvSpPr>
        <p:spPr>
          <a:xfrm>
            <a:off x="9397222" y="5786458"/>
            <a:ext cx="1097127" cy="548563"/>
          </a:xfrm>
          <a:custGeom>
            <a:avLst/>
            <a:gdLst>
              <a:gd name="connsiteX0" fmla="*/ 0 w 1097127"/>
              <a:gd name="connsiteY0" fmla="*/ 0 h 548563"/>
              <a:gd name="connsiteX1" fmla="*/ 1097127 w 1097127"/>
              <a:gd name="connsiteY1" fmla="*/ 0 h 548563"/>
              <a:gd name="connsiteX2" fmla="*/ 1097127 w 1097127"/>
              <a:gd name="connsiteY2" fmla="*/ 548563 h 548563"/>
              <a:gd name="connsiteX3" fmla="*/ 0 w 1097127"/>
              <a:gd name="connsiteY3" fmla="*/ 548563 h 548563"/>
              <a:gd name="connsiteX4" fmla="*/ 0 w 1097127"/>
              <a:gd name="connsiteY4" fmla="*/ 0 h 54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127" h="548563">
                <a:moveTo>
                  <a:pt x="0" y="0"/>
                </a:moveTo>
                <a:lnTo>
                  <a:pt x="1097127" y="0"/>
                </a:lnTo>
                <a:lnTo>
                  <a:pt x="1097127" y="548563"/>
                </a:lnTo>
                <a:lnTo>
                  <a:pt x="0" y="548563"/>
                </a:lnTo>
                <a:lnTo>
                  <a:pt x="0" y="0"/>
                </a:lnTo>
                <a:close/>
              </a:path>
            </a:pathLst>
          </a:custGeom>
          <a:ln w="28575"/>
        </p:spPr>
        <p:style>
          <a:lnRef idx="3">
            <a:schemeClr val="accent5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1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400" kern="1200">
                <a:latin typeface="Google Sans"/>
              </a:rPr>
              <a:t>Next generation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C1C7070-3A2D-C4DF-13A2-45FFDCCE0C3B}"/>
              </a:ext>
            </a:extLst>
          </p:cNvPr>
          <p:cNvCxnSpPr/>
          <p:nvPr/>
        </p:nvCxnSpPr>
        <p:spPr>
          <a:xfrm>
            <a:off x="3250008" y="3253966"/>
            <a:ext cx="0" cy="319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088DE0-00A3-7F1B-AAF7-91B79558D4AC}"/>
              </a:ext>
            </a:extLst>
          </p:cNvPr>
          <p:cNvCxnSpPr>
            <a:cxnSpLocks/>
          </p:cNvCxnSpPr>
          <p:nvPr/>
        </p:nvCxnSpPr>
        <p:spPr>
          <a:xfrm flipV="1">
            <a:off x="6096000" y="3429000"/>
            <a:ext cx="0" cy="1448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BB0ED6F-80EE-E570-57F7-D9AEF4982983}"/>
              </a:ext>
            </a:extLst>
          </p:cNvPr>
          <p:cNvCxnSpPr>
            <a:cxnSpLocks/>
          </p:cNvCxnSpPr>
          <p:nvPr/>
        </p:nvCxnSpPr>
        <p:spPr>
          <a:xfrm flipV="1">
            <a:off x="9945782" y="3429000"/>
            <a:ext cx="0" cy="1448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F846DC9-C82C-4D00-C239-2645A0CD1A00}"/>
              </a:ext>
            </a:extLst>
          </p:cNvPr>
          <p:cNvCxnSpPr>
            <a:cxnSpLocks/>
          </p:cNvCxnSpPr>
          <p:nvPr/>
        </p:nvCxnSpPr>
        <p:spPr>
          <a:xfrm>
            <a:off x="6109252" y="3429000"/>
            <a:ext cx="38365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423D403-F6AB-2A9B-75DF-259E59E3B7DB}"/>
              </a:ext>
            </a:extLst>
          </p:cNvPr>
          <p:cNvCxnSpPr/>
          <p:nvPr/>
        </p:nvCxnSpPr>
        <p:spPr>
          <a:xfrm>
            <a:off x="8027517" y="3253966"/>
            <a:ext cx="0" cy="1599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49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DD8C89-C7CA-6F4D-B95D-8FF7049D4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593871"/>
              </p:ext>
            </p:extLst>
          </p:nvPr>
        </p:nvGraphicFramePr>
        <p:xfrm>
          <a:off x="1069340" y="1845402"/>
          <a:ext cx="10256520" cy="33663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10760">
                  <a:extLst>
                    <a:ext uri="{9D8B030D-6E8A-4147-A177-3AD203B41FA5}">
                      <a16:colId xmlns:a16="http://schemas.microsoft.com/office/drawing/2014/main" val="2144673103"/>
                    </a:ext>
                  </a:extLst>
                </a:gridCol>
                <a:gridCol w="5445760">
                  <a:extLst>
                    <a:ext uri="{9D8B030D-6E8A-4147-A177-3AD203B41FA5}">
                      <a16:colId xmlns:a16="http://schemas.microsoft.com/office/drawing/2014/main" val="1596528003"/>
                    </a:ext>
                  </a:extLst>
                </a:gridCol>
              </a:tblGrid>
              <a:tr h="4890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Google Sans"/>
                        </a:rPr>
                        <a:t>Simulations entries</a:t>
                      </a:r>
                      <a:endParaRPr lang="en-IN" sz="3600" dirty="0">
                        <a:effectLst/>
                        <a:latin typeface="Google San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Google Sans"/>
                        </a:rPr>
                        <a:t>Parameter’s values</a:t>
                      </a:r>
                      <a:endParaRPr lang="en-IN" sz="3600" dirty="0">
                        <a:effectLst/>
                        <a:latin typeface="Google San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923870"/>
                  </a:ext>
                </a:extLst>
              </a:tr>
              <a:tr h="4890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oogle Sans"/>
                        </a:rPr>
                        <a:t>Repeats pairs </a:t>
                      </a:r>
                      <a:endParaRPr lang="en-IN" sz="3600" dirty="0">
                        <a:effectLst/>
                        <a:latin typeface="Google San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Google Sans"/>
                        </a:rPr>
                        <a:t>500, 1000, 2000, 2500, 5000 </a:t>
                      </a:r>
                      <a:endParaRPr lang="en-IN" sz="3600">
                        <a:effectLst/>
                        <a:latin typeface="Google San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830824"/>
                  </a:ext>
                </a:extLst>
              </a:tr>
              <a:tr h="4890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Google Sans"/>
                        </a:rPr>
                        <a:t>Direct/Inverted repeat percent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Google Sans"/>
                        </a:rPr>
                        <a:t>50-50%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00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oogle Sans"/>
                        </a:rPr>
                        <a:t>Inverted repeat percent 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oogle Sans"/>
                        </a:rPr>
                        <a:t>50%, 60%, 67% (inter/intra repeat= 1:1, 1.5:1, 2:1)</a:t>
                      </a:r>
                      <a:endParaRPr lang="en-IN" sz="3600" dirty="0">
                        <a:effectLst/>
                        <a:latin typeface="Google San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390131"/>
                  </a:ext>
                </a:extLst>
              </a:tr>
              <a:tr h="4890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oogle Sans"/>
                        </a:rPr>
                        <a:t>Genes </a:t>
                      </a:r>
                      <a:endParaRPr lang="en-IN" sz="3600" dirty="0">
                        <a:effectLst/>
                        <a:latin typeface="Google San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oogle Sans"/>
                        </a:rPr>
                        <a:t>400, 800, 1600, 2000, 4000</a:t>
                      </a:r>
                      <a:endParaRPr lang="en-IN" sz="3600" dirty="0">
                        <a:effectLst/>
                        <a:latin typeface="Google San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205113"/>
                  </a:ext>
                </a:extLst>
              </a:tr>
              <a:tr h="4890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oogle Sans"/>
                        </a:rPr>
                        <a:t>Initial gene-strand bias (Leading/lagging)</a:t>
                      </a:r>
                      <a:endParaRPr lang="en-US" sz="3600" dirty="0">
                        <a:effectLst/>
                        <a:latin typeface="Google San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oogle Sans"/>
                        </a:rPr>
                        <a:t>20-80% range by ± 5%</a:t>
                      </a:r>
                      <a:endParaRPr lang="en-IN" sz="3600" dirty="0">
                        <a:effectLst/>
                        <a:latin typeface="Google San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750621"/>
                  </a:ext>
                </a:extLst>
              </a:tr>
              <a:tr h="4890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Google Sans"/>
                        </a:rPr>
                        <a:t>Generations </a:t>
                      </a:r>
                      <a:endParaRPr lang="en-IN" sz="3600">
                        <a:effectLst/>
                        <a:latin typeface="Google San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oogle Sans"/>
                        </a:rPr>
                        <a:t>10,000</a:t>
                      </a:r>
                      <a:endParaRPr lang="en-IN" sz="3600" dirty="0">
                        <a:effectLst/>
                        <a:latin typeface="Google San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852480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DE7977F3-1CEB-BAC1-1F9D-F1826D7776A8}"/>
              </a:ext>
            </a:extLst>
          </p:cNvPr>
          <p:cNvSpPr txBox="1">
            <a:spLocks/>
          </p:cNvSpPr>
          <p:nvPr/>
        </p:nvSpPr>
        <p:spPr>
          <a:xfrm>
            <a:off x="334860" y="1845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Google Sans"/>
              </a:rPr>
              <a:t>Trail run on the model</a:t>
            </a:r>
          </a:p>
        </p:txBody>
      </p:sp>
    </p:spTree>
    <p:extLst>
      <p:ext uri="{BB962C8B-B14F-4D97-AF65-F5344CB8AC3E}">
        <p14:creationId xmlns:p14="http://schemas.microsoft.com/office/powerpoint/2010/main" val="117878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73863C9-4615-7B0C-22E3-22DED3B601F8}"/>
              </a:ext>
            </a:extLst>
          </p:cNvPr>
          <p:cNvSpPr txBox="1"/>
          <p:nvPr/>
        </p:nvSpPr>
        <p:spPr>
          <a:xfrm>
            <a:off x="334860" y="1296442"/>
            <a:ext cx="10335377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Google Sans"/>
              </a:rPr>
              <a:t>Parameters</a:t>
            </a:r>
          </a:p>
          <a:p>
            <a:pPr marL="457200" indent="-457200">
              <a:buAutoNum type="alphaLcParenBoth"/>
            </a:pPr>
            <a:r>
              <a:rPr lang="en-IN" sz="2000" dirty="0">
                <a:latin typeface="Google Sans"/>
              </a:rPr>
              <a:t>Repeat pairs – 5000 </a:t>
            </a:r>
          </a:p>
          <a:p>
            <a:pPr marL="457200" indent="-457200">
              <a:buAutoNum type="alphaLcParenBoth"/>
            </a:pPr>
            <a:r>
              <a:rPr lang="en-IN" sz="2000" dirty="0">
                <a:latin typeface="Google Sans"/>
              </a:rPr>
              <a:t>Genes – 4000 </a:t>
            </a:r>
            <a:br>
              <a:rPr lang="en-IN" sz="2000" dirty="0">
                <a:latin typeface="Google Sans"/>
              </a:rPr>
            </a:br>
            <a:r>
              <a:rPr lang="en-IN" sz="2000" dirty="0">
                <a:latin typeface="Google Sans"/>
              </a:rPr>
              <a:t>Total – 14000 elements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816321-32EB-3259-F7A8-D5CF074B6D89}"/>
              </a:ext>
            </a:extLst>
          </p:cNvPr>
          <p:cNvSpPr txBox="1">
            <a:spLocks/>
          </p:cNvSpPr>
          <p:nvPr/>
        </p:nvSpPr>
        <p:spPr>
          <a:xfrm>
            <a:off x="334860" y="1845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Google Sans"/>
              </a:rPr>
              <a:t>Validation – genes and repeats distribution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0A1BB82-EE06-730A-0F26-7C529EC8B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60" y="3224226"/>
            <a:ext cx="6094902" cy="335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108B01-005A-FB6C-C864-F03DC63E0EDC}"/>
              </a:ext>
            </a:extLst>
          </p:cNvPr>
          <p:cNvSpPr txBox="1"/>
          <p:nvPr/>
        </p:nvSpPr>
        <p:spPr>
          <a:xfrm>
            <a:off x="1222980" y="2779541"/>
            <a:ext cx="520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oogle Sans"/>
              </a:rPr>
              <a:t>(a) Stochastic distribution across the genome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9F5365D-9395-BEE1-EFFE-5EAEBF62F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648" y="3267609"/>
            <a:ext cx="5870816" cy="326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464D02-24F2-6CC8-997C-6E07281CF273}"/>
              </a:ext>
            </a:extLst>
          </p:cNvPr>
          <p:cNvSpPr txBox="1"/>
          <p:nvPr/>
        </p:nvSpPr>
        <p:spPr>
          <a:xfrm>
            <a:off x="6777807" y="2737387"/>
            <a:ext cx="541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oogle Sans"/>
              </a:rPr>
              <a:t>(b) Genes are N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Google Sans"/>
              </a:rPr>
              <a:t>(0.25, 0.05) intra-inverted repeats</a:t>
            </a:r>
            <a:endParaRPr lang="en-IN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78400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B9B36D-39DD-4E62-723A-5D640E64C5F3}"/>
              </a:ext>
            </a:extLst>
          </p:cNvPr>
          <p:cNvSpPr txBox="1">
            <a:spLocks/>
          </p:cNvSpPr>
          <p:nvPr/>
        </p:nvSpPr>
        <p:spPr>
          <a:xfrm>
            <a:off x="458137" y="802449"/>
            <a:ext cx="10923165" cy="800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800" dirty="0">
              <a:solidFill>
                <a:srgbClr val="E2EEFF"/>
              </a:solidFill>
              <a:latin typeface="Google Sans"/>
            </a:endParaRPr>
          </a:p>
          <a:p>
            <a:pPr marL="457200" indent="-457200">
              <a:buFont typeface="Arial" panose="020B0604020202020204" pitchFamily="34" charset="0"/>
              <a:buAutoNum type="alphaLcParenBoth"/>
            </a:pPr>
            <a:endParaRPr lang="en-IN" sz="2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55AF45-9DEC-1403-313A-F30CBE95CE2F}"/>
              </a:ext>
            </a:extLst>
          </p:cNvPr>
          <p:cNvSpPr txBox="1">
            <a:spLocks/>
          </p:cNvSpPr>
          <p:nvPr/>
        </p:nvSpPr>
        <p:spPr>
          <a:xfrm>
            <a:off x="334860" y="1845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Google Sans"/>
              </a:rPr>
              <a:t>Simulations with no selection pressure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6685796-34D5-07EA-52DE-C54799835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828" y="1290320"/>
            <a:ext cx="9398236" cy="519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446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15235</TotalTime>
  <Words>767</Words>
  <Application>Microsoft Office PowerPoint</Application>
  <PresentationFormat>Widescreen</PresentationFormat>
  <Paragraphs>129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project 1: Decoding the effector proteins of intracellular pathogens</dc:title>
  <dc:creator>Siva Subramanian</dc:creator>
  <cp:lastModifiedBy>Siva Subramanian</cp:lastModifiedBy>
  <cp:revision>22</cp:revision>
  <dcterms:created xsi:type="dcterms:W3CDTF">2023-03-25T08:23:06Z</dcterms:created>
  <dcterms:modified xsi:type="dcterms:W3CDTF">2023-04-26T07:27:09Z</dcterms:modified>
</cp:coreProperties>
</file>