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522BC-DF64-936B-574C-C8EAC6E3C7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00E3714-908C-FD7A-CE61-C0F362052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768A52-53ED-0BC4-41ED-94755BC22164}"/>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5" name="Espace réservé du pied de page 4">
            <a:extLst>
              <a:ext uri="{FF2B5EF4-FFF2-40B4-BE49-F238E27FC236}">
                <a16:creationId xmlns:a16="http://schemas.microsoft.com/office/drawing/2014/main" id="{6678362E-AF2E-41B8-A0A2-13B1812273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8D6EAF-1D4D-2817-1F7F-19D8596AB2F7}"/>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33527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6FEE4-BEA3-8DEC-0FFF-19CAEF6A699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2CBC03D-F4CD-3FA7-DB5B-59C1E72A9B6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6B4138-59F8-0C8A-EBF0-C20101C80E7E}"/>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5" name="Espace réservé du pied de page 4">
            <a:extLst>
              <a:ext uri="{FF2B5EF4-FFF2-40B4-BE49-F238E27FC236}">
                <a16:creationId xmlns:a16="http://schemas.microsoft.com/office/drawing/2014/main" id="{B488A174-A631-1E0A-ED87-103C01827E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EA335D-9E9B-384D-637B-5B69E1850E2F}"/>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327649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C534890-15B9-B468-0610-3AECE332B8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D784EB6-BD63-676A-9673-C966EFB179B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55AA87-71F2-555A-3B2A-090FCC76BD8A}"/>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5" name="Espace réservé du pied de page 4">
            <a:extLst>
              <a:ext uri="{FF2B5EF4-FFF2-40B4-BE49-F238E27FC236}">
                <a16:creationId xmlns:a16="http://schemas.microsoft.com/office/drawing/2014/main" id="{880DAC9E-0B49-F066-A06C-278905FE3F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C39CC53-1FB1-BB4F-4BE3-C6F36DABF771}"/>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306090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99DAD-473D-F023-6DB0-D02960BFBC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4AFF12D-45AE-F360-C909-DA35BEE00A7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2B209A-4A53-4E6C-B672-DB4F6E2CF80E}"/>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5" name="Espace réservé du pied de page 4">
            <a:extLst>
              <a:ext uri="{FF2B5EF4-FFF2-40B4-BE49-F238E27FC236}">
                <a16:creationId xmlns:a16="http://schemas.microsoft.com/office/drawing/2014/main" id="{F4709554-B9B4-4E75-D82C-03614779E2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BE224A-ABA9-39F0-DEE7-72B4992AEB58}"/>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347463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D3B1C-A267-4484-FD88-DFE3B52EEF8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6145D46-1241-B918-6579-7CAE92DF7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FB894BA-021C-F4AD-9868-C1DD436E6877}"/>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5" name="Espace réservé du pied de page 4">
            <a:extLst>
              <a:ext uri="{FF2B5EF4-FFF2-40B4-BE49-F238E27FC236}">
                <a16:creationId xmlns:a16="http://schemas.microsoft.com/office/drawing/2014/main" id="{992E89A9-940F-FADB-6BDE-34E2807BA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9E31EF-B5D9-3012-CB05-505CB7937DA3}"/>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16733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3C029-D5FD-138F-EC76-8F2C7C5C8A0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CD58E0-C8FB-211F-F7BC-6D52F448BF6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2533E48-E7A8-0F84-9FE4-74552BE397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5B0986-9902-DDF5-DCA8-6399E2995E45}"/>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6" name="Espace réservé du pied de page 5">
            <a:extLst>
              <a:ext uri="{FF2B5EF4-FFF2-40B4-BE49-F238E27FC236}">
                <a16:creationId xmlns:a16="http://schemas.microsoft.com/office/drawing/2014/main" id="{81BFA2A4-E917-D5ED-0786-051BDCB2162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F5A55F-2D14-0541-A2BB-93CEC1AF750B}"/>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281810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C1572-1EB7-5AFE-A07A-74961C78F3C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ACF4B05-9BFE-02AE-DF8B-DFC32AE2B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A2F074-D8DB-1DDC-8C9E-6860D3A84F6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59183D9-FDA9-A4EE-9891-60A5C5EB3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099E021-C10B-C46A-F479-0DAAC49359B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68C6298-0D3E-D144-0240-F1B30736AF7D}"/>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8" name="Espace réservé du pied de page 7">
            <a:extLst>
              <a:ext uri="{FF2B5EF4-FFF2-40B4-BE49-F238E27FC236}">
                <a16:creationId xmlns:a16="http://schemas.microsoft.com/office/drawing/2014/main" id="{2C39A27D-B03C-AE88-FDA3-160A58F62D0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70DD9A-D39C-9E40-1738-5E9800153F15}"/>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295869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D7B80-2407-4545-8BB4-4FCA139F5CC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501E3DE-36B0-D88D-26B8-D264772D939A}"/>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4" name="Espace réservé du pied de page 3">
            <a:extLst>
              <a:ext uri="{FF2B5EF4-FFF2-40B4-BE49-F238E27FC236}">
                <a16:creationId xmlns:a16="http://schemas.microsoft.com/office/drawing/2014/main" id="{91CF668D-B2F3-A233-0519-14DA1782A5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C12B2FF-05F8-2693-D5F6-7D90B70B3EB0}"/>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417725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FAA1A7-8D55-81DD-1AC6-38CD55E755F1}"/>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3" name="Espace réservé du pied de page 2">
            <a:extLst>
              <a:ext uri="{FF2B5EF4-FFF2-40B4-BE49-F238E27FC236}">
                <a16:creationId xmlns:a16="http://schemas.microsoft.com/office/drawing/2014/main" id="{A3B61F33-5A37-77B8-84A7-F9D4A0AB28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1A68B18-D67D-10C6-BD3C-AB4F0236A0DB}"/>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299477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4AC5E-1D0E-E7E7-A680-53DF5D7AF4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6128A20-471C-0E27-410A-E92E3E857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BE3CB65-1AFC-CB31-3C43-20CB6B4E6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19F43F-DBA6-379B-5B15-03861BA08B96}"/>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6" name="Espace réservé du pied de page 5">
            <a:extLst>
              <a:ext uri="{FF2B5EF4-FFF2-40B4-BE49-F238E27FC236}">
                <a16:creationId xmlns:a16="http://schemas.microsoft.com/office/drawing/2014/main" id="{80E81AF0-E298-75AF-F914-3279AC8FF5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9C6913D-F7D2-E259-1A71-AAD03454790A}"/>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372210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E5969-AED7-D0C1-3311-69E813CD23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657746A-B865-9F9E-B5EE-47F4D0C7C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AC8AD3E-434C-D3C8-70DC-89CF8070C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70EB1C-EDFF-A49C-8C81-91931853DAC1}"/>
              </a:ext>
            </a:extLst>
          </p:cNvPr>
          <p:cNvSpPr>
            <a:spLocks noGrp="1"/>
          </p:cNvSpPr>
          <p:nvPr>
            <p:ph type="dt" sz="half" idx="10"/>
          </p:nvPr>
        </p:nvSpPr>
        <p:spPr/>
        <p:txBody>
          <a:bodyPr/>
          <a:lstStyle/>
          <a:p>
            <a:fld id="{3F6F257D-D501-4A84-97AC-25BDFA018BDE}" type="datetimeFigureOut">
              <a:rPr lang="fr-FR" smtClean="0"/>
              <a:t>28/06/2022</a:t>
            </a:fld>
            <a:endParaRPr lang="fr-FR"/>
          </a:p>
        </p:txBody>
      </p:sp>
      <p:sp>
        <p:nvSpPr>
          <p:cNvPr id="6" name="Espace réservé du pied de page 5">
            <a:extLst>
              <a:ext uri="{FF2B5EF4-FFF2-40B4-BE49-F238E27FC236}">
                <a16:creationId xmlns:a16="http://schemas.microsoft.com/office/drawing/2014/main" id="{9CB5CFB9-9C6B-F3AF-6478-C037CAEC35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92EBF53-4087-CD1D-D6D1-A1D85DA866BD}"/>
              </a:ext>
            </a:extLst>
          </p:cNvPr>
          <p:cNvSpPr>
            <a:spLocks noGrp="1"/>
          </p:cNvSpPr>
          <p:nvPr>
            <p:ph type="sldNum" sz="quarter" idx="12"/>
          </p:nvPr>
        </p:nvSpPr>
        <p:spPr/>
        <p:txBody>
          <a:bodyPr/>
          <a:lstStyle/>
          <a:p>
            <a:fld id="{CE1BE28C-DC1D-4F97-A37C-34791A9093CA}" type="slidenum">
              <a:rPr lang="fr-FR" smtClean="0"/>
              <a:t>‹N°›</a:t>
            </a:fld>
            <a:endParaRPr lang="fr-FR"/>
          </a:p>
        </p:txBody>
      </p:sp>
    </p:spTree>
    <p:extLst>
      <p:ext uri="{BB962C8B-B14F-4D97-AF65-F5344CB8AC3E}">
        <p14:creationId xmlns:p14="http://schemas.microsoft.com/office/powerpoint/2010/main" val="364298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0A4CB9B-B090-A92D-F69E-1B8732504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B4F188A-6159-2B6C-4027-8D34CEB60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C7570D-F5A3-A003-440B-7B139D377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F257D-D501-4A84-97AC-25BDFA018BDE}" type="datetimeFigureOut">
              <a:rPr lang="fr-FR" smtClean="0"/>
              <a:t>28/06/2022</a:t>
            </a:fld>
            <a:endParaRPr lang="fr-FR"/>
          </a:p>
        </p:txBody>
      </p:sp>
      <p:sp>
        <p:nvSpPr>
          <p:cNvPr id="5" name="Espace réservé du pied de page 4">
            <a:extLst>
              <a:ext uri="{FF2B5EF4-FFF2-40B4-BE49-F238E27FC236}">
                <a16:creationId xmlns:a16="http://schemas.microsoft.com/office/drawing/2014/main" id="{C7161B96-65F9-EA1C-07B3-8C78E66F3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FAB1522-21E0-9287-F8BA-763AFA60D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BE28C-DC1D-4F97-A37C-34791A9093CA}" type="slidenum">
              <a:rPr lang="fr-FR" smtClean="0"/>
              <a:t>‹N°›</a:t>
            </a:fld>
            <a:endParaRPr lang="fr-FR"/>
          </a:p>
        </p:txBody>
      </p:sp>
    </p:spTree>
    <p:extLst>
      <p:ext uri="{BB962C8B-B14F-4D97-AF65-F5344CB8AC3E}">
        <p14:creationId xmlns:p14="http://schemas.microsoft.com/office/powerpoint/2010/main" val="90129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3BC1E-E94E-B0B5-9D6F-FA0694DF78F8}"/>
              </a:ext>
            </a:extLst>
          </p:cNvPr>
          <p:cNvSpPr>
            <a:spLocks noGrp="1"/>
          </p:cNvSpPr>
          <p:nvPr>
            <p:ph type="ctrTitle"/>
          </p:nvPr>
        </p:nvSpPr>
        <p:spPr>
          <a:xfrm>
            <a:off x="1128074" y="221530"/>
            <a:ext cx="9144000" cy="645736"/>
          </a:xfrm>
        </p:spPr>
        <p:txBody>
          <a:bodyPr>
            <a:normAutofit fontScale="90000"/>
          </a:bodyPr>
          <a:lstStyle/>
          <a:p>
            <a:r>
              <a:rPr lang="fr-FR" i="1" dirty="0">
                <a:solidFill>
                  <a:schemeClr val="accent5"/>
                </a:solidFill>
              </a:rPr>
              <a:t>How </a:t>
            </a:r>
            <a:r>
              <a:rPr lang="fr-FR" i="1" dirty="0" err="1">
                <a:solidFill>
                  <a:schemeClr val="accent5"/>
                </a:solidFill>
              </a:rPr>
              <a:t>does</a:t>
            </a:r>
            <a:r>
              <a:rPr lang="fr-FR" i="1" dirty="0">
                <a:solidFill>
                  <a:schemeClr val="accent5"/>
                </a:solidFill>
              </a:rPr>
              <a:t> the web </a:t>
            </a:r>
            <a:r>
              <a:rPr lang="fr-FR" i="1" dirty="0" err="1">
                <a:solidFill>
                  <a:schemeClr val="accent5"/>
                </a:solidFill>
              </a:rPr>
              <a:t>work</a:t>
            </a:r>
            <a:endParaRPr lang="fr-FR" i="1" dirty="0">
              <a:solidFill>
                <a:schemeClr val="accent5"/>
              </a:solidFill>
            </a:endParaRPr>
          </a:p>
        </p:txBody>
      </p:sp>
      <p:sp>
        <p:nvSpPr>
          <p:cNvPr id="3" name="Sous-titre 2">
            <a:extLst>
              <a:ext uri="{FF2B5EF4-FFF2-40B4-BE49-F238E27FC236}">
                <a16:creationId xmlns:a16="http://schemas.microsoft.com/office/drawing/2014/main" id="{A41803E1-41E1-3FFC-2FE1-7306A7193FB7}"/>
              </a:ext>
            </a:extLst>
          </p:cNvPr>
          <p:cNvSpPr>
            <a:spLocks noGrp="1"/>
          </p:cNvSpPr>
          <p:nvPr>
            <p:ph type="subTitle" idx="1"/>
          </p:nvPr>
        </p:nvSpPr>
        <p:spPr>
          <a:xfrm>
            <a:off x="406924" y="942681"/>
            <a:ext cx="10586300" cy="6443220"/>
          </a:xfrm>
        </p:spPr>
        <p:txBody>
          <a:bodyPr>
            <a:normAutofit fontScale="62500" lnSpcReduction="20000"/>
          </a:bodyPr>
          <a:lstStyle/>
          <a:p>
            <a:pPr algn="just"/>
            <a:r>
              <a:rPr lang="en-US" sz="2600" b="0" i="0" dirty="0">
                <a:solidFill>
                  <a:srgbClr val="000000"/>
                </a:solidFill>
                <a:effectLst/>
                <a:latin typeface="Nunito" panose="020B0604020202020204" pitchFamily="2" charset="0"/>
              </a:rPr>
              <a:t>When you enter something like </a:t>
            </a:r>
            <a:r>
              <a:rPr lang="en-US" sz="2600" b="0" i="0" u="none" strike="noStrike" dirty="0">
                <a:solidFill>
                  <a:srgbClr val="313131"/>
                </a:solidFill>
                <a:effectLst/>
                <a:latin typeface="Nunito" panose="020B0604020202020204" pitchFamily="2" charset="0"/>
                <a:hlinkClick r:id="rId2"/>
              </a:rPr>
              <a:t>Google.com</a:t>
            </a:r>
            <a:r>
              <a:rPr lang="en-US" sz="2600" b="0" i="0" dirty="0">
                <a:solidFill>
                  <a:srgbClr val="000000"/>
                </a:solidFill>
                <a:effectLst/>
                <a:latin typeface="Nunito" panose="020B0604020202020204" pitchFamily="2" charset="0"/>
              </a:rPr>
              <a:t> the request goes to one of many special computers on the Internet known as </a:t>
            </a:r>
            <a:r>
              <a:rPr lang="en-US" sz="2600" b="0" i="1" dirty="0">
                <a:solidFill>
                  <a:srgbClr val="000000"/>
                </a:solidFill>
                <a:effectLst/>
                <a:latin typeface="Nunito" panose="020B0604020202020204" pitchFamily="2" charset="0"/>
              </a:rPr>
              <a:t>Domain Name Servers</a:t>
            </a:r>
            <a:r>
              <a:rPr lang="en-US" sz="2600" b="0" i="0" dirty="0">
                <a:solidFill>
                  <a:srgbClr val="000000"/>
                </a:solidFill>
                <a:effectLst/>
                <a:latin typeface="Nunito" panose="020B0604020202020204" pitchFamily="2" charset="0"/>
              </a:rPr>
              <a:t> </a:t>
            </a:r>
            <a:r>
              <a:rPr lang="en-US" sz="2600" b="1" i="0" dirty="0">
                <a:solidFill>
                  <a:srgbClr val="000000"/>
                </a:solidFill>
                <a:effectLst/>
                <a:latin typeface="Nunito" panose="020B0604020202020204" pitchFamily="2" charset="0"/>
              </a:rPr>
              <a:t>(DNS)</a:t>
            </a:r>
            <a:r>
              <a:rPr lang="en-US" sz="2600" b="0" i="0" dirty="0">
                <a:solidFill>
                  <a:srgbClr val="000000"/>
                </a:solidFill>
                <a:effectLst/>
                <a:latin typeface="Nunito" panose="020B0604020202020204" pitchFamily="2" charset="0"/>
              </a:rPr>
              <a:t>. All these requests are routed through various routers and switches. The domain name servers keep tables of machine names and their IP addresses, so when you type in </a:t>
            </a:r>
            <a:r>
              <a:rPr lang="en-US" sz="2600" dirty="0">
                <a:solidFill>
                  <a:srgbClr val="313131"/>
                </a:solidFill>
                <a:latin typeface="Nunito" panose="020B0604020202020204" pitchFamily="2" charset="0"/>
              </a:rPr>
              <a:t>Google.com</a:t>
            </a:r>
            <a:r>
              <a:rPr lang="en-US" sz="2600" b="0" i="0" dirty="0">
                <a:solidFill>
                  <a:srgbClr val="000000"/>
                </a:solidFill>
                <a:effectLst/>
                <a:latin typeface="Nunito" panose="020B0604020202020204" pitchFamily="2" charset="0"/>
              </a:rPr>
              <a:t> it gets translated into a number, which identifies the computers that serve the Google Website to you.</a:t>
            </a:r>
          </a:p>
          <a:p>
            <a:pPr algn="just"/>
            <a:r>
              <a:rPr lang="en-US" sz="2600" b="0" i="0" dirty="0">
                <a:solidFill>
                  <a:srgbClr val="000000"/>
                </a:solidFill>
                <a:effectLst/>
                <a:latin typeface="Nunito" panose="020B0604020202020204" pitchFamily="2" charset="0"/>
              </a:rPr>
              <a:t>When you want to view any page on the Web, you must initiate the activity by requesting a page using your browser. The browser asks a domain name server to translate the domain name you requested into an IP address. The browser then sends a request to that server for the page you want, using a standard called Hypertext Transfer Protocol or HTTP.</a:t>
            </a:r>
          </a:p>
          <a:p>
            <a:pPr algn="just"/>
            <a:r>
              <a:rPr lang="en-US" sz="2600" b="0" i="0" dirty="0">
                <a:solidFill>
                  <a:srgbClr val="000000"/>
                </a:solidFill>
                <a:effectLst/>
                <a:latin typeface="Nunito" panose="020B0604020202020204" pitchFamily="2" charset="0"/>
              </a:rPr>
              <a:t>The server should constantly be connected to the Internet, ready to serve pages to visitors. When it receives a request, it looks for the requested document and returns it to the Web browser. When a request is made, the server usually logs the client's IP address, the document requested, and the date and time it was requested. This information varies server to server.</a:t>
            </a:r>
          </a:p>
          <a:p>
            <a:pPr algn="just"/>
            <a:r>
              <a:rPr lang="en-US" sz="2600" b="0" i="0" dirty="0">
                <a:solidFill>
                  <a:srgbClr val="000000"/>
                </a:solidFill>
                <a:effectLst/>
                <a:latin typeface="Nunito" panose="020B0604020202020204" pitchFamily="2" charset="0"/>
              </a:rPr>
              <a:t>An average Web page actually requires the Web browser to request more than one file from the Web server and not just the HTML / XHTML page, but also any images, style sheets, and other resources used in the web page. Each of these files including the main page needs a URL to identify each item. Then each item is sent by the Web server to the Web browser and Web browser collects all this information and displays them in the form of Web page.</a:t>
            </a:r>
          </a:p>
          <a:p>
            <a:pPr algn="l"/>
            <a:r>
              <a:rPr lang="en-US" sz="2600" b="0" i="0" dirty="0">
                <a:solidFill>
                  <a:srgbClr val="000000"/>
                </a:solidFill>
                <a:effectLst/>
                <a:latin typeface="Heebo" pitchFamily="2" charset="-79"/>
                <a:cs typeface="Heebo" pitchFamily="2" charset="-79"/>
              </a:rPr>
              <a:t>In Short</a:t>
            </a:r>
          </a:p>
          <a:p>
            <a:pPr algn="just"/>
            <a:r>
              <a:rPr lang="en-US" sz="2600" b="0" i="0" dirty="0">
                <a:solidFill>
                  <a:srgbClr val="000000"/>
                </a:solidFill>
                <a:effectLst/>
                <a:latin typeface="Nunito" panose="020B0604020202020204" pitchFamily="2" charset="0"/>
              </a:rPr>
              <a:t>We have seen how a Web client - server interaction happens. We can summarize these steps as follows −</a:t>
            </a:r>
          </a:p>
          <a:p>
            <a:pPr algn="just"/>
            <a:r>
              <a:rPr lang="en-US" sz="2600" b="0" i="0" dirty="0">
                <a:solidFill>
                  <a:srgbClr val="000000"/>
                </a:solidFill>
                <a:effectLst/>
                <a:latin typeface="Nunito" panose="020B0604020202020204" pitchFamily="2" charset="0"/>
              </a:rPr>
              <a:t>A user enters a URL into a browser (for example, </a:t>
            </a:r>
            <a:r>
              <a:rPr lang="en-US" sz="2600" dirty="0">
                <a:solidFill>
                  <a:srgbClr val="313131"/>
                </a:solidFill>
                <a:latin typeface="Nunito" panose="020B0604020202020204" pitchFamily="2" charset="0"/>
              </a:rPr>
              <a:t>Google.com</a:t>
            </a:r>
            <a:r>
              <a:rPr lang="en-US" sz="2600" b="0" i="0" dirty="0">
                <a:solidFill>
                  <a:srgbClr val="000000"/>
                </a:solidFill>
                <a:effectLst/>
                <a:latin typeface="Nunito" panose="020B0604020202020204" pitchFamily="2" charset="0"/>
              </a:rPr>
              <a:t>.) This request is passed to a domain name server.</a:t>
            </a:r>
          </a:p>
          <a:p>
            <a:pPr algn="just"/>
            <a:r>
              <a:rPr lang="en-US" sz="2600" b="0" i="0" dirty="0">
                <a:solidFill>
                  <a:srgbClr val="000000"/>
                </a:solidFill>
                <a:effectLst/>
                <a:latin typeface="Nunito" panose="020B0604020202020204" pitchFamily="2" charset="0"/>
              </a:rPr>
              <a:t>The domain name server returns an IP address for the server that hosts the Website (for example, 68.178.157.132).</a:t>
            </a:r>
          </a:p>
          <a:p>
            <a:pPr algn="just"/>
            <a:r>
              <a:rPr lang="en-US" sz="2600" b="0" i="0" dirty="0">
                <a:solidFill>
                  <a:srgbClr val="000000"/>
                </a:solidFill>
                <a:effectLst/>
                <a:latin typeface="Nunito" panose="020B0604020202020204" pitchFamily="2" charset="0"/>
              </a:rPr>
              <a:t>The browser requests the page from the Web server using the IP address specified by the domain name server.</a:t>
            </a:r>
          </a:p>
          <a:p>
            <a:pPr algn="just"/>
            <a:r>
              <a:rPr lang="en-US" sz="2600" b="0" i="0" dirty="0">
                <a:solidFill>
                  <a:srgbClr val="000000"/>
                </a:solidFill>
                <a:effectLst/>
                <a:latin typeface="Nunito" panose="020B0604020202020204" pitchFamily="2" charset="0"/>
              </a:rPr>
              <a:t>The Web server returns the page to the IP address specified by the browser requesting the page. The page may also contain links to other files on the same server, such as images, which the browser will also request.</a:t>
            </a:r>
          </a:p>
          <a:p>
            <a:pPr algn="just"/>
            <a:r>
              <a:rPr lang="en-US" sz="2600" b="0" i="0" dirty="0">
                <a:solidFill>
                  <a:srgbClr val="000000"/>
                </a:solidFill>
                <a:effectLst/>
                <a:latin typeface="Nunito" panose="020B0604020202020204" pitchFamily="2" charset="0"/>
              </a:rPr>
              <a:t>The browser collects all the information and displays to your computer in the form of Web page.</a:t>
            </a:r>
          </a:p>
          <a:p>
            <a:endParaRPr lang="fr-FR" dirty="0"/>
          </a:p>
        </p:txBody>
      </p:sp>
    </p:spTree>
    <p:extLst>
      <p:ext uri="{BB962C8B-B14F-4D97-AF65-F5344CB8AC3E}">
        <p14:creationId xmlns:p14="http://schemas.microsoft.com/office/powerpoint/2010/main" val="14491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70FED4A-7776-6A50-A255-C2249BFB5391}"/>
              </a:ext>
            </a:extLst>
          </p:cNvPr>
          <p:cNvSpPr txBox="1"/>
          <p:nvPr/>
        </p:nvSpPr>
        <p:spPr>
          <a:xfrm>
            <a:off x="388856" y="1689112"/>
            <a:ext cx="6094428" cy="2031325"/>
          </a:xfrm>
          <a:prstGeom prst="rect">
            <a:avLst/>
          </a:prstGeom>
          <a:noFill/>
        </p:spPr>
        <p:txBody>
          <a:bodyPr wrap="square">
            <a:spAutoFit/>
          </a:bodyPr>
          <a:lstStyle/>
          <a:p>
            <a:r>
              <a:rPr lang="en-US" sz="1400" i="1" dirty="0"/>
              <a:t>Responsibilities of a web developer:</a:t>
            </a:r>
          </a:p>
          <a:p>
            <a:endParaRPr lang="en-US" sz="1400" i="1" dirty="0"/>
          </a:p>
          <a:p>
            <a:r>
              <a:rPr lang="en-US" sz="1400" i="1" dirty="0"/>
              <a:t>Write web pages with a combination of markup languages.</a:t>
            </a:r>
          </a:p>
          <a:p>
            <a:r>
              <a:rPr lang="en-US" sz="1400" i="1" dirty="0"/>
              <a:t>Create quality mockups and prototypes.</a:t>
            </a:r>
          </a:p>
          <a:p>
            <a:r>
              <a:rPr lang="en-US" sz="1400" i="1" dirty="0"/>
              <a:t>Build a WordPress site from scratch.</a:t>
            </a:r>
          </a:p>
          <a:p>
            <a:r>
              <a:rPr lang="en-US" sz="1400" i="1" dirty="0"/>
              <a:t>Understand HTML and CMS.</a:t>
            </a:r>
          </a:p>
          <a:p>
            <a:r>
              <a:rPr lang="en-US" sz="1400" i="1" dirty="0"/>
              <a:t>Understand UI, UX and learning usability.</a:t>
            </a:r>
          </a:p>
          <a:p>
            <a:r>
              <a:rPr lang="en-US" sz="1400" i="1" dirty="0"/>
              <a:t>Develop functional and appealing websites and web-based applications.</a:t>
            </a:r>
          </a:p>
          <a:p>
            <a:r>
              <a:rPr lang="en-US" sz="1400" i="1" dirty="0"/>
              <a:t>Provide website maintenance and enhancements.</a:t>
            </a:r>
            <a:endParaRPr lang="fr-FR" sz="1400" i="1" dirty="0"/>
          </a:p>
        </p:txBody>
      </p:sp>
      <p:sp>
        <p:nvSpPr>
          <p:cNvPr id="5" name="ZoneTexte 4">
            <a:extLst>
              <a:ext uri="{FF2B5EF4-FFF2-40B4-BE49-F238E27FC236}">
                <a16:creationId xmlns:a16="http://schemas.microsoft.com/office/drawing/2014/main" id="{52F1ED74-D36C-A286-D4E1-0738B8CD06B1}"/>
              </a:ext>
            </a:extLst>
          </p:cNvPr>
          <p:cNvSpPr txBox="1"/>
          <p:nvPr/>
        </p:nvSpPr>
        <p:spPr>
          <a:xfrm>
            <a:off x="388856" y="3787862"/>
            <a:ext cx="6094428" cy="2554545"/>
          </a:xfrm>
          <a:prstGeom prst="rect">
            <a:avLst/>
          </a:prstGeom>
          <a:noFill/>
        </p:spPr>
        <p:txBody>
          <a:bodyPr wrap="square">
            <a:spAutoFit/>
          </a:bodyPr>
          <a:lstStyle/>
          <a:p>
            <a:r>
              <a:rPr lang="en-US" sz="1600" i="1" dirty="0"/>
              <a:t>Speaking of web development specialties, there are three that you should be aware of:</a:t>
            </a:r>
          </a:p>
          <a:p>
            <a:endParaRPr lang="en-US" sz="1600" i="1" dirty="0"/>
          </a:p>
          <a:p>
            <a:r>
              <a:rPr lang="en-US" sz="1600" i="1" dirty="0"/>
              <a:t>Frontend development: The “frontend” refers to “stuff” on a website that you see and interact with, e.g. menus, dropdowns, etc.</a:t>
            </a:r>
          </a:p>
          <a:p>
            <a:r>
              <a:rPr lang="en-US" sz="1600" i="1" dirty="0"/>
              <a:t>Backend development: The “backend” is like the portion of the iceberg below the surface. Without it, the website can’t function. The backend deals with servers, applications, databases, etc.</a:t>
            </a:r>
          </a:p>
          <a:p>
            <a:r>
              <a:rPr lang="en-US" sz="1600" i="1" dirty="0"/>
              <a:t>Full-stack development: This is the combination of both backend and frontend development.</a:t>
            </a:r>
            <a:endParaRPr lang="fr-FR" sz="1600" i="1" dirty="0"/>
          </a:p>
        </p:txBody>
      </p:sp>
      <p:sp>
        <p:nvSpPr>
          <p:cNvPr id="7" name="ZoneTexte 6">
            <a:extLst>
              <a:ext uri="{FF2B5EF4-FFF2-40B4-BE49-F238E27FC236}">
                <a16:creationId xmlns:a16="http://schemas.microsoft.com/office/drawing/2014/main" id="{06D6ABF9-1116-0A7D-B95D-593C1DFB9B43}"/>
              </a:ext>
            </a:extLst>
          </p:cNvPr>
          <p:cNvSpPr txBox="1"/>
          <p:nvPr/>
        </p:nvSpPr>
        <p:spPr>
          <a:xfrm>
            <a:off x="262381" y="355246"/>
            <a:ext cx="6094428" cy="923330"/>
          </a:xfrm>
          <a:prstGeom prst="rect">
            <a:avLst/>
          </a:prstGeom>
          <a:noFill/>
        </p:spPr>
        <p:txBody>
          <a:bodyPr wrap="square">
            <a:spAutoFit/>
          </a:bodyPr>
          <a:lstStyle/>
          <a:p>
            <a:r>
              <a:rPr lang="en-US" i="1" dirty="0"/>
              <a:t>What </a:t>
            </a:r>
            <a:r>
              <a:rPr lang="en-US" i="1" dirty="0" err="1"/>
              <a:t>i</a:t>
            </a:r>
            <a:r>
              <a:rPr lang="en-US" i="1" dirty="0"/>
              <a:t> need to be web developer </a:t>
            </a:r>
          </a:p>
          <a:p>
            <a:r>
              <a:rPr lang="en-US" i="1" dirty="0"/>
              <a:t>first you need to understand how internet works </a:t>
            </a:r>
          </a:p>
          <a:p>
            <a:r>
              <a:rPr lang="en-US" i="1" dirty="0"/>
              <a:t>second you need have skills like </a:t>
            </a:r>
            <a:r>
              <a:rPr lang="en-US" i="1" dirty="0" err="1"/>
              <a:t>html,css,js,node</a:t>
            </a:r>
            <a:r>
              <a:rPr lang="en-US" i="1" dirty="0"/>
              <a:t> js,python...</a:t>
            </a:r>
            <a:endParaRPr lang="fr-FR" i="1" dirty="0"/>
          </a:p>
        </p:txBody>
      </p:sp>
    </p:spTree>
    <p:extLst>
      <p:ext uri="{BB962C8B-B14F-4D97-AF65-F5344CB8AC3E}">
        <p14:creationId xmlns:p14="http://schemas.microsoft.com/office/powerpoint/2010/main" val="368636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847F71F-3BB1-4A2A-B8C9-5444F8D811C5}"/>
              </a:ext>
            </a:extLst>
          </p:cNvPr>
          <p:cNvSpPr txBox="1"/>
          <p:nvPr/>
        </p:nvSpPr>
        <p:spPr>
          <a:xfrm>
            <a:off x="473697" y="192405"/>
            <a:ext cx="6094428" cy="400110"/>
          </a:xfrm>
          <a:prstGeom prst="rect">
            <a:avLst/>
          </a:prstGeom>
          <a:noFill/>
        </p:spPr>
        <p:txBody>
          <a:bodyPr wrap="square">
            <a:spAutoFit/>
          </a:bodyPr>
          <a:lstStyle/>
          <a:p>
            <a:r>
              <a:rPr lang="en-US" b="1" dirty="0">
                <a:solidFill>
                  <a:srgbClr val="FF0000"/>
                </a:solidFill>
              </a:rPr>
              <a:t>I choose to be web </a:t>
            </a:r>
            <a:r>
              <a:rPr lang="en-US" sz="2000" b="1" dirty="0">
                <a:solidFill>
                  <a:srgbClr val="FF0000"/>
                </a:solidFill>
              </a:rPr>
              <a:t>developer</a:t>
            </a:r>
            <a:r>
              <a:rPr lang="en-US" b="1" dirty="0">
                <a:solidFill>
                  <a:srgbClr val="FF0000"/>
                </a:solidFill>
              </a:rPr>
              <a:t> for those reasons </a:t>
            </a:r>
            <a:endParaRPr lang="fr-FR" b="1" dirty="0">
              <a:solidFill>
                <a:srgbClr val="FF0000"/>
              </a:solidFill>
            </a:endParaRPr>
          </a:p>
        </p:txBody>
      </p:sp>
      <p:sp>
        <p:nvSpPr>
          <p:cNvPr id="5" name="ZoneTexte 4">
            <a:extLst>
              <a:ext uri="{FF2B5EF4-FFF2-40B4-BE49-F238E27FC236}">
                <a16:creationId xmlns:a16="http://schemas.microsoft.com/office/drawing/2014/main" id="{61F6AFBA-1010-1111-CA93-3E9B01A45A34}"/>
              </a:ext>
            </a:extLst>
          </p:cNvPr>
          <p:cNvSpPr txBox="1"/>
          <p:nvPr/>
        </p:nvSpPr>
        <p:spPr>
          <a:xfrm>
            <a:off x="473697" y="908869"/>
            <a:ext cx="6094428" cy="3970318"/>
          </a:xfrm>
          <a:prstGeom prst="rect">
            <a:avLst/>
          </a:prstGeom>
          <a:noFill/>
        </p:spPr>
        <p:txBody>
          <a:bodyPr wrap="square">
            <a:spAutoFit/>
          </a:bodyPr>
          <a:lstStyle/>
          <a:p>
            <a:pPr algn="l">
              <a:buFont typeface="+mj-lt"/>
              <a:buAutoNum type="arabicPeriod"/>
            </a:pPr>
            <a:r>
              <a:rPr lang="en-US" b="1" i="0" dirty="0">
                <a:solidFill>
                  <a:srgbClr val="000000"/>
                </a:solidFill>
                <a:effectLst/>
                <a:latin typeface="source sans pro" panose="020B0503030403020204" pitchFamily="34" charset="0"/>
              </a:rPr>
              <a:t>You can work remotely.</a:t>
            </a:r>
            <a:r>
              <a:rPr lang="en-US" b="0" i="0" dirty="0">
                <a:solidFill>
                  <a:srgbClr val="000000"/>
                </a:solidFill>
                <a:effectLst/>
                <a:latin typeface="source sans pro" panose="020B0503030403020204" pitchFamily="34" charset="0"/>
              </a:rPr>
              <a:t> Ever wondered what it would be like to work from anywhere in the world, on your own time? As a web developer, you’ll have plenty of opportunities to work remotely. Maybe you can finally fulfill that dream of traveling the world while saving money at the same time.</a:t>
            </a:r>
          </a:p>
          <a:p>
            <a:pPr algn="l">
              <a:buFont typeface="+mj-lt"/>
              <a:buAutoNum type="arabicPeriod"/>
            </a:pPr>
            <a:r>
              <a:rPr lang="en-US" b="1" i="0" dirty="0">
                <a:solidFill>
                  <a:srgbClr val="000000"/>
                </a:solidFill>
                <a:effectLst/>
                <a:latin typeface="source sans pro" panose="020B0503030403020204" pitchFamily="34" charset="0"/>
              </a:rPr>
              <a:t>You can use your skills to build your own websites and web applications</a:t>
            </a:r>
            <a:r>
              <a:rPr lang="en-US" b="0" i="0" dirty="0">
                <a:solidFill>
                  <a:srgbClr val="000000"/>
                </a:solidFill>
                <a:effectLst/>
                <a:latin typeface="source sans pro" panose="020B0503030403020204" pitchFamily="34" charset="0"/>
              </a:rPr>
              <a:t>. Want to make a profitable website or application? With this skill, you won’t have to pay a ton of money to get it built. You can build it yourself for a fraction of the price.</a:t>
            </a:r>
          </a:p>
          <a:p>
            <a:pPr algn="l">
              <a:buFont typeface="+mj-lt"/>
              <a:buAutoNum type="arabicPeriod"/>
            </a:pPr>
            <a:r>
              <a:rPr lang="en-US" b="1" i="0" dirty="0">
                <a:solidFill>
                  <a:srgbClr val="000000"/>
                </a:solidFill>
                <a:effectLst/>
                <a:latin typeface="source sans pro" panose="020B0503030403020204" pitchFamily="34" charset="0"/>
              </a:rPr>
              <a:t>You can work independently.</a:t>
            </a:r>
            <a:r>
              <a:rPr lang="en-US" b="0" i="0" dirty="0">
                <a:solidFill>
                  <a:srgbClr val="000000"/>
                </a:solidFill>
                <a:effectLst/>
                <a:latin typeface="source sans pro" panose="020B0503030403020204" pitchFamily="34" charset="0"/>
              </a:rPr>
              <a:t> You no longer have to work under the umbrella of a boss if you don’t want to. You can freelance or start your own business much more easily when you know about web development.</a:t>
            </a:r>
          </a:p>
        </p:txBody>
      </p:sp>
    </p:spTree>
    <p:extLst>
      <p:ext uri="{BB962C8B-B14F-4D97-AF65-F5344CB8AC3E}">
        <p14:creationId xmlns:p14="http://schemas.microsoft.com/office/powerpoint/2010/main" val="24975549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816</Words>
  <Application>Microsoft Office PowerPoint</Application>
  <PresentationFormat>Grand écran</PresentationFormat>
  <Paragraphs>33</Paragraphs>
  <Slides>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Calibri</vt:lpstr>
      <vt:lpstr>Calibri Light</vt:lpstr>
      <vt:lpstr>Heebo</vt:lpstr>
      <vt:lpstr>Nunito</vt:lpstr>
      <vt:lpstr>source sans pro</vt:lpstr>
      <vt:lpstr>Thème Office</vt:lpstr>
      <vt:lpstr>How does the web work</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ha saif</dc:creator>
  <cp:lastModifiedBy>ha saif</cp:lastModifiedBy>
  <cp:revision>4</cp:revision>
  <dcterms:created xsi:type="dcterms:W3CDTF">2022-06-28T13:29:44Z</dcterms:created>
  <dcterms:modified xsi:type="dcterms:W3CDTF">2022-06-28T13:59:39Z</dcterms:modified>
</cp:coreProperties>
</file>