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7" r:id="rId2"/>
    <p:sldId id="298" r:id="rId3"/>
    <p:sldId id="257" r:id="rId4"/>
    <p:sldId id="309" r:id="rId5"/>
    <p:sldId id="266" r:id="rId6"/>
    <p:sldId id="318" r:id="rId7"/>
    <p:sldId id="319" r:id="rId8"/>
    <p:sldId id="310" r:id="rId9"/>
    <p:sldId id="330" r:id="rId10"/>
    <p:sldId id="305" r:id="rId11"/>
    <p:sldId id="320" r:id="rId12"/>
    <p:sldId id="312" r:id="rId13"/>
    <p:sldId id="321" r:id="rId14"/>
    <p:sldId id="322" r:id="rId15"/>
    <p:sldId id="311" r:id="rId16"/>
    <p:sldId id="313" r:id="rId17"/>
    <p:sldId id="323" r:id="rId18"/>
    <p:sldId id="324" r:id="rId19"/>
    <p:sldId id="306" r:id="rId20"/>
    <p:sldId id="317" r:id="rId21"/>
    <p:sldId id="325" r:id="rId22"/>
    <p:sldId id="338" r:id="rId23"/>
    <p:sldId id="333" r:id="rId24"/>
    <p:sldId id="336" r:id="rId25"/>
    <p:sldId id="326" r:id="rId26"/>
    <p:sldId id="314" r:id="rId27"/>
    <p:sldId id="315" r:id="rId28"/>
    <p:sldId id="327" r:id="rId29"/>
    <p:sldId id="331" r:id="rId30"/>
    <p:sldId id="332" r:id="rId31"/>
    <p:sldId id="334" r:id="rId32"/>
    <p:sldId id="337" r:id="rId33"/>
    <p:sldId id="335" r:id="rId34"/>
    <p:sldId id="328" r:id="rId35"/>
    <p:sldId id="329" r:id="rId36"/>
    <p:sldId id="316" r:id="rId37"/>
    <p:sldId id="307"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660"/>
  </p:normalViewPr>
  <p:slideViewPr>
    <p:cSldViewPr snapToGrid="0">
      <p:cViewPr varScale="1">
        <p:scale>
          <a:sx n="89" d="100"/>
          <a:sy n="89" d="100"/>
        </p:scale>
        <p:origin x="5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9D9EA-55A3-44B4-B02D-7EAAD3034486}" type="datetimeFigureOut">
              <a:rPr lang="en-IN" smtClean="0"/>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12D2D-43E3-452D-89B7-217B4E11280E}" type="slidenum">
              <a:rPr lang="en-IN" smtClean="0"/>
              <a:t>‹#›</a:t>
            </a:fld>
            <a:endParaRPr lang="en-IN"/>
          </a:p>
        </p:txBody>
      </p:sp>
    </p:spTree>
    <p:extLst>
      <p:ext uri="{BB962C8B-B14F-4D97-AF65-F5344CB8AC3E}">
        <p14:creationId xmlns:p14="http://schemas.microsoft.com/office/powerpoint/2010/main" val="2593272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43E8-0C24-E97C-758F-C193C391A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ED0174-6224-52AF-4A71-34896AF0B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CE5F03-F294-551D-6876-357754057DCF}"/>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FAC84397-8A61-847E-D343-A6FF8A18C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A3E66-2B81-FFDF-0F55-B9D9BFF4742E}"/>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241007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296-A6C4-162D-4B01-E6583AFB8F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4D9A45-612B-4514-8B47-622F5C1B4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99A1D-CBD6-5A11-084E-DF80269E49D0}"/>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2927E92B-8EA9-888A-24AE-600B424C3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B3938-5387-C7A9-45E4-A06C7EA31D03}"/>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363066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75729-ED45-FD6C-E7A0-8FEFA64691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5688F-BB65-71EC-4CD4-AF594733B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17632-C716-E850-7DE7-DFB5EF641962}"/>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22D841BD-FBB4-5924-BF23-D8A14A1AD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00E02-47A3-56C8-8380-78165D835402}"/>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416421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CB1D-5AAF-F54B-FE29-6CB4D5C65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647A1-0F1F-7073-C55C-FFFA084E08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2CC42-9D71-4F37-D642-82BD7F73F67B}"/>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98E5324A-FB7D-A12E-E394-41BA189BF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A0104-C7F6-4C3A-6116-D5A281D55C5E}"/>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20486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DE19-F7D0-F659-5EEB-D66259A4A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C7FB1A-B973-1FB8-523E-DD6EA7397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AF01E-4351-8372-74EA-765DB807D43B}"/>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F2AEE979-E1DF-DCB7-EC56-0A2A8B20C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9C6E6-D129-552E-435E-313E3749BB31}"/>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10036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545C-6702-FB3F-C670-CA6E034B0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2EF49-C885-B0E1-44BD-4B1AE3382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BCC4C2-F412-309B-0504-E53191463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858D3C-9090-8F86-1F18-A0E1E658D738}"/>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6" name="Footer Placeholder 5">
            <a:extLst>
              <a:ext uri="{FF2B5EF4-FFF2-40B4-BE49-F238E27FC236}">
                <a16:creationId xmlns:a16="http://schemas.microsoft.com/office/drawing/2014/main" id="{ED120AEB-5727-57BE-2280-51E90E08A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81DB04-45C3-F022-E621-1E7F10E94170}"/>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144773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CAFC-8473-A437-76CC-EFCFDDBBB5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AA51AA-7AA5-FB68-3ADA-63C786EA0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C3F39-D76D-0C97-78EB-5FAE3D046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7A16CF-8411-AC34-1A19-EE2936E51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70167-379A-521B-7F01-D940FAF1F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14A98D-762F-D8A3-2673-2943271888D4}"/>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8" name="Footer Placeholder 7">
            <a:extLst>
              <a:ext uri="{FF2B5EF4-FFF2-40B4-BE49-F238E27FC236}">
                <a16:creationId xmlns:a16="http://schemas.microsoft.com/office/drawing/2014/main" id="{213E9C91-EA62-3A06-E4DF-D3AC57C2C3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02C561-0789-D3EE-C6E6-45FF2BEF7F62}"/>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83184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B20E-A397-022F-FE01-01581D11A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D789CE-C77B-EE86-7DE4-1B4AD932FB04}"/>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4" name="Footer Placeholder 3">
            <a:extLst>
              <a:ext uri="{FF2B5EF4-FFF2-40B4-BE49-F238E27FC236}">
                <a16:creationId xmlns:a16="http://schemas.microsoft.com/office/drawing/2014/main" id="{2935BF97-DF43-2D5B-8F67-9D8347D987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780040-922C-4C33-D5F1-A8F0AE9EE810}"/>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306984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95EE9-13DA-9AE5-C00A-35B119D5CAF0}"/>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3" name="Footer Placeholder 2">
            <a:extLst>
              <a:ext uri="{FF2B5EF4-FFF2-40B4-BE49-F238E27FC236}">
                <a16:creationId xmlns:a16="http://schemas.microsoft.com/office/drawing/2014/main" id="{E6BA5036-29B3-5034-8549-D52C231D1E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211447-43BA-CBAA-2A5E-F95B7814EC6C}"/>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324841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C7C4-C1E6-7A92-4DEB-8835B6710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03359-CDEA-61AB-10AE-75E1B4B4C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A115E7-A88C-7564-7381-25FB8B34B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57379-2A1B-362A-A48D-B4FCEE96285B}"/>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6" name="Footer Placeholder 5">
            <a:extLst>
              <a:ext uri="{FF2B5EF4-FFF2-40B4-BE49-F238E27FC236}">
                <a16:creationId xmlns:a16="http://schemas.microsoft.com/office/drawing/2014/main" id="{0788C388-F23C-A385-8421-493D97D36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E888E-8C2F-EC1C-5446-17A490EC428E}"/>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296860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9858-FCF3-9594-0580-69CF0061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292099-7EAC-F7FB-619A-85A303B20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64FEBE-BA7B-767C-04B4-610E72BFB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997E5-E930-A175-CB85-D7A8BCBBE07C}"/>
              </a:ext>
            </a:extLst>
          </p:cNvPr>
          <p:cNvSpPr>
            <a:spLocks noGrp="1"/>
          </p:cNvSpPr>
          <p:nvPr>
            <p:ph type="dt" sz="half" idx="10"/>
          </p:nvPr>
        </p:nvSpPr>
        <p:spPr/>
        <p:txBody>
          <a:bodyPr/>
          <a:lstStyle/>
          <a:p>
            <a:fld id="{00EC6E94-23F3-4B5B-9FE7-33B8D8BD2AC2}" type="datetimeFigureOut">
              <a:rPr lang="en-IN" smtClean="0"/>
              <a:t>27-10-2023</a:t>
            </a:fld>
            <a:endParaRPr lang="en-IN"/>
          </a:p>
        </p:txBody>
      </p:sp>
      <p:sp>
        <p:nvSpPr>
          <p:cNvPr id="6" name="Footer Placeholder 5">
            <a:extLst>
              <a:ext uri="{FF2B5EF4-FFF2-40B4-BE49-F238E27FC236}">
                <a16:creationId xmlns:a16="http://schemas.microsoft.com/office/drawing/2014/main" id="{7546ACC9-1588-208F-83AC-6B5EBCB77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F4E96-4AEA-024C-3F61-C67DCED1E3CD}"/>
              </a:ext>
            </a:extLst>
          </p:cNvPr>
          <p:cNvSpPr>
            <a:spLocks noGrp="1"/>
          </p:cNvSpPr>
          <p:nvPr>
            <p:ph type="sldNum" sz="quarter" idx="12"/>
          </p:nvPr>
        </p:nvSpPr>
        <p:spPr/>
        <p:txBody>
          <a:bodyPr/>
          <a:lstStyle/>
          <a:p>
            <a:fld id="{E9ABAC91-FF82-4C9B-8666-7A30B2141171}" type="slidenum">
              <a:rPr lang="en-IN" smtClean="0"/>
              <a:t>‹#›</a:t>
            </a:fld>
            <a:endParaRPr lang="en-IN"/>
          </a:p>
        </p:txBody>
      </p:sp>
    </p:spTree>
    <p:extLst>
      <p:ext uri="{BB962C8B-B14F-4D97-AF65-F5344CB8AC3E}">
        <p14:creationId xmlns:p14="http://schemas.microsoft.com/office/powerpoint/2010/main" val="298607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EC0F5-3BAC-8BDC-AE85-A468FBF79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E3E23-0233-ED8A-46BC-736A68C91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69BD8-0D17-9D7B-0D2F-73B1937CF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C6E94-23F3-4B5B-9FE7-33B8D8BD2AC2}" type="datetimeFigureOut">
              <a:rPr lang="en-IN" smtClean="0"/>
              <a:t>27-10-2023</a:t>
            </a:fld>
            <a:endParaRPr lang="en-IN"/>
          </a:p>
        </p:txBody>
      </p:sp>
      <p:sp>
        <p:nvSpPr>
          <p:cNvPr id="5" name="Footer Placeholder 4">
            <a:extLst>
              <a:ext uri="{FF2B5EF4-FFF2-40B4-BE49-F238E27FC236}">
                <a16:creationId xmlns:a16="http://schemas.microsoft.com/office/drawing/2014/main" id="{38E2B2B2-3B8E-F6F5-40A6-69EE182E9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897C72-229F-0766-1F13-6A112BB25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BAC91-FF82-4C9B-8666-7A30B2141171}" type="slidenum">
              <a:rPr lang="en-IN" smtClean="0"/>
              <a:t>‹#›</a:t>
            </a:fld>
            <a:endParaRPr lang="en-IN"/>
          </a:p>
        </p:txBody>
      </p:sp>
    </p:spTree>
    <p:extLst>
      <p:ext uri="{BB962C8B-B14F-4D97-AF65-F5344CB8AC3E}">
        <p14:creationId xmlns:p14="http://schemas.microsoft.com/office/powerpoint/2010/main" val="362249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ssignmenthelp4me.com/article-e-health-system-its-advantages-and-disadvantages-367.html" TargetMode="External"/><Relationship Id="rId2" Type="http://schemas.openxmlformats.org/officeDocument/2006/relationships/hyperlink" Target="https://www.uemo.eu/objectives-for-health-care-information-systems-and-electronic-health-records-in-primary-care/" TargetMode="Externa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www.hindawi.com/journals/jhe/2021/588791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ssignmenthelp4me.com/article-e-health-system-its-advantages-and-disadvantages-367.html" TargetMode="External"/><Relationship Id="rId2" Type="http://schemas.openxmlformats.org/officeDocument/2006/relationships/hyperlink" Target="https://www.uemo.eu/objectives-for-health-care-information-systems-and-electronic-health-records-in-primary-care/" TargetMode="Externa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www.hindawi.com/journals/jhe/2021/588791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19.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Data_Encryption_Standar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institution/Thapar-University?_tp=eyJjb250ZXh0Ijp7ImZpcnN0UGFnZSI6InB1YmxpY2F0aW9uIiwicGFnZSI6InB1YmxpY2F0aW9uIn19" TargetMode="External"/><Relationship Id="rId2" Type="http://schemas.openxmlformats.org/officeDocument/2006/relationships/hyperlink" Target="https://www.researchgate.net/profile/Tarunpreet-Bhatia?_tp=eyJjb250ZXh0Ijp7ImZpcnN0UGFnZSI6InB1YmxpY2F0aW9uIiwicGFnZSI6InB1YmxpY2F0aW9uIn19" TargetMode="External"/><Relationship Id="rId1" Type="http://schemas.openxmlformats.org/officeDocument/2006/relationships/slideLayout" Target="../slideLayouts/slideLayout2.xml"/><Relationship Id="rId6" Type="http://schemas.openxmlformats.org/officeDocument/2006/relationships/hyperlink" Target="https://www.researchgate.net/institution/Universite_Libre_de_Bruxelles?_tp=eyJjb250ZXh0Ijp7ImZpcnN0UGFnZSI6InB1YmxpY2F0aW9uIiwicGFnZSI6InB1YmxpY2F0aW9uIn19" TargetMode="External"/><Relationship Id="rId5" Type="http://schemas.openxmlformats.org/officeDocument/2006/relationships/hyperlink" Target="https://www.researchgate.net/profile/Gaurav-Sharma-96?_tp=eyJjb250ZXh0Ijp7ImZpcnN0UGFnZSI6InB1YmxpY2F0aW9uIiwicGFnZSI6InB1YmxpY2F0aW9uIn19" TargetMode="External"/><Relationship Id="rId4" Type="http://schemas.openxmlformats.org/officeDocument/2006/relationships/hyperlink" Target="https://www.researchgate.net/scientific-contributions/AK-Verma-213644285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institution/Thapar-University?_tp=eyJjb250ZXh0Ijp7ImZpcnN0UGFnZSI6InB1YmxpY2F0aW9uIiwicGFnZSI6InB1YmxpY2F0aW9uIn19" TargetMode="External"/><Relationship Id="rId2" Type="http://schemas.openxmlformats.org/officeDocument/2006/relationships/hyperlink" Target="https://www.researchgate.net/profile/Tarunpreet-Bhatia?_tp=eyJjb250ZXh0Ijp7ImZpcnN0UGFnZSI6InB1YmxpY2F0aW9uIiwicGFnZSI6InB1YmxpY2F0aW9uIn19" TargetMode="External"/><Relationship Id="rId1" Type="http://schemas.openxmlformats.org/officeDocument/2006/relationships/slideLayout" Target="../slideLayouts/slideLayout2.xml"/><Relationship Id="rId6" Type="http://schemas.openxmlformats.org/officeDocument/2006/relationships/hyperlink" Target="https://www.researchgate.net/institution/Universite_Libre_de_Bruxelles?_tp=eyJjb250ZXh0Ijp7ImZpcnN0UGFnZSI6InB1YmxpY2F0aW9uIiwicGFnZSI6InB1YmxpY2F0aW9uIn19" TargetMode="External"/><Relationship Id="rId5" Type="http://schemas.openxmlformats.org/officeDocument/2006/relationships/hyperlink" Target="https://www.researchgate.net/profile/Gaurav-Sharma-96?_tp=eyJjb250ZXh0Ijp7ImZpcnN0UGFnZSI6InB1YmxpY2F0aW9uIiwicGFnZSI6InB1YmxpY2F0aW9uIn19" TargetMode="External"/><Relationship Id="rId4" Type="http://schemas.openxmlformats.org/officeDocument/2006/relationships/hyperlink" Target="https://www.researchgate.net/scientific-contributions/AK-Verma-21364428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4">
                <a:lumMod val="20000"/>
                <a:lumOff val="80000"/>
              </a:schemeClr>
            </a:gs>
            <a:gs pos="10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9D4FBF-298E-CEBB-486A-A91FB3A3D5E2}"/>
              </a:ext>
            </a:extLst>
          </p:cNvPr>
          <p:cNvPicPr>
            <a:picLocks noChangeAspect="1"/>
          </p:cNvPicPr>
          <p:nvPr/>
        </p:nvPicPr>
        <p:blipFill rotWithShape="1">
          <a:blip r:embed="rId2">
            <a:extLst>
              <a:ext uri="{28A0092B-C50C-407E-A947-70E740481C1C}">
                <a14:useLocalDpi xmlns:a14="http://schemas.microsoft.com/office/drawing/2010/main" val="0"/>
              </a:ext>
            </a:extLst>
          </a:blip>
          <a:srcRect l="21067" t="5986" r="19564" b="79455"/>
          <a:stretch/>
        </p:blipFill>
        <p:spPr>
          <a:xfrm>
            <a:off x="1532384" y="-2129742"/>
            <a:ext cx="9358726" cy="186352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187E6F6-E2E5-FAEC-9AE1-28E0F824AB48}"/>
              </a:ext>
            </a:extLst>
          </p:cNvPr>
          <p:cNvSpPr txBox="1"/>
          <p:nvPr/>
        </p:nvSpPr>
        <p:spPr>
          <a:xfrm>
            <a:off x="236220" y="6858000"/>
            <a:ext cx="11719560" cy="1107996"/>
          </a:xfrm>
          <a:prstGeom prst="rect">
            <a:avLst/>
          </a:prstGeom>
          <a:noFill/>
        </p:spPr>
        <p:txBody>
          <a:bodyPr wrap="square" rtlCol="0">
            <a:spAutoFit/>
          </a:bodyPr>
          <a:lstStyle/>
          <a:p>
            <a:r>
              <a:rPr lang="en-IN" sz="6600" dirty="0">
                <a:latin typeface="Algerian" panose="04020705040A02060702" pitchFamily="82" charset="0"/>
              </a:rPr>
              <a:t>Empowering E-Healthcare</a:t>
            </a:r>
          </a:p>
        </p:txBody>
      </p:sp>
    </p:spTree>
    <p:extLst>
      <p:ext uri="{BB962C8B-B14F-4D97-AF65-F5344CB8AC3E}">
        <p14:creationId xmlns:p14="http://schemas.microsoft.com/office/powerpoint/2010/main" val="3128917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3601137" y="394702"/>
            <a:ext cx="10515600" cy="1325563"/>
          </a:xfrm>
        </p:spPr>
        <p:txBody>
          <a:bodyPr>
            <a:normAutofit/>
          </a:bodyPr>
          <a:lstStyle/>
          <a:p>
            <a:r>
              <a:rPr lang="en-US" sz="4800" b="1" dirty="0">
                <a:latin typeface="+mn-lt"/>
              </a:rPr>
              <a:t>MOTIVATION</a:t>
            </a:r>
            <a:endParaRPr lang="en-IN" sz="48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12192000" y="6796357"/>
            <a:ext cx="10515600" cy="4351338"/>
          </a:xfrm>
        </p:spPr>
        <p:txBody>
          <a:bodyPr>
            <a:normAutofit/>
          </a:bodyPr>
          <a:lstStyle/>
          <a:p>
            <a:r>
              <a:rPr lang="en-US" dirty="0"/>
              <a:t>Uni-Directional: Uni-directional proxy re-encryption is more superior than multi-directional proxy re-encryption.</a:t>
            </a:r>
          </a:p>
          <a:p>
            <a:r>
              <a:rPr lang="en-US" dirty="0"/>
              <a:t>Proxy-Invisible: T</a:t>
            </a:r>
            <a:r>
              <a:rPr lang="en-US" b="0" i="0" dirty="0">
                <a:solidFill>
                  <a:sysClr val="windowText" lastClr="000000"/>
                </a:solidFill>
                <a:effectLst/>
              </a:rPr>
              <a:t>o ensure the integrity and confidentiality of data, e-healthcare systems must implement measures to provide proxy-invisibility.</a:t>
            </a:r>
            <a:endParaRPr lang="en-US" dirty="0">
              <a:solidFill>
                <a:sysClr val="windowText" lastClr="000000"/>
              </a:solidFill>
            </a:endParaRPr>
          </a:p>
          <a:p>
            <a:r>
              <a:rPr lang="en-US" dirty="0"/>
              <a:t>Condition-Hiding: In the conditional proxy re-encryption scheme, the condition often contains some private information. </a:t>
            </a:r>
          </a:p>
          <a:p>
            <a:r>
              <a:rPr lang="en-US" dirty="0"/>
              <a:t>Collusion-Resistance: </a:t>
            </a:r>
            <a:r>
              <a:rPr lang="en-US" b="0" i="0" dirty="0">
                <a:solidFill>
                  <a:srgbClr val="FFFFFF"/>
                </a:solidFill>
                <a:effectLst/>
              </a:rPr>
              <a:t> </a:t>
            </a:r>
            <a:r>
              <a:rPr lang="en-US" dirty="0"/>
              <a:t>It ensures that a re-encrypted ciphertext is indistinguishable from an original ciphertext, preventing malicious users from distinguishing between the two.</a:t>
            </a:r>
            <a:endParaRPr lang="en-IN" dirty="0"/>
          </a:p>
        </p:txBody>
      </p:sp>
      <p:pic>
        <p:nvPicPr>
          <p:cNvPr id="4" name="Graphic 3" descr="Meeting with solid fill">
            <a:extLst>
              <a:ext uri="{FF2B5EF4-FFF2-40B4-BE49-F238E27FC236}">
                <a16:creationId xmlns:a16="http://schemas.microsoft.com/office/drawing/2014/main" id="{740F35CE-3B90-82A1-0626-0A592A2B7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5125" y="-1342465"/>
            <a:ext cx="1565717" cy="1565717"/>
          </a:xfrm>
          <a:prstGeom prst="rect">
            <a:avLst/>
          </a:prstGeom>
        </p:spPr>
      </p:pic>
      <p:grpSp>
        <p:nvGrpSpPr>
          <p:cNvPr id="5" name="Group 4">
            <a:extLst>
              <a:ext uri="{FF2B5EF4-FFF2-40B4-BE49-F238E27FC236}">
                <a16:creationId xmlns:a16="http://schemas.microsoft.com/office/drawing/2014/main" id="{8FC267AE-62F6-D041-C18A-63EED32F05B6}"/>
              </a:ext>
            </a:extLst>
          </p:cNvPr>
          <p:cNvGrpSpPr/>
          <p:nvPr/>
        </p:nvGrpSpPr>
        <p:grpSpPr>
          <a:xfrm>
            <a:off x="5629275" y="7115907"/>
            <a:ext cx="933450" cy="533400"/>
            <a:chOff x="5838826" y="5610642"/>
            <a:chExt cx="1162049" cy="675858"/>
          </a:xfrm>
        </p:grpSpPr>
        <p:cxnSp>
          <p:nvCxnSpPr>
            <p:cNvPr id="6" name="Straight Connector 5">
              <a:extLst>
                <a:ext uri="{FF2B5EF4-FFF2-40B4-BE49-F238E27FC236}">
                  <a16:creationId xmlns:a16="http://schemas.microsoft.com/office/drawing/2014/main" id="{253C30BC-2095-4C1F-219B-780F167C0EBF}"/>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133D733C-9A6A-3893-2FBF-B1A663E1CE9F}"/>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98107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548833" y="214654"/>
            <a:ext cx="10515600" cy="1325563"/>
          </a:xfrm>
        </p:spPr>
        <p:txBody>
          <a:bodyPr>
            <a:normAutofit/>
          </a:bodyPr>
          <a:lstStyle/>
          <a:p>
            <a:r>
              <a:rPr lang="en-US" sz="4800" b="1" dirty="0">
                <a:latin typeface="+mn-lt"/>
              </a:rPr>
              <a:t>MOTIVATION</a:t>
            </a:r>
            <a:endParaRPr lang="en-IN" sz="48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548833" y="1814050"/>
            <a:ext cx="10515600" cy="4351338"/>
          </a:xfrm>
        </p:spPr>
        <p:txBody>
          <a:bodyPr>
            <a:normAutofit/>
          </a:bodyPr>
          <a:lstStyle/>
          <a:p>
            <a:r>
              <a:rPr lang="en-US" dirty="0"/>
              <a:t>Uni-Directional: Uni-directional proxy re-encryption is more superior than multi-directional proxy re-encryption.</a:t>
            </a:r>
          </a:p>
          <a:p>
            <a:r>
              <a:rPr lang="en-US" dirty="0"/>
              <a:t>Proxy-Invisible: T</a:t>
            </a:r>
            <a:r>
              <a:rPr lang="en-US" b="0" i="0" dirty="0">
                <a:solidFill>
                  <a:sysClr val="windowText" lastClr="000000"/>
                </a:solidFill>
                <a:effectLst/>
              </a:rPr>
              <a:t>o ensure the integrity and confidentiality of data, e-healthcare systems must implement measures to provide proxy-invisibility.</a:t>
            </a:r>
            <a:endParaRPr lang="en-US" dirty="0">
              <a:solidFill>
                <a:sysClr val="windowText" lastClr="000000"/>
              </a:solidFill>
            </a:endParaRPr>
          </a:p>
          <a:p>
            <a:r>
              <a:rPr lang="en-US" dirty="0"/>
              <a:t>Condition-Hiding: In the conditional proxy re-encryption scheme, the condition often contains some private information. </a:t>
            </a:r>
          </a:p>
          <a:p>
            <a:r>
              <a:rPr lang="en-US" dirty="0"/>
              <a:t>Collusion-Resistance: </a:t>
            </a:r>
            <a:r>
              <a:rPr lang="en-US" b="0" i="0" dirty="0">
                <a:solidFill>
                  <a:srgbClr val="FFFFFF"/>
                </a:solidFill>
                <a:effectLst/>
              </a:rPr>
              <a:t> </a:t>
            </a:r>
            <a:r>
              <a:rPr lang="en-US" dirty="0"/>
              <a:t>It ensures that a re-encrypted ciphertext is indistinguishable from an original ciphertext, preventing malicious users from distinguishing between the two.</a:t>
            </a:r>
            <a:endParaRPr lang="en-IN" dirty="0"/>
          </a:p>
        </p:txBody>
      </p:sp>
      <p:grpSp>
        <p:nvGrpSpPr>
          <p:cNvPr id="4" name="Group 3">
            <a:extLst>
              <a:ext uri="{FF2B5EF4-FFF2-40B4-BE49-F238E27FC236}">
                <a16:creationId xmlns:a16="http://schemas.microsoft.com/office/drawing/2014/main" id="{64EC70DC-824C-5467-C1CE-04C8290F14B2}"/>
              </a:ext>
            </a:extLst>
          </p:cNvPr>
          <p:cNvGrpSpPr/>
          <p:nvPr/>
        </p:nvGrpSpPr>
        <p:grpSpPr>
          <a:xfrm>
            <a:off x="5750045" y="-808893"/>
            <a:ext cx="933450" cy="533400"/>
            <a:chOff x="5838826" y="5610642"/>
            <a:chExt cx="1162049" cy="675858"/>
          </a:xfrm>
        </p:grpSpPr>
        <p:cxnSp>
          <p:nvCxnSpPr>
            <p:cNvPr id="5" name="Straight Connector 4">
              <a:extLst>
                <a:ext uri="{FF2B5EF4-FFF2-40B4-BE49-F238E27FC236}">
                  <a16:creationId xmlns:a16="http://schemas.microsoft.com/office/drawing/2014/main" id="{86DD6C8B-BE56-C504-411F-0699813BAD5F}"/>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41FBB41-4D4C-DD89-CDC7-9914D5FD0DDB}"/>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pic>
        <p:nvPicPr>
          <p:cNvPr id="8" name="Graphic 7" descr="Meeting with solid fill">
            <a:extLst>
              <a:ext uri="{FF2B5EF4-FFF2-40B4-BE49-F238E27FC236}">
                <a16:creationId xmlns:a16="http://schemas.microsoft.com/office/drawing/2014/main" id="{292E0C66-310E-F11C-48F4-894A43CEA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5125" y="111416"/>
            <a:ext cx="1565717" cy="1565717"/>
          </a:xfrm>
          <a:prstGeom prst="rect">
            <a:avLst/>
          </a:prstGeom>
        </p:spPr>
      </p:pic>
    </p:spTree>
    <p:extLst>
      <p:ext uri="{BB962C8B-B14F-4D97-AF65-F5344CB8AC3E}">
        <p14:creationId xmlns:p14="http://schemas.microsoft.com/office/powerpoint/2010/main" val="2053271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0" y="-1325563"/>
            <a:ext cx="10515600" cy="1325563"/>
          </a:xfrm>
        </p:spPr>
        <p:txBody>
          <a:bodyPr>
            <a:normAutofit/>
          </a:bodyPr>
          <a:lstStyle/>
          <a:p>
            <a:r>
              <a:rPr lang="en-US" sz="4800" b="1" dirty="0">
                <a:latin typeface="+mn-lt"/>
              </a:rPr>
              <a:t>OBJECTIVES</a:t>
            </a:r>
            <a:endParaRPr lang="en-IN" sz="48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10515600" y="2142296"/>
            <a:ext cx="10515600" cy="4351338"/>
          </a:xfrm>
        </p:spPr>
        <p:txBody>
          <a:bodyPr>
            <a:normAutofit/>
          </a:bodyPr>
          <a:lstStyle/>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Improve Patient Safety</a:t>
            </a:r>
          </a:p>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Support Effective and Efficient Healthcare Delivery</a:t>
            </a:r>
            <a:endParaRPr lang="en-US" sz="3200" i="0" u="sng" dirty="0">
              <a:solidFill>
                <a:sysClr val="windowText" lastClr="000000"/>
              </a:solidFill>
              <a:effectLst/>
              <a:cs typeface="Arial" panose="020B0604020202020204" pitchFamily="34" charset="0"/>
            </a:endParaRPr>
          </a:p>
          <a:p>
            <a:pPr>
              <a:lnSpc>
                <a:spcPct val="100000"/>
              </a:lnSpc>
            </a:pPr>
            <a:r>
              <a:rPr lang="en-US" sz="3200" u="sng" dirty="0">
                <a:solidFill>
                  <a:sysClr val="windowText" lastClr="000000"/>
                </a:solidFill>
                <a:cs typeface="Arial" panose="020B0604020202020204" pitchFamily="34" charset="0"/>
              </a:rPr>
              <a:t>Facilitate Management of Chronic Conditions</a:t>
            </a:r>
          </a:p>
          <a:p>
            <a:pPr>
              <a:lnSpc>
                <a:spcPct val="100000"/>
              </a:lnSpc>
            </a:pPr>
            <a:r>
              <a:rPr lang="en-US" sz="3200" i="0" u="sng" dirty="0">
                <a:solidFill>
                  <a:sysClr val="windowText" lastClr="000000"/>
                </a:solidFill>
                <a:effectLst/>
                <a:cs typeface="Arial" panose="020B0604020202020204" pitchFamily="34" charset="0"/>
                <a:hlinkClick r:id="rId3">
                  <a:extLst>
                    <a:ext uri="{A12FA001-AC4F-418D-AE19-62706E023703}">
                      <ahyp:hlinkClr xmlns:ahyp="http://schemas.microsoft.com/office/drawing/2018/hyperlinkcolor" val="tx"/>
                    </a:ext>
                  </a:extLst>
                </a:hlinkClick>
              </a:rPr>
              <a:t>Easy Management and Sharing of Information</a:t>
            </a:r>
            <a:endParaRPr lang="en-US" sz="3200" i="0" u="sng" dirty="0">
              <a:solidFill>
                <a:sysClr val="windowText" lastClr="000000"/>
              </a:solidFill>
              <a:effectLst/>
              <a:cs typeface="Arial" panose="020B0604020202020204" pitchFamily="34" charset="0"/>
            </a:endParaRPr>
          </a:p>
          <a:p>
            <a:pPr>
              <a:lnSpc>
                <a:spcPct val="100000"/>
              </a:lnSpc>
            </a:pPr>
            <a:r>
              <a:rPr lang="en-US" sz="3200" u="sng" dirty="0">
                <a:solidFill>
                  <a:sysClr val="windowText" lastClr="000000"/>
                </a:solidFill>
                <a:cs typeface="Arial" panose="020B0604020202020204" pitchFamily="34" charset="0"/>
              </a:rPr>
              <a:t>Improve Medical Personnel Performance</a:t>
            </a:r>
          </a:p>
          <a:p>
            <a:pPr>
              <a:lnSpc>
                <a:spcPct val="100000"/>
              </a:lnSpc>
            </a:pPr>
            <a:r>
              <a:rPr lang="en-US" sz="3200" i="0" u="sng" dirty="0">
                <a:solidFill>
                  <a:sysClr val="windowText" lastClr="000000"/>
                </a:solidFill>
                <a:effectLst/>
                <a:cs typeface="Arial" panose="020B0604020202020204" pitchFamily="34" charset="0"/>
                <a:hlinkClick r:id="rId4">
                  <a:extLst>
                    <a:ext uri="{A12FA001-AC4F-418D-AE19-62706E023703}">
                      <ahyp:hlinkClr xmlns:ahyp="http://schemas.microsoft.com/office/drawing/2018/hyperlinkcolor" val="tx"/>
                    </a:ext>
                  </a:extLst>
                </a:hlinkClick>
              </a:rPr>
              <a:t>Enhance Patient Care and Physician-Patient Interactions</a:t>
            </a:r>
            <a:endParaRPr lang="en-US" sz="3200" i="0" u="sng" dirty="0">
              <a:solidFill>
                <a:sysClr val="windowText" lastClr="000000"/>
              </a:solidFill>
              <a:effectLst/>
              <a:cs typeface="Arial" panose="020B0604020202020204" pitchFamily="34" charset="0"/>
            </a:endParaRPr>
          </a:p>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Promote Health</a:t>
            </a:r>
            <a:endParaRPr lang="en-IN" sz="3200" u="sng" dirty="0">
              <a:solidFill>
                <a:sysClr val="windowText" lastClr="000000"/>
              </a:solidFill>
              <a:cs typeface="Arial" panose="020B0604020202020204" pitchFamily="34" charset="0"/>
            </a:endParaRPr>
          </a:p>
        </p:txBody>
      </p:sp>
      <p:pic>
        <p:nvPicPr>
          <p:cNvPr id="4" name="Graphic 3" descr="Classroom with solid fill">
            <a:extLst>
              <a:ext uri="{FF2B5EF4-FFF2-40B4-BE49-F238E27FC236}">
                <a16:creationId xmlns:a16="http://schemas.microsoft.com/office/drawing/2014/main" id="{87CA570B-FC5D-04B3-BA14-1C9CD6120A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37858" y="-1439853"/>
            <a:ext cx="1554142" cy="1554142"/>
          </a:xfrm>
          <a:prstGeom prst="rect">
            <a:avLst/>
          </a:prstGeom>
        </p:spPr>
      </p:pic>
      <p:grpSp>
        <p:nvGrpSpPr>
          <p:cNvPr id="5" name="Group 4">
            <a:extLst>
              <a:ext uri="{FF2B5EF4-FFF2-40B4-BE49-F238E27FC236}">
                <a16:creationId xmlns:a16="http://schemas.microsoft.com/office/drawing/2014/main" id="{096CA311-2B05-5705-D823-A0D1FFF36E0D}"/>
              </a:ext>
            </a:extLst>
          </p:cNvPr>
          <p:cNvGrpSpPr/>
          <p:nvPr/>
        </p:nvGrpSpPr>
        <p:grpSpPr>
          <a:xfrm>
            <a:off x="5629275" y="7045568"/>
            <a:ext cx="933450" cy="533400"/>
            <a:chOff x="5838826" y="5610642"/>
            <a:chExt cx="1162049" cy="675858"/>
          </a:xfrm>
        </p:grpSpPr>
        <p:cxnSp>
          <p:nvCxnSpPr>
            <p:cNvPr id="6" name="Straight Connector 5">
              <a:extLst>
                <a:ext uri="{FF2B5EF4-FFF2-40B4-BE49-F238E27FC236}">
                  <a16:creationId xmlns:a16="http://schemas.microsoft.com/office/drawing/2014/main" id="{FE0A1A0A-674C-3975-69F0-961AB57B98FE}"/>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C8275C65-5259-B579-A27F-BD3AA052F7B1}"/>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5822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201592" y="238101"/>
            <a:ext cx="10515600" cy="1325563"/>
          </a:xfrm>
        </p:spPr>
        <p:txBody>
          <a:bodyPr>
            <a:normAutofit/>
          </a:bodyPr>
          <a:lstStyle/>
          <a:p>
            <a:r>
              <a:rPr lang="en-US" sz="4800" b="1" dirty="0">
                <a:latin typeface="+mn-lt"/>
              </a:rPr>
              <a:t>OBJECTIVES</a:t>
            </a:r>
            <a:endParaRPr lang="en-IN" sz="48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492245" y="1944687"/>
            <a:ext cx="10515600" cy="4351338"/>
          </a:xfrm>
        </p:spPr>
        <p:txBody>
          <a:bodyPr>
            <a:normAutofit/>
          </a:bodyPr>
          <a:lstStyle/>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Improve Patient Safety</a:t>
            </a:r>
          </a:p>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Support Effective and Efficient Healthcare Delivery</a:t>
            </a:r>
            <a:endParaRPr lang="en-US" sz="3200" i="0" u="sng" dirty="0">
              <a:solidFill>
                <a:sysClr val="windowText" lastClr="000000"/>
              </a:solidFill>
              <a:effectLst/>
              <a:cs typeface="Arial" panose="020B0604020202020204" pitchFamily="34" charset="0"/>
            </a:endParaRPr>
          </a:p>
          <a:p>
            <a:pPr>
              <a:lnSpc>
                <a:spcPct val="100000"/>
              </a:lnSpc>
            </a:pPr>
            <a:r>
              <a:rPr lang="en-US" sz="3200" u="sng" dirty="0">
                <a:solidFill>
                  <a:sysClr val="windowText" lastClr="000000"/>
                </a:solidFill>
                <a:cs typeface="Arial" panose="020B0604020202020204" pitchFamily="34" charset="0"/>
              </a:rPr>
              <a:t>Facilitate Management of Chronic Conditions</a:t>
            </a:r>
          </a:p>
          <a:p>
            <a:pPr>
              <a:lnSpc>
                <a:spcPct val="100000"/>
              </a:lnSpc>
            </a:pPr>
            <a:r>
              <a:rPr lang="en-US" sz="3200" i="0" u="sng" dirty="0">
                <a:solidFill>
                  <a:sysClr val="windowText" lastClr="000000"/>
                </a:solidFill>
                <a:effectLst/>
                <a:cs typeface="Arial" panose="020B0604020202020204" pitchFamily="34" charset="0"/>
                <a:hlinkClick r:id="rId3">
                  <a:extLst>
                    <a:ext uri="{A12FA001-AC4F-418D-AE19-62706E023703}">
                      <ahyp:hlinkClr xmlns:ahyp="http://schemas.microsoft.com/office/drawing/2018/hyperlinkcolor" val="tx"/>
                    </a:ext>
                  </a:extLst>
                </a:hlinkClick>
              </a:rPr>
              <a:t>Easy Management and Sharing of Information</a:t>
            </a:r>
            <a:endParaRPr lang="en-US" sz="3200" i="0" u="sng" dirty="0">
              <a:solidFill>
                <a:sysClr val="windowText" lastClr="000000"/>
              </a:solidFill>
              <a:effectLst/>
              <a:cs typeface="Arial" panose="020B0604020202020204" pitchFamily="34" charset="0"/>
            </a:endParaRPr>
          </a:p>
          <a:p>
            <a:pPr>
              <a:lnSpc>
                <a:spcPct val="100000"/>
              </a:lnSpc>
            </a:pPr>
            <a:r>
              <a:rPr lang="en-US" sz="3200" u="sng" dirty="0">
                <a:solidFill>
                  <a:sysClr val="windowText" lastClr="000000"/>
                </a:solidFill>
                <a:cs typeface="Arial" panose="020B0604020202020204" pitchFamily="34" charset="0"/>
              </a:rPr>
              <a:t>Improve Medical Personnel Performance</a:t>
            </a:r>
          </a:p>
          <a:p>
            <a:pPr>
              <a:lnSpc>
                <a:spcPct val="100000"/>
              </a:lnSpc>
            </a:pPr>
            <a:r>
              <a:rPr lang="en-US" sz="3200" i="0" u="sng" dirty="0">
                <a:solidFill>
                  <a:sysClr val="windowText" lastClr="000000"/>
                </a:solidFill>
                <a:effectLst/>
                <a:cs typeface="Arial" panose="020B0604020202020204" pitchFamily="34" charset="0"/>
                <a:hlinkClick r:id="rId4">
                  <a:extLst>
                    <a:ext uri="{A12FA001-AC4F-418D-AE19-62706E023703}">
                      <ahyp:hlinkClr xmlns:ahyp="http://schemas.microsoft.com/office/drawing/2018/hyperlinkcolor" val="tx"/>
                    </a:ext>
                  </a:extLst>
                </a:hlinkClick>
              </a:rPr>
              <a:t>Enhance Patient Care and Physician-Patient Interactions</a:t>
            </a:r>
            <a:endParaRPr lang="en-US" sz="3200" i="0" u="sng" dirty="0">
              <a:solidFill>
                <a:sysClr val="windowText" lastClr="000000"/>
              </a:solidFill>
              <a:effectLst/>
              <a:cs typeface="Arial" panose="020B0604020202020204" pitchFamily="34" charset="0"/>
            </a:endParaRPr>
          </a:p>
          <a:p>
            <a:pPr>
              <a:lnSpc>
                <a:spcPct val="100000"/>
              </a:lnSpc>
            </a:pPr>
            <a:r>
              <a:rPr lang="en-US" sz="3200" i="0" u="sng" dirty="0">
                <a:solidFill>
                  <a:sysClr val="windowText" lastClr="000000"/>
                </a:solidFill>
                <a:effectLst/>
                <a:cs typeface="Arial" panose="020B0604020202020204" pitchFamily="34" charset="0"/>
                <a:hlinkClick r:id="rId2">
                  <a:extLst>
                    <a:ext uri="{A12FA001-AC4F-418D-AE19-62706E023703}">
                      <ahyp:hlinkClr xmlns:ahyp="http://schemas.microsoft.com/office/drawing/2018/hyperlinkcolor" val="tx"/>
                    </a:ext>
                  </a:extLst>
                </a:hlinkClick>
              </a:rPr>
              <a:t>Promote E-Health</a:t>
            </a:r>
            <a:r>
              <a:rPr lang="en-US" sz="3200" u="sng" dirty="0">
                <a:solidFill>
                  <a:sysClr val="windowText" lastClr="000000"/>
                </a:solidFill>
                <a:cs typeface="Arial" panose="020B0604020202020204" pitchFamily="34" charset="0"/>
              </a:rPr>
              <a:t>care</a:t>
            </a:r>
            <a:endParaRPr lang="en-IN" sz="3200" u="sng" dirty="0">
              <a:solidFill>
                <a:sysClr val="windowText" lastClr="000000"/>
              </a:solidFill>
              <a:cs typeface="Arial" panose="020B0604020202020204" pitchFamily="34" charset="0"/>
            </a:endParaRPr>
          </a:p>
        </p:txBody>
      </p:sp>
      <p:grpSp>
        <p:nvGrpSpPr>
          <p:cNvPr id="4" name="Group 3">
            <a:extLst>
              <a:ext uri="{FF2B5EF4-FFF2-40B4-BE49-F238E27FC236}">
                <a16:creationId xmlns:a16="http://schemas.microsoft.com/office/drawing/2014/main" id="{393B0AE6-5BB4-D0D2-5CC9-865682CA7E2C}"/>
              </a:ext>
            </a:extLst>
          </p:cNvPr>
          <p:cNvGrpSpPr/>
          <p:nvPr/>
        </p:nvGrpSpPr>
        <p:grpSpPr>
          <a:xfrm>
            <a:off x="5750045" y="-808893"/>
            <a:ext cx="933450" cy="533400"/>
            <a:chOff x="5838826" y="5610642"/>
            <a:chExt cx="1162049" cy="675858"/>
          </a:xfrm>
        </p:grpSpPr>
        <p:cxnSp>
          <p:nvCxnSpPr>
            <p:cNvPr id="5" name="Straight Connector 4">
              <a:extLst>
                <a:ext uri="{FF2B5EF4-FFF2-40B4-BE49-F238E27FC236}">
                  <a16:creationId xmlns:a16="http://schemas.microsoft.com/office/drawing/2014/main" id="{181B7330-F685-7DE8-E8DE-28CB51F86BB4}"/>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AFADAAB7-F39E-CDDB-7DDB-A958FDD9CF5C}"/>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pic>
        <p:nvPicPr>
          <p:cNvPr id="8" name="Graphic 7" descr="Classroom with solid fill">
            <a:extLst>
              <a:ext uri="{FF2B5EF4-FFF2-40B4-BE49-F238E27FC236}">
                <a16:creationId xmlns:a16="http://schemas.microsoft.com/office/drawing/2014/main" id="{8A7B1735-C7BD-7C3A-7B22-82E5A10492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36266" y="123811"/>
            <a:ext cx="1554142" cy="1554142"/>
          </a:xfrm>
          <a:prstGeom prst="rect">
            <a:avLst/>
          </a:prstGeom>
        </p:spPr>
      </p:pic>
    </p:spTree>
    <p:extLst>
      <p:ext uri="{BB962C8B-B14F-4D97-AF65-F5344CB8AC3E}">
        <p14:creationId xmlns:p14="http://schemas.microsoft.com/office/powerpoint/2010/main" val="3423675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2540719" y="0"/>
            <a:ext cx="10515600" cy="1325563"/>
          </a:xfrm>
        </p:spPr>
        <p:txBody>
          <a:bodyPr>
            <a:normAutofit/>
          </a:bodyPr>
          <a:lstStyle/>
          <a:p>
            <a:r>
              <a:rPr lang="en-US" sz="6600" b="1" dirty="0">
                <a:latin typeface="+mn-lt"/>
              </a:rPr>
              <a:t>SCOPE</a:t>
            </a:r>
            <a:endParaRPr lang="en-IN" sz="66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340488" y="7261077"/>
            <a:ext cx="11511023" cy="5103129"/>
          </a:xfrm>
        </p:spPr>
        <p:txBody>
          <a:bodyPr>
            <a:normAutofit fontScale="92500" lnSpcReduction="10000"/>
          </a:bodyPr>
          <a:lstStyle/>
          <a:p>
            <a:r>
              <a:rPr lang="en-US" b="1" dirty="0"/>
              <a:t>Data privacy: </a:t>
            </a:r>
            <a:r>
              <a:rPr lang="en-US" dirty="0"/>
              <a:t>patients data collected by the sensor devices are encrypted before they are uploaded to the cloud storage server. </a:t>
            </a:r>
          </a:p>
          <a:p>
            <a:r>
              <a:rPr lang="en-US" b="1" dirty="0"/>
              <a:t>Conditional authorization: </a:t>
            </a:r>
            <a:r>
              <a:rPr lang="en-US" dirty="0"/>
              <a:t>Our scheme enables the delegation of the task to another doctor through a cloud server, without the need to decrypt the PHRs thus minimizing information exposure to the cloud server. </a:t>
            </a:r>
          </a:p>
          <a:p>
            <a:r>
              <a:rPr lang="en-US" b="1" dirty="0"/>
              <a:t>Condition-hiding: </a:t>
            </a:r>
            <a:r>
              <a:rPr lang="en-US" dirty="0"/>
              <a:t>Our scheme not only guarantees patient's PHRs privacy through encrypted data but also preserves the privacy of the condition embedded in the re-encryption key. </a:t>
            </a:r>
          </a:p>
          <a:p>
            <a:r>
              <a:rPr lang="en-US" b="1" dirty="0"/>
              <a:t>Proxy invisibility: </a:t>
            </a:r>
            <a:r>
              <a:rPr lang="en-US" dirty="0"/>
              <a:t>In our scheme, the authorized doctor (Bob) or a malicious user cannot distinguish which ciphertext is sent to delegate and which ciphertext is re-encrypted by the cloud delegated by Alice. </a:t>
            </a:r>
          </a:p>
          <a:p>
            <a:r>
              <a:rPr lang="en-US" b="1" dirty="0"/>
              <a:t>Collusion resistance: </a:t>
            </a:r>
            <a:r>
              <a:rPr lang="en-US" dirty="0"/>
              <a:t>In our scheme, even a dishonest proxy colludes with Bob, Alice’s private key can still be secure.</a:t>
            </a:r>
            <a:endParaRPr lang="en-IN" dirty="0"/>
          </a:p>
        </p:txBody>
      </p:sp>
      <p:pic>
        <p:nvPicPr>
          <p:cNvPr id="4" name="Graphic 3" descr="Microscope with solid fill">
            <a:extLst>
              <a:ext uri="{FF2B5EF4-FFF2-40B4-BE49-F238E27FC236}">
                <a16:creationId xmlns:a16="http://schemas.microsoft.com/office/drawing/2014/main" id="{E6527B23-AE04-F539-6C59-D2E6B4509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38243" y="-1353757"/>
            <a:ext cx="1353757" cy="1353757"/>
          </a:xfrm>
          <a:prstGeom prst="rect">
            <a:avLst/>
          </a:prstGeom>
        </p:spPr>
      </p:pic>
      <p:grpSp>
        <p:nvGrpSpPr>
          <p:cNvPr id="5" name="Group 4">
            <a:extLst>
              <a:ext uri="{FF2B5EF4-FFF2-40B4-BE49-F238E27FC236}">
                <a16:creationId xmlns:a16="http://schemas.microsoft.com/office/drawing/2014/main" id="{E77BFB46-7BDB-10AF-597E-79F1D48C9AB6}"/>
              </a:ext>
            </a:extLst>
          </p:cNvPr>
          <p:cNvGrpSpPr/>
          <p:nvPr/>
        </p:nvGrpSpPr>
        <p:grpSpPr>
          <a:xfrm>
            <a:off x="5162549" y="6994377"/>
            <a:ext cx="933450" cy="533400"/>
            <a:chOff x="5838826" y="5610642"/>
            <a:chExt cx="1162049" cy="675858"/>
          </a:xfrm>
        </p:grpSpPr>
        <p:cxnSp>
          <p:nvCxnSpPr>
            <p:cNvPr id="6" name="Straight Connector 5">
              <a:extLst>
                <a:ext uri="{FF2B5EF4-FFF2-40B4-BE49-F238E27FC236}">
                  <a16:creationId xmlns:a16="http://schemas.microsoft.com/office/drawing/2014/main" id="{A81B2B49-6344-EA2C-9E8D-ED9684905746}"/>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EB77F839-DF2B-BEE0-87B0-9E9369438CBB}"/>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27358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227393" y="214653"/>
            <a:ext cx="10515600" cy="1325563"/>
          </a:xfrm>
        </p:spPr>
        <p:txBody>
          <a:bodyPr>
            <a:normAutofit/>
          </a:bodyPr>
          <a:lstStyle/>
          <a:p>
            <a:r>
              <a:rPr lang="en-US" sz="4800" b="1" dirty="0">
                <a:latin typeface="+mn-lt"/>
              </a:rPr>
              <a:t>SCOPE</a:t>
            </a:r>
            <a:endParaRPr lang="en-IN" sz="48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132143" y="1540216"/>
            <a:ext cx="11511023" cy="5103129"/>
          </a:xfrm>
        </p:spPr>
        <p:txBody>
          <a:bodyPr>
            <a:normAutofit fontScale="92500" lnSpcReduction="10000"/>
          </a:bodyPr>
          <a:lstStyle/>
          <a:p>
            <a:r>
              <a:rPr lang="en-US" b="1" dirty="0"/>
              <a:t>Data privacy: </a:t>
            </a:r>
            <a:r>
              <a:rPr lang="en-US" dirty="0"/>
              <a:t>patients data collected by the sensor devices are encrypted before they are uploaded to the cloud storage server. </a:t>
            </a:r>
          </a:p>
          <a:p>
            <a:r>
              <a:rPr lang="en-US" b="1" dirty="0"/>
              <a:t>Conditional authorization: </a:t>
            </a:r>
            <a:r>
              <a:rPr lang="en-US" dirty="0"/>
              <a:t>Our scheme enables the delegation of the task to another doctor through a cloud server, without the need to decrypt the PHRs thus minimizing information exposure to the cloud server. </a:t>
            </a:r>
          </a:p>
          <a:p>
            <a:r>
              <a:rPr lang="en-US" b="1" dirty="0"/>
              <a:t>Condition-hiding: </a:t>
            </a:r>
            <a:r>
              <a:rPr lang="en-US" dirty="0"/>
              <a:t>Our scheme not only guarantees patient's PHRs privacy through encrypted data but also preserves the privacy of the condition embedded in the re-encryption key. </a:t>
            </a:r>
          </a:p>
          <a:p>
            <a:r>
              <a:rPr lang="en-US" b="1" dirty="0"/>
              <a:t>Proxy invisibility: </a:t>
            </a:r>
            <a:r>
              <a:rPr lang="en-US" dirty="0"/>
              <a:t>In our scheme, the authorized doctor (Bob) or a malicious user cannot distinguish which ciphertext is sent to delegate and which ciphertext is re-encrypted by the cloud delegated by Alice. </a:t>
            </a:r>
          </a:p>
          <a:p>
            <a:r>
              <a:rPr lang="en-US" b="1" dirty="0"/>
              <a:t>Collusion resistance: </a:t>
            </a:r>
            <a:r>
              <a:rPr lang="en-US" dirty="0"/>
              <a:t>In our scheme, even a dishonest proxy colludes with Bob, Alice’s private key can still be secure.</a:t>
            </a:r>
            <a:endParaRPr lang="en-IN" dirty="0"/>
          </a:p>
        </p:txBody>
      </p:sp>
      <p:grpSp>
        <p:nvGrpSpPr>
          <p:cNvPr id="4" name="Group 3">
            <a:extLst>
              <a:ext uri="{FF2B5EF4-FFF2-40B4-BE49-F238E27FC236}">
                <a16:creationId xmlns:a16="http://schemas.microsoft.com/office/drawing/2014/main" id="{F803D4DB-D26F-88FF-F665-CD19B39EB3D2}"/>
              </a:ext>
            </a:extLst>
          </p:cNvPr>
          <p:cNvGrpSpPr/>
          <p:nvPr/>
        </p:nvGrpSpPr>
        <p:grpSpPr>
          <a:xfrm>
            <a:off x="5750045" y="-808893"/>
            <a:ext cx="933450" cy="533400"/>
            <a:chOff x="5838826" y="5610642"/>
            <a:chExt cx="1162049" cy="675858"/>
          </a:xfrm>
        </p:grpSpPr>
        <p:cxnSp>
          <p:nvCxnSpPr>
            <p:cNvPr id="5" name="Straight Connector 4">
              <a:extLst>
                <a:ext uri="{FF2B5EF4-FFF2-40B4-BE49-F238E27FC236}">
                  <a16:creationId xmlns:a16="http://schemas.microsoft.com/office/drawing/2014/main" id="{A9299B3E-CA53-73F3-6332-7CC74743E855}"/>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03F3F80D-215A-DEF4-D704-FCF56C1A8E9D}"/>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pic>
        <p:nvPicPr>
          <p:cNvPr id="8" name="Graphic 7" descr="Microscope with solid fill">
            <a:extLst>
              <a:ext uri="{FF2B5EF4-FFF2-40B4-BE49-F238E27FC236}">
                <a16:creationId xmlns:a16="http://schemas.microsoft.com/office/drawing/2014/main" id="{DEE20612-6053-ED78-9406-1DD282580D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38243" y="-1"/>
            <a:ext cx="1353757" cy="1353757"/>
          </a:xfrm>
          <a:prstGeom prst="rect">
            <a:avLst/>
          </a:prstGeom>
        </p:spPr>
      </p:pic>
    </p:spTree>
    <p:extLst>
      <p:ext uri="{BB962C8B-B14F-4D97-AF65-F5344CB8AC3E}">
        <p14:creationId xmlns:p14="http://schemas.microsoft.com/office/powerpoint/2010/main" val="1947831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0" y="-1617638"/>
            <a:ext cx="10515600" cy="1325563"/>
          </a:xfrm>
        </p:spPr>
        <p:txBody>
          <a:bodyPr>
            <a:normAutofit/>
          </a:bodyPr>
          <a:lstStyle/>
          <a:p>
            <a:r>
              <a:rPr lang="en-US" sz="5400" b="1" dirty="0">
                <a:latin typeface="+mn-lt"/>
              </a:rPr>
              <a:t>ENTITIES</a:t>
            </a:r>
            <a:endParaRPr lang="en-IN" sz="5400" b="1" dirty="0">
              <a:latin typeface="+mn-lt"/>
            </a:endParaRPr>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0" y="7335470"/>
            <a:ext cx="11511280" cy="4910456"/>
          </a:xfrm>
        </p:spPr>
        <p:txBody>
          <a:bodyPr>
            <a:normAutofit/>
          </a:bodyPr>
          <a:lstStyle/>
          <a:p>
            <a:pPr>
              <a:lnSpc>
                <a:spcPct val="150000"/>
              </a:lnSpc>
            </a:pPr>
            <a:r>
              <a:rPr lang="en-IN" sz="3600" dirty="0"/>
              <a:t>PATIENTS</a:t>
            </a:r>
          </a:p>
          <a:p>
            <a:pPr>
              <a:lnSpc>
                <a:spcPct val="150000"/>
              </a:lnSpc>
            </a:pPr>
            <a:r>
              <a:rPr lang="en-IN" sz="3600" dirty="0"/>
              <a:t>DOCTOR-IN-CHARGE</a:t>
            </a:r>
            <a:r>
              <a:rPr lang="en-US" sz="3600" dirty="0"/>
              <a:t> </a:t>
            </a:r>
          </a:p>
          <a:p>
            <a:pPr>
              <a:lnSpc>
                <a:spcPct val="150000"/>
              </a:lnSpc>
            </a:pPr>
            <a:r>
              <a:rPr lang="en-US" sz="3600" dirty="0"/>
              <a:t>ONLY AUTHORIZED DOCTORS OR RESEARCH INSTITUTIONS HAVE ACCESS TO THE PHR</a:t>
            </a:r>
          </a:p>
          <a:p>
            <a:pPr>
              <a:lnSpc>
                <a:spcPct val="150000"/>
              </a:lnSpc>
            </a:pPr>
            <a:endParaRPr lang="en-IN" dirty="0"/>
          </a:p>
        </p:txBody>
      </p:sp>
      <p:grpSp>
        <p:nvGrpSpPr>
          <p:cNvPr id="2" name="Group 1">
            <a:extLst>
              <a:ext uri="{FF2B5EF4-FFF2-40B4-BE49-F238E27FC236}">
                <a16:creationId xmlns:a16="http://schemas.microsoft.com/office/drawing/2014/main" id="{2A5C5B8E-D21B-D2E9-A272-0B857DFE65BB}"/>
              </a:ext>
            </a:extLst>
          </p:cNvPr>
          <p:cNvGrpSpPr/>
          <p:nvPr/>
        </p:nvGrpSpPr>
        <p:grpSpPr>
          <a:xfrm>
            <a:off x="5257800" y="7068770"/>
            <a:ext cx="933450" cy="533400"/>
            <a:chOff x="5838826" y="5610642"/>
            <a:chExt cx="1162049" cy="675858"/>
          </a:xfrm>
        </p:grpSpPr>
        <p:cxnSp>
          <p:nvCxnSpPr>
            <p:cNvPr id="3" name="Straight Connector 2">
              <a:extLst>
                <a:ext uri="{FF2B5EF4-FFF2-40B4-BE49-F238E27FC236}">
                  <a16:creationId xmlns:a16="http://schemas.microsoft.com/office/drawing/2014/main" id="{EDF711B2-3FB7-FBE6-5726-7A13125965E8}"/>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4714EC02-C6E8-BACF-FCB1-78C1705E2072}"/>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53660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276860" y="329246"/>
            <a:ext cx="10515600" cy="1325563"/>
          </a:xfrm>
        </p:spPr>
        <p:txBody>
          <a:bodyPr>
            <a:normAutofit/>
          </a:bodyPr>
          <a:lstStyle/>
          <a:p>
            <a:r>
              <a:rPr lang="en-US" sz="6000" b="1" dirty="0">
                <a:latin typeface="Calibri" panose="020F0502020204030204" pitchFamily="34" charset="0"/>
                <a:ea typeface="Calibri" panose="020F0502020204030204" pitchFamily="34" charset="0"/>
                <a:cs typeface="Calibri" panose="020F0502020204030204" pitchFamily="34" charset="0"/>
              </a:rPr>
              <a:t>ENTITIES</a:t>
            </a:r>
            <a:endParaRPr lang="en-IN" sz="6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276860" y="1618298"/>
            <a:ext cx="11511280" cy="4910456"/>
          </a:xfrm>
        </p:spPr>
        <p:txBody>
          <a:bodyPr>
            <a:normAutofit/>
          </a:bodyPr>
          <a:lstStyle/>
          <a:p>
            <a:pPr>
              <a:lnSpc>
                <a:spcPct val="150000"/>
              </a:lnSpc>
            </a:pPr>
            <a:r>
              <a:rPr lang="en-IN" sz="3600" dirty="0"/>
              <a:t>PATIENTS</a:t>
            </a:r>
          </a:p>
          <a:p>
            <a:pPr>
              <a:lnSpc>
                <a:spcPct val="150000"/>
              </a:lnSpc>
            </a:pPr>
            <a:r>
              <a:rPr lang="en-IN" sz="3600" dirty="0"/>
              <a:t>DOCTOR-IN-CHARGE</a:t>
            </a:r>
            <a:r>
              <a:rPr lang="en-US" sz="3600" dirty="0"/>
              <a:t> </a:t>
            </a:r>
          </a:p>
          <a:p>
            <a:pPr>
              <a:lnSpc>
                <a:spcPct val="150000"/>
              </a:lnSpc>
            </a:pPr>
            <a:r>
              <a:rPr lang="en-US" sz="3600" dirty="0"/>
              <a:t>ONLY AUTHORIZED DOCTORS OR RESEARCH INSTITUTIONS HAVE ACCESS TO THE PHR</a:t>
            </a:r>
          </a:p>
          <a:p>
            <a:pPr>
              <a:lnSpc>
                <a:spcPct val="150000"/>
              </a:lnSpc>
            </a:pPr>
            <a:endParaRPr lang="en-IN" dirty="0"/>
          </a:p>
        </p:txBody>
      </p:sp>
      <p:grpSp>
        <p:nvGrpSpPr>
          <p:cNvPr id="2" name="Group 1">
            <a:extLst>
              <a:ext uri="{FF2B5EF4-FFF2-40B4-BE49-F238E27FC236}">
                <a16:creationId xmlns:a16="http://schemas.microsoft.com/office/drawing/2014/main" id="{800EF244-2E88-9D13-5C42-5EB997B8EC8F}"/>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D20C2B83-DBDD-4502-4744-428A36D8D247}"/>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94F32AC6-3372-03DE-A6E2-5B0DA039CBA8}"/>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pic>
        <p:nvPicPr>
          <p:cNvPr id="8" name="Graphic 7" descr="Arrow circle with solid fill">
            <a:extLst>
              <a:ext uri="{FF2B5EF4-FFF2-40B4-BE49-F238E27FC236}">
                <a16:creationId xmlns:a16="http://schemas.microsoft.com/office/drawing/2014/main" id="{1A5960DC-3FF4-D33B-9904-F7D9AE868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044" y="137159"/>
            <a:ext cx="1424941" cy="1424941"/>
          </a:xfrm>
          <a:prstGeom prst="rect">
            <a:avLst/>
          </a:prstGeom>
        </p:spPr>
      </p:pic>
    </p:spTree>
    <p:extLst>
      <p:ext uri="{BB962C8B-B14F-4D97-AF65-F5344CB8AC3E}">
        <p14:creationId xmlns:p14="http://schemas.microsoft.com/office/powerpoint/2010/main" val="89635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4108939" y="304165"/>
            <a:ext cx="10515600" cy="1325563"/>
          </a:xfrm>
        </p:spPr>
        <p:txBody>
          <a:bodyPr>
            <a:normAutofit/>
          </a:bodyPr>
          <a:lstStyle/>
          <a:p>
            <a:r>
              <a:rPr lang="en-US" sz="4800" b="1" dirty="0">
                <a:latin typeface="Arial" panose="020B0604020202020204" pitchFamily="34" charset="0"/>
                <a:cs typeface="Arial" panose="020B0604020202020204" pitchFamily="34" charset="0"/>
              </a:rPr>
              <a:t>TOOLS USED</a:t>
            </a:r>
            <a:endParaRPr lang="en-IN" sz="4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10785231" y="2368690"/>
            <a:ext cx="10515600" cy="4351338"/>
          </a:xfrm>
        </p:spPr>
        <p:txBody>
          <a:bodyPr>
            <a:normAutofit fontScale="70000" lnSpcReduction="20000"/>
          </a:bodyPr>
          <a:lstStyle/>
          <a:p>
            <a:pPr marL="82296" indent="0" fontAlgn="auto">
              <a:spcAft>
                <a:spcPts val="0"/>
              </a:spcAft>
              <a:buFont typeface="Arial" panose="020B0604020202020204" pitchFamily="34" charset="0"/>
              <a:buNone/>
              <a:defRPr/>
            </a:pPr>
            <a:r>
              <a:rPr lang="en-US" b="1" dirty="0">
                <a:latin typeface="Times New Roman" pitchFamily="18" charset="0"/>
                <a:cs typeface="Times New Roman" pitchFamily="18" charset="0"/>
              </a:rPr>
              <a:t>Software Requirement</a:t>
            </a:r>
            <a:endParaRPr lang="en-US" dirty="0">
              <a:latin typeface="Times New Roman" pitchFamily="18" charset="0"/>
              <a:cs typeface="Times New Roman" pitchFamily="18" charset="0"/>
            </a:endParaRPr>
          </a:p>
          <a:p>
            <a:pPr fontAlgn="auto">
              <a:spcAft>
                <a:spcPts val="0"/>
              </a:spcAft>
              <a:defRPr/>
            </a:pPr>
            <a:r>
              <a:rPr lang="en-US" dirty="0"/>
              <a:t>Operating System	- Windows 7/8/10</a:t>
            </a:r>
          </a:p>
          <a:p>
            <a:pPr fontAlgn="auto">
              <a:spcAft>
                <a:spcPts val="0"/>
              </a:spcAft>
              <a:defRPr/>
            </a:pPr>
            <a:r>
              <a:rPr lang="en-US" dirty="0"/>
              <a:t>Application Server 	- Drive HQ            </a:t>
            </a:r>
          </a:p>
          <a:p>
            <a:pPr fontAlgn="auto">
              <a:spcAft>
                <a:spcPts val="0"/>
              </a:spcAft>
              <a:defRPr/>
            </a:pPr>
            <a:r>
              <a:rPr lang="en-US" dirty="0"/>
              <a:t>Front End		 - HTML, JSP, CSS, Bootstrap</a:t>
            </a:r>
          </a:p>
          <a:p>
            <a:pPr fontAlgn="auto">
              <a:spcAft>
                <a:spcPts val="0"/>
              </a:spcAft>
              <a:defRPr/>
            </a:pPr>
            <a:r>
              <a:rPr lang="en-US" dirty="0"/>
              <a:t>Scripts	 	- JavaScript.</a:t>
            </a:r>
          </a:p>
          <a:p>
            <a:pPr fontAlgn="auto">
              <a:spcAft>
                <a:spcPts val="0"/>
              </a:spcAft>
              <a:defRPr/>
            </a:pPr>
            <a:r>
              <a:rPr lang="en-US" dirty="0"/>
              <a:t>Database		- My SQL</a:t>
            </a:r>
          </a:p>
          <a:p>
            <a:pPr>
              <a:defRPr/>
            </a:pPr>
            <a:r>
              <a:rPr lang="en-US" sz="2800" b="0" i="0" dirty="0">
                <a:effectLst/>
                <a:latin typeface="Arial" panose="020B0604020202020204" pitchFamily="34" charset="0"/>
                <a:cs typeface="Arial" panose="020B0604020202020204" pitchFamily="34" charset="0"/>
              </a:rPr>
              <a:t>Tool			-NetBeans 8.2</a:t>
            </a:r>
            <a:endParaRPr lang="en-US" dirty="0"/>
          </a:p>
          <a:p>
            <a:pPr fontAlgn="auto">
              <a:spcAft>
                <a:spcPts val="0"/>
              </a:spcAft>
              <a:defRPr/>
            </a:pPr>
            <a:r>
              <a:rPr lang="en-US" dirty="0"/>
              <a:t>IDE			- VS COES</a:t>
            </a:r>
          </a:p>
          <a:p>
            <a:pPr marL="0" indent="0" fontAlgn="auto">
              <a:spcAft>
                <a:spcPts val="0"/>
              </a:spcAft>
              <a:buFont typeface="Arial" panose="020B0604020202020204" pitchFamily="34" charset="0"/>
              <a:buNone/>
              <a:defRPr/>
            </a:pPr>
            <a:r>
              <a:rPr lang="en-US" b="1" dirty="0">
                <a:latin typeface="Times New Roman" pitchFamily="18" charset="0"/>
                <a:cs typeface="Times New Roman" pitchFamily="18" charset="0"/>
              </a:rPr>
              <a:t>Hardware Requirement</a:t>
            </a:r>
            <a:endParaRPr lang="en-US" dirty="0"/>
          </a:p>
          <a:p>
            <a:pPr fontAlgn="auto">
              <a:spcAft>
                <a:spcPts val="0"/>
              </a:spcAft>
              <a:defRPr/>
            </a:pPr>
            <a:r>
              <a:rPr lang="en-US" dirty="0"/>
              <a:t>Processor		- Intel i3/i5/i7</a:t>
            </a:r>
            <a:endParaRPr lang="en-US" b="1" dirty="0"/>
          </a:p>
          <a:p>
            <a:pPr fontAlgn="auto">
              <a:spcAft>
                <a:spcPts val="0"/>
              </a:spcAft>
              <a:defRPr/>
            </a:pPr>
            <a:r>
              <a:rPr lang="en-US" dirty="0"/>
              <a:t>RAM			- 3GB (min)</a:t>
            </a:r>
          </a:p>
          <a:p>
            <a:pPr fontAlgn="auto">
              <a:spcAft>
                <a:spcPts val="0"/>
              </a:spcAft>
              <a:defRPr/>
            </a:pPr>
            <a:r>
              <a:rPr lang="en-US" sz="3600" dirty="0"/>
              <a:t>Hard Disk		- 100 GB</a:t>
            </a:r>
          </a:p>
          <a:p>
            <a:pPr fontAlgn="auto">
              <a:spcAft>
                <a:spcPts val="0"/>
              </a:spcAft>
              <a:defRPr/>
            </a:pPr>
            <a:endParaRPr lang="en-US" sz="3600" dirty="0"/>
          </a:p>
          <a:p>
            <a:endParaRPr lang="en-IN" dirty="0"/>
          </a:p>
        </p:txBody>
      </p:sp>
      <p:pic>
        <p:nvPicPr>
          <p:cNvPr id="2" name="Graphic 1" descr="Laptop with solid fill">
            <a:extLst>
              <a:ext uri="{FF2B5EF4-FFF2-40B4-BE49-F238E27FC236}">
                <a16:creationId xmlns:a16="http://schemas.microsoft.com/office/drawing/2014/main" id="{0F5460A2-6E1C-3A30-3259-71DE77F212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15800" y="304165"/>
            <a:ext cx="2064525" cy="2064525"/>
          </a:xfrm>
          <a:prstGeom prst="rect">
            <a:avLst/>
          </a:prstGeom>
        </p:spPr>
      </p:pic>
      <p:pic>
        <p:nvPicPr>
          <p:cNvPr id="3" name="Graphic 2" descr="List with solid fill">
            <a:extLst>
              <a:ext uri="{FF2B5EF4-FFF2-40B4-BE49-F238E27FC236}">
                <a16:creationId xmlns:a16="http://schemas.microsoft.com/office/drawing/2014/main" id="{6566F025-33C8-9CF1-5BC9-EECE92FC18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03331" y="2684269"/>
            <a:ext cx="1489462" cy="1489462"/>
          </a:xfrm>
          <a:prstGeom prst="rect">
            <a:avLst/>
          </a:prstGeom>
        </p:spPr>
      </p:pic>
      <p:pic>
        <p:nvPicPr>
          <p:cNvPr id="4" name="Graphic 3" descr="Internet with solid fill">
            <a:extLst>
              <a:ext uri="{FF2B5EF4-FFF2-40B4-BE49-F238E27FC236}">
                <a16:creationId xmlns:a16="http://schemas.microsoft.com/office/drawing/2014/main" id="{6E277641-6A0C-BBB5-C9AF-1EC56B2AA9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56678" y="4906008"/>
            <a:ext cx="1647827" cy="1647827"/>
          </a:xfrm>
          <a:prstGeom prst="rect">
            <a:avLst/>
          </a:prstGeom>
        </p:spPr>
      </p:pic>
      <p:grpSp>
        <p:nvGrpSpPr>
          <p:cNvPr id="6" name="Group 5">
            <a:extLst>
              <a:ext uri="{FF2B5EF4-FFF2-40B4-BE49-F238E27FC236}">
                <a16:creationId xmlns:a16="http://schemas.microsoft.com/office/drawing/2014/main" id="{BEAB79F6-C549-DB84-1B3D-8F07076BE08E}"/>
              </a:ext>
            </a:extLst>
          </p:cNvPr>
          <p:cNvGrpSpPr/>
          <p:nvPr/>
        </p:nvGrpSpPr>
        <p:grpSpPr>
          <a:xfrm>
            <a:off x="5385287" y="7092460"/>
            <a:ext cx="933450" cy="533400"/>
            <a:chOff x="5838826" y="5610642"/>
            <a:chExt cx="1162049" cy="675858"/>
          </a:xfrm>
        </p:grpSpPr>
        <p:cxnSp>
          <p:nvCxnSpPr>
            <p:cNvPr id="8" name="Straight Connector 7">
              <a:extLst>
                <a:ext uri="{FF2B5EF4-FFF2-40B4-BE49-F238E27FC236}">
                  <a16:creationId xmlns:a16="http://schemas.microsoft.com/office/drawing/2014/main" id="{5A86CD36-D9E5-A246-9F92-F67E80E79607}"/>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625FB6F6-15A2-8340-4383-97B11806DA0A}"/>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98756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838200" y="304165"/>
            <a:ext cx="10515600" cy="1325563"/>
          </a:xfrm>
        </p:spPr>
        <p:txBody>
          <a:bodyPr>
            <a:normAutofit/>
          </a:bodyPr>
          <a:lstStyle/>
          <a:p>
            <a:r>
              <a:rPr lang="en-US" sz="4800" b="1" dirty="0">
                <a:latin typeface="Arial" panose="020B0604020202020204" pitchFamily="34" charset="0"/>
                <a:cs typeface="Arial" panose="020B0604020202020204" pitchFamily="34" charset="0"/>
              </a:rPr>
              <a:t>TOOLS USED</a:t>
            </a:r>
            <a:endParaRPr lang="en-IN" sz="4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342900" y="1602105"/>
            <a:ext cx="10111368" cy="4951730"/>
          </a:xfrm>
        </p:spPr>
        <p:txBody>
          <a:bodyPr>
            <a:normAutofit lnSpcReduction="10000"/>
          </a:bodyPr>
          <a:lstStyle/>
          <a:p>
            <a:pPr marL="82296" indent="0" fontAlgn="auto">
              <a:spcAft>
                <a:spcPts val="0"/>
              </a:spcAft>
              <a:buFont typeface="Arial" panose="020B0604020202020204" pitchFamily="34" charset="0"/>
              <a:buNone/>
              <a:defRPr/>
            </a:pPr>
            <a:r>
              <a:rPr lang="en-US" b="1" dirty="0">
                <a:latin typeface="Times New Roman" pitchFamily="18" charset="0"/>
                <a:cs typeface="Times New Roman" pitchFamily="18" charset="0"/>
              </a:rPr>
              <a:t>Software Requirement</a:t>
            </a:r>
            <a:endParaRPr lang="en-US" dirty="0">
              <a:latin typeface="Times New Roman" pitchFamily="18" charset="0"/>
              <a:cs typeface="Times New Roman" pitchFamily="18" charset="0"/>
            </a:endParaRPr>
          </a:p>
          <a:p>
            <a:pPr fontAlgn="auto">
              <a:spcAft>
                <a:spcPts val="0"/>
              </a:spcAft>
              <a:defRPr/>
            </a:pPr>
            <a:r>
              <a:rPr lang="en-US" dirty="0"/>
              <a:t>Operating System	- Windows 7/8/10/11</a:t>
            </a:r>
          </a:p>
          <a:p>
            <a:pPr fontAlgn="auto">
              <a:spcAft>
                <a:spcPts val="0"/>
              </a:spcAft>
              <a:defRPr/>
            </a:pPr>
            <a:r>
              <a:rPr lang="en-US" dirty="0"/>
              <a:t>Application Server 	- Drive HQ            </a:t>
            </a:r>
          </a:p>
          <a:p>
            <a:pPr fontAlgn="auto">
              <a:spcAft>
                <a:spcPts val="0"/>
              </a:spcAft>
              <a:defRPr/>
            </a:pPr>
            <a:r>
              <a:rPr lang="en-US" dirty="0"/>
              <a:t>Front End		 	- HTML, JSP, CSS, Bootstrap</a:t>
            </a:r>
          </a:p>
          <a:p>
            <a:pPr fontAlgn="auto">
              <a:spcAft>
                <a:spcPts val="0"/>
              </a:spcAft>
              <a:defRPr/>
            </a:pPr>
            <a:r>
              <a:rPr lang="en-US" dirty="0"/>
              <a:t>Database			- My SQL</a:t>
            </a:r>
          </a:p>
          <a:p>
            <a:pPr>
              <a:defRPr/>
            </a:pPr>
            <a:r>
              <a:rPr lang="en-US" sz="2800" b="0" i="0" dirty="0">
                <a:effectLst/>
                <a:latin typeface="Arial" panose="020B0604020202020204" pitchFamily="34" charset="0"/>
                <a:cs typeface="Arial" panose="020B0604020202020204" pitchFamily="34" charset="0"/>
              </a:rPr>
              <a:t>Tool				-NetBeans 8.2 </a:t>
            </a:r>
            <a:endParaRPr lang="en-US" dirty="0"/>
          </a:p>
          <a:p>
            <a:pPr marL="0" indent="0" fontAlgn="auto">
              <a:spcAft>
                <a:spcPts val="0"/>
              </a:spcAft>
              <a:buFont typeface="Arial" panose="020B0604020202020204" pitchFamily="34" charset="0"/>
              <a:buNone/>
              <a:defRPr/>
            </a:pPr>
            <a:r>
              <a:rPr lang="en-US" b="1" dirty="0">
                <a:latin typeface="Times New Roman" pitchFamily="18" charset="0"/>
                <a:cs typeface="Times New Roman" pitchFamily="18" charset="0"/>
              </a:rPr>
              <a:t>Hardware Requirement</a:t>
            </a:r>
            <a:endParaRPr lang="en-US" dirty="0"/>
          </a:p>
          <a:p>
            <a:pPr fontAlgn="auto">
              <a:spcAft>
                <a:spcPts val="0"/>
              </a:spcAft>
              <a:defRPr/>
            </a:pPr>
            <a:r>
              <a:rPr lang="en-US" dirty="0"/>
              <a:t>Processor			- Intel i3 and so on</a:t>
            </a:r>
            <a:endParaRPr lang="en-US" b="1" dirty="0"/>
          </a:p>
          <a:p>
            <a:pPr fontAlgn="auto">
              <a:spcAft>
                <a:spcPts val="0"/>
              </a:spcAft>
              <a:defRPr/>
            </a:pPr>
            <a:r>
              <a:rPr lang="en-US" dirty="0"/>
              <a:t>RAM			- 4GB (min)</a:t>
            </a:r>
          </a:p>
          <a:p>
            <a:pPr fontAlgn="auto">
              <a:spcAft>
                <a:spcPts val="0"/>
              </a:spcAft>
              <a:defRPr/>
            </a:pPr>
            <a:r>
              <a:rPr lang="en-US" dirty="0"/>
              <a:t>Hard Disk			- 500 GB</a:t>
            </a:r>
          </a:p>
          <a:p>
            <a:pPr fontAlgn="auto">
              <a:spcAft>
                <a:spcPts val="0"/>
              </a:spcAft>
              <a:defRPr/>
            </a:pPr>
            <a:endParaRPr lang="en-US" sz="3600" dirty="0"/>
          </a:p>
          <a:p>
            <a:endParaRPr lang="en-IN" dirty="0"/>
          </a:p>
        </p:txBody>
      </p:sp>
      <p:pic>
        <p:nvPicPr>
          <p:cNvPr id="6" name="Graphic 5" descr="Internet with solid fill">
            <a:extLst>
              <a:ext uri="{FF2B5EF4-FFF2-40B4-BE49-F238E27FC236}">
                <a16:creationId xmlns:a16="http://schemas.microsoft.com/office/drawing/2014/main" id="{6A3937F6-B6A7-3F09-34E4-1594C80D6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5623" y="4906008"/>
            <a:ext cx="1647827" cy="1647827"/>
          </a:xfrm>
          <a:prstGeom prst="rect">
            <a:avLst/>
          </a:prstGeom>
        </p:spPr>
      </p:pic>
      <p:pic>
        <p:nvPicPr>
          <p:cNvPr id="9" name="Graphic 8" descr="Laptop with solid fill">
            <a:extLst>
              <a:ext uri="{FF2B5EF4-FFF2-40B4-BE49-F238E27FC236}">
                <a16:creationId xmlns:a16="http://schemas.microsoft.com/office/drawing/2014/main" id="{20287FEC-5A53-E312-8DB3-DBA319F06A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7275" y="1207275"/>
            <a:ext cx="2064525" cy="2064525"/>
          </a:xfrm>
          <a:prstGeom prst="rect">
            <a:avLst/>
          </a:prstGeom>
        </p:spPr>
      </p:pic>
      <p:pic>
        <p:nvPicPr>
          <p:cNvPr id="11" name="Graphic 10" descr="List with solid fill">
            <a:extLst>
              <a:ext uri="{FF2B5EF4-FFF2-40B4-BE49-F238E27FC236}">
                <a16:creationId xmlns:a16="http://schemas.microsoft.com/office/drawing/2014/main" id="{879B200D-8F56-9F11-1FB9-5C18DE656C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4397" y="3219131"/>
            <a:ext cx="1489462" cy="1489462"/>
          </a:xfrm>
          <a:prstGeom prst="rect">
            <a:avLst/>
          </a:prstGeom>
        </p:spPr>
      </p:pic>
      <p:grpSp>
        <p:nvGrpSpPr>
          <p:cNvPr id="12" name="Group 11">
            <a:extLst>
              <a:ext uri="{FF2B5EF4-FFF2-40B4-BE49-F238E27FC236}">
                <a16:creationId xmlns:a16="http://schemas.microsoft.com/office/drawing/2014/main" id="{6BA30EB3-EE54-20DA-EFEF-C98D693BAE6D}"/>
              </a:ext>
            </a:extLst>
          </p:cNvPr>
          <p:cNvGrpSpPr/>
          <p:nvPr/>
        </p:nvGrpSpPr>
        <p:grpSpPr>
          <a:xfrm>
            <a:off x="5750045" y="-808893"/>
            <a:ext cx="933450" cy="533400"/>
            <a:chOff x="5838826" y="5610642"/>
            <a:chExt cx="1162049" cy="675858"/>
          </a:xfrm>
        </p:grpSpPr>
        <p:cxnSp>
          <p:nvCxnSpPr>
            <p:cNvPr id="13" name="Straight Connector 12">
              <a:extLst>
                <a:ext uri="{FF2B5EF4-FFF2-40B4-BE49-F238E27FC236}">
                  <a16:creationId xmlns:a16="http://schemas.microsoft.com/office/drawing/2014/main" id="{314ACE9E-CC4A-FED9-883B-83A50CEDFEA6}"/>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CE258B4-7ABA-AE36-214F-A263BD3AE3BB}"/>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5777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4">
                <a:lumMod val="20000"/>
                <a:lumOff val="80000"/>
              </a:schemeClr>
            </a:gs>
            <a:gs pos="10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9D4FBF-298E-CEBB-486A-A91FB3A3D5E2}"/>
              </a:ext>
            </a:extLst>
          </p:cNvPr>
          <p:cNvPicPr>
            <a:picLocks noChangeAspect="1"/>
          </p:cNvPicPr>
          <p:nvPr/>
        </p:nvPicPr>
        <p:blipFill rotWithShape="1">
          <a:blip r:embed="rId2">
            <a:extLst>
              <a:ext uri="{28A0092B-C50C-407E-A947-70E740481C1C}">
                <a14:useLocalDpi xmlns:a14="http://schemas.microsoft.com/office/drawing/2010/main" val="0"/>
              </a:ext>
            </a:extLst>
          </a:blip>
          <a:srcRect l="21067" t="5986" r="19564" b="79455"/>
          <a:stretch/>
        </p:blipFill>
        <p:spPr>
          <a:xfrm>
            <a:off x="1532384" y="185195"/>
            <a:ext cx="9358726" cy="186352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187E6F6-E2E5-FAEC-9AE1-28E0F824AB48}"/>
              </a:ext>
            </a:extLst>
          </p:cNvPr>
          <p:cNvSpPr txBox="1"/>
          <p:nvPr/>
        </p:nvSpPr>
        <p:spPr>
          <a:xfrm>
            <a:off x="762000" y="3685896"/>
            <a:ext cx="10926590" cy="2246769"/>
          </a:xfrm>
          <a:prstGeom prst="rect">
            <a:avLst/>
          </a:prstGeom>
          <a:noFill/>
        </p:spPr>
        <p:txBody>
          <a:bodyPr wrap="square" rtlCol="0">
            <a:spAutoFit/>
          </a:bodyPr>
          <a:lstStyle/>
          <a:p>
            <a:r>
              <a:rPr lang="en-IN" sz="6000" dirty="0">
                <a:latin typeface="Algerian" panose="04020705040A02060702" pitchFamily="82" charset="0"/>
              </a:rPr>
              <a:t>Empowering E-Healthcare</a:t>
            </a:r>
          </a:p>
          <a:p>
            <a:endParaRPr lang="en-IN" sz="8000" dirty="0">
              <a:latin typeface="Algerian" panose="04020705040A02060702" pitchFamily="82" charset="0"/>
            </a:endParaRPr>
          </a:p>
        </p:txBody>
      </p:sp>
    </p:spTree>
    <p:extLst>
      <p:ext uri="{BB962C8B-B14F-4D97-AF65-F5344CB8AC3E}">
        <p14:creationId xmlns:p14="http://schemas.microsoft.com/office/powerpoint/2010/main" val="30886016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345440" y="-1743686"/>
            <a:ext cx="10515600" cy="1325563"/>
          </a:xfrm>
        </p:spPr>
        <p:txBody>
          <a:bodyPr>
            <a:normAutofit/>
          </a:bodyPr>
          <a:lstStyle/>
          <a:p>
            <a:r>
              <a:rPr lang="en-US" sz="6000" b="1" dirty="0"/>
              <a:t>SYSTEM OVERVIEW</a:t>
            </a:r>
            <a:endParaRPr lang="en-IN" sz="6000" b="1" dirty="0"/>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8259299" y="1598246"/>
            <a:ext cx="11008360" cy="4602163"/>
          </a:xfrm>
        </p:spPr>
        <p:txBody>
          <a:bodyPr>
            <a:normAutofit fontScale="40000" lnSpcReduction="20000"/>
          </a:bodyPr>
          <a:lstStyle/>
          <a:p>
            <a:pPr>
              <a:buFont typeface="Wingdings" panose="05000000000000000000" pitchFamily="2" charset="2"/>
              <a:buChar char="v"/>
            </a:pPr>
            <a:r>
              <a:rPr lang="en-US" altLang="en-US" sz="3200" b="1" dirty="0"/>
              <a:t>Module – patient</a:t>
            </a:r>
            <a:endParaRPr lang="en-US" altLang="en-US" sz="3200" dirty="0"/>
          </a:p>
          <a:p>
            <a:pPr>
              <a:buFont typeface="Arial" panose="020B0604020202020204" pitchFamily="34" charset="0"/>
              <a:buChar char="•"/>
            </a:pPr>
            <a:r>
              <a:rPr lang="en-US" altLang="en-US" sz="3600" dirty="0"/>
              <a:t>Login</a:t>
            </a:r>
          </a:p>
          <a:p>
            <a:pPr>
              <a:buFont typeface="Arial" panose="020B0604020202020204" pitchFamily="34" charset="0"/>
              <a:buChar char="•"/>
            </a:pPr>
            <a:r>
              <a:rPr lang="en-US" altLang="en-US" sz="3600" dirty="0"/>
              <a:t>Upload encrypted data</a:t>
            </a:r>
          </a:p>
          <a:p>
            <a:pPr>
              <a:buFont typeface="Arial" panose="020B0604020202020204" pitchFamily="34" charset="0"/>
              <a:buChar char="•"/>
            </a:pPr>
            <a:r>
              <a:rPr lang="en-US" altLang="en-US" sz="3600" dirty="0"/>
              <a:t>Get Result from consulted doctor</a:t>
            </a:r>
          </a:p>
          <a:p>
            <a:pPr>
              <a:buFont typeface="Arial" panose="020B0604020202020204" pitchFamily="34" charset="0"/>
              <a:buChar char="•"/>
            </a:pPr>
            <a:r>
              <a:rPr lang="en-US" altLang="en-US" sz="3600" dirty="0"/>
              <a:t>Logout</a:t>
            </a:r>
          </a:p>
          <a:p>
            <a:pPr marL="0" indent="0">
              <a:buNone/>
            </a:pPr>
            <a:endParaRPr lang="en-US" altLang="en-US" sz="3600" dirty="0"/>
          </a:p>
          <a:p>
            <a:pPr>
              <a:buFont typeface="Wingdings" panose="05000000000000000000" pitchFamily="2" charset="2"/>
              <a:buChar char="v"/>
            </a:pPr>
            <a:r>
              <a:rPr lang="en-US" altLang="en-US" sz="3200" b="1" dirty="0"/>
              <a:t>Module –Cloud sever</a:t>
            </a:r>
          </a:p>
          <a:p>
            <a:pPr>
              <a:buFont typeface="Arial" panose="020B0604020202020204" pitchFamily="34" charset="0"/>
              <a:buChar char="•"/>
            </a:pPr>
            <a:r>
              <a:rPr lang="en-US" altLang="en-US" sz="3600" dirty="0"/>
              <a:t>Approve  Patients</a:t>
            </a:r>
          </a:p>
          <a:p>
            <a:pPr>
              <a:buFont typeface="Arial" panose="020B0604020202020204" pitchFamily="34" charset="0"/>
              <a:buChar char="•"/>
            </a:pPr>
            <a:r>
              <a:rPr lang="en-US" altLang="en-US" sz="3600" dirty="0"/>
              <a:t>Approve Doctors</a:t>
            </a:r>
          </a:p>
          <a:p>
            <a:pPr marL="0" indent="0">
              <a:buNone/>
            </a:pPr>
            <a:endParaRPr lang="en-US" altLang="en-US" sz="3600" dirty="0"/>
          </a:p>
          <a:p>
            <a:pPr>
              <a:buFont typeface="Wingdings" panose="05000000000000000000" pitchFamily="2" charset="2"/>
              <a:buChar char="v"/>
            </a:pPr>
            <a:r>
              <a:rPr lang="en-US" altLang="en-US" sz="3200" b="1" dirty="0"/>
              <a:t>Module –Doctors</a:t>
            </a:r>
          </a:p>
          <a:p>
            <a:pPr lvl="3"/>
            <a:endParaRPr lang="en-US" altLang="en-US" dirty="0"/>
          </a:p>
          <a:p>
            <a:pPr>
              <a:buFont typeface="Arial" panose="020B0604020202020204" pitchFamily="34" charset="0"/>
              <a:buChar char="•"/>
            </a:pPr>
            <a:r>
              <a:rPr lang="en-US" altLang="en-US" sz="3800" dirty="0"/>
              <a:t>Login</a:t>
            </a:r>
          </a:p>
          <a:p>
            <a:pPr>
              <a:buFont typeface="Arial" panose="020B0604020202020204" pitchFamily="34" charset="0"/>
              <a:buChar char="•"/>
            </a:pPr>
            <a:r>
              <a:rPr lang="en-US" altLang="en-US" sz="3800" dirty="0"/>
              <a:t>Check Patient Data</a:t>
            </a:r>
          </a:p>
          <a:p>
            <a:pPr>
              <a:buFont typeface="Arial" panose="020B0604020202020204" pitchFamily="34" charset="0"/>
              <a:buChar char="•"/>
            </a:pPr>
            <a:r>
              <a:rPr lang="en-US" altLang="en-US" sz="3800" dirty="0"/>
              <a:t>Consult Patient</a:t>
            </a:r>
          </a:p>
          <a:p>
            <a:pPr>
              <a:buFont typeface="Arial" panose="020B0604020202020204" pitchFamily="34" charset="0"/>
              <a:buChar char="•"/>
            </a:pPr>
            <a:r>
              <a:rPr lang="en-US" altLang="en-US" sz="3800" dirty="0"/>
              <a:t>Logout</a:t>
            </a:r>
          </a:p>
          <a:p>
            <a:pPr fontAlgn="auto">
              <a:spcAft>
                <a:spcPts val="0"/>
              </a:spcAft>
              <a:defRPr/>
            </a:pPr>
            <a:endParaRPr lang="en-US" sz="3600" dirty="0">
              <a:solidFill>
                <a:schemeClr val="tx1">
                  <a:lumMod val="85000"/>
                  <a:lumOff val="15000"/>
                </a:schemeClr>
              </a:solidFill>
            </a:endParaRPr>
          </a:p>
          <a:p>
            <a:endParaRPr lang="en-IN" dirty="0"/>
          </a:p>
        </p:txBody>
      </p:sp>
      <p:grpSp>
        <p:nvGrpSpPr>
          <p:cNvPr id="3" name="Group 2">
            <a:extLst>
              <a:ext uri="{FF2B5EF4-FFF2-40B4-BE49-F238E27FC236}">
                <a16:creationId xmlns:a16="http://schemas.microsoft.com/office/drawing/2014/main" id="{54679C44-E3B2-D8A9-0568-35D99AC05E42}"/>
              </a:ext>
            </a:extLst>
          </p:cNvPr>
          <p:cNvGrpSpPr/>
          <p:nvPr/>
        </p:nvGrpSpPr>
        <p:grpSpPr>
          <a:xfrm>
            <a:off x="5629275" y="7162799"/>
            <a:ext cx="933450" cy="533400"/>
            <a:chOff x="5838826" y="5610642"/>
            <a:chExt cx="1162049" cy="675858"/>
          </a:xfrm>
        </p:grpSpPr>
        <p:cxnSp>
          <p:nvCxnSpPr>
            <p:cNvPr id="4" name="Straight Connector 3">
              <a:extLst>
                <a:ext uri="{FF2B5EF4-FFF2-40B4-BE49-F238E27FC236}">
                  <a16:creationId xmlns:a16="http://schemas.microsoft.com/office/drawing/2014/main" id="{6A3B88C6-D334-4FB0-3C11-956CC5AD87E8}"/>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6ED4362-F784-ED71-515C-1A98A9C41568}"/>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117174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345440" y="249237"/>
            <a:ext cx="10515600" cy="1325563"/>
          </a:xfrm>
        </p:spPr>
        <p:txBody>
          <a:bodyPr>
            <a:normAutofit/>
          </a:bodyPr>
          <a:lstStyle/>
          <a:p>
            <a:r>
              <a:rPr lang="en-US" sz="6000" b="1" dirty="0"/>
              <a:t>SYSTEM OVERVIEW</a:t>
            </a:r>
            <a:endParaRPr lang="en-IN" sz="6000" b="1" dirty="0"/>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345440" y="1574800"/>
            <a:ext cx="11008360" cy="4602163"/>
          </a:xfrm>
        </p:spPr>
        <p:txBody>
          <a:bodyPr>
            <a:normAutofit fontScale="40000" lnSpcReduction="20000"/>
          </a:bodyPr>
          <a:lstStyle/>
          <a:p>
            <a:pPr>
              <a:buFont typeface="Wingdings" panose="05000000000000000000" pitchFamily="2" charset="2"/>
              <a:buChar char="v"/>
            </a:pPr>
            <a:r>
              <a:rPr lang="en-US" altLang="en-US" sz="3200" b="1" dirty="0"/>
              <a:t>Module – patient</a:t>
            </a:r>
            <a:endParaRPr lang="en-US" altLang="en-US" sz="3200" dirty="0"/>
          </a:p>
          <a:p>
            <a:pPr>
              <a:buFont typeface="Arial" panose="020B0604020202020204" pitchFamily="34" charset="0"/>
              <a:buChar char="•"/>
            </a:pPr>
            <a:r>
              <a:rPr lang="en-US" altLang="en-US" sz="3600" dirty="0"/>
              <a:t>Login</a:t>
            </a:r>
          </a:p>
          <a:p>
            <a:pPr>
              <a:buFont typeface="Arial" panose="020B0604020202020204" pitchFamily="34" charset="0"/>
              <a:buChar char="•"/>
            </a:pPr>
            <a:r>
              <a:rPr lang="en-US" altLang="en-US" sz="3600" dirty="0"/>
              <a:t>Upload encrypted data</a:t>
            </a:r>
          </a:p>
          <a:p>
            <a:pPr>
              <a:buFont typeface="Arial" panose="020B0604020202020204" pitchFamily="34" charset="0"/>
              <a:buChar char="•"/>
            </a:pPr>
            <a:r>
              <a:rPr lang="en-US" altLang="en-US" sz="3600" dirty="0"/>
              <a:t>Get Result from consulted doctor</a:t>
            </a:r>
          </a:p>
          <a:p>
            <a:pPr>
              <a:buFont typeface="Arial" panose="020B0604020202020204" pitchFamily="34" charset="0"/>
              <a:buChar char="•"/>
            </a:pPr>
            <a:r>
              <a:rPr lang="en-US" altLang="en-US" sz="3600" dirty="0"/>
              <a:t>Logout</a:t>
            </a:r>
          </a:p>
          <a:p>
            <a:pPr marL="0" indent="0">
              <a:buNone/>
            </a:pPr>
            <a:endParaRPr lang="en-US" altLang="en-US" sz="3600" dirty="0"/>
          </a:p>
          <a:p>
            <a:pPr>
              <a:buFont typeface="Wingdings" panose="05000000000000000000" pitchFamily="2" charset="2"/>
              <a:buChar char="v"/>
            </a:pPr>
            <a:r>
              <a:rPr lang="en-US" altLang="en-US" sz="3200" b="1" dirty="0"/>
              <a:t>Module –Cloud sever</a:t>
            </a:r>
          </a:p>
          <a:p>
            <a:pPr>
              <a:buFont typeface="Arial" panose="020B0604020202020204" pitchFamily="34" charset="0"/>
              <a:buChar char="•"/>
            </a:pPr>
            <a:r>
              <a:rPr lang="en-US" altLang="en-US" sz="3600" dirty="0"/>
              <a:t>Approve  Patients</a:t>
            </a:r>
          </a:p>
          <a:p>
            <a:pPr>
              <a:buFont typeface="Arial" panose="020B0604020202020204" pitchFamily="34" charset="0"/>
              <a:buChar char="•"/>
            </a:pPr>
            <a:r>
              <a:rPr lang="en-US" altLang="en-US" sz="3600" dirty="0"/>
              <a:t>Approve Doctors</a:t>
            </a:r>
          </a:p>
          <a:p>
            <a:pPr marL="0" indent="0">
              <a:buNone/>
            </a:pPr>
            <a:endParaRPr lang="en-US" altLang="en-US" sz="3600" dirty="0"/>
          </a:p>
          <a:p>
            <a:pPr>
              <a:buFont typeface="Wingdings" panose="05000000000000000000" pitchFamily="2" charset="2"/>
              <a:buChar char="v"/>
            </a:pPr>
            <a:r>
              <a:rPr lang="en-US" altLang="en-US" sz="3200" b="1" dirty="0"/>
              <a:t>Module –Doctors</a:t>
            </a:r>
          </a:p>
          <a:p>
            <a:pPr lvl="3"/>
            <a:endParaRPr lang="en-US" altLang="en-US" dirty="0"/>
          </a:p>
          <a:p>
            <a:pPr>
              <a:buFont typeface="Arial" panose="020B0604020202020204" pitchFamily="34" charset="0"/>
              <a:buChar char="•"/>
            </a:pPr>
            <a:r>
              <a:rPr lang="en-US" altLang="en-US" sz="3800" dirty="0"/>
              <a:t>Login</a:t>
            </a:r>
          </a:p>
          <a:p>
            <a:pPr>
              <a:buFont typeface="Arial" panose="020B0604020202020204" pitchFamily="34" charset="0"/>
              <a:buChar char="•"/>
            </a:pPr>
            <a:r>
              <a:rPr lang="en-US" altLang="en-US" sz="3800" dirty="0"/>
              <a:t>Check Patient Data</a:t>
            </a:r>
          </a:p>
          <a:p>
            <a:pPr>
              <a:buFont typeface="Arial" panose="020B0604020202020204" pitchFamily="34" charset="0"/>
              <a:buChar char="•"/>
            </a:pPr>
            <a:r>
              <a:rPr lang="en-US" altLang="en-US" sz="3800" dirty="0"/>
              <a:t>Consult Patient</a:t>
            </a:r>
          </a:p>
          <a:p>
            <a:pPr>
              <a:buFont typeface="Arial" panose="020B0604020202020204" pitchFamily="34" charset="0"/>
              <a:buChar char="•"/>
            </a:pPr>
            <a:r>
              <a:rPr lang="en-US" altLang="en-US" sz="3800" dirty="0"/>
              <a:t>Logout</a:t>
            </a:r>
          </a:p>
          <a:p>
            <a:pPr fontAlgn="auto">
              <a:spcAft>
                <a:spcPts val="0"/>
              </a:spcAft>
              <a:defRPr/>
            </a:pPr>
            <a:endParaRPr lang="en-US" sz="3600" dirty="0">
              <a:solidFill>
                <a:schemeClr val="tx1">
                  <a:lumMod val="85000"/>
                  <a:lumOff val="15000"/>
                </a:schemeClr>
              </a:solidFill>
            </a:endParaRPr>
          </a:p>
          <a:p>
            <a:endParaRPr lang="en-IN" dirty="0"/>
          </a:p>
        </p:txBody>
      </p:sp>
      <p:grpSp>
        <p:nvGrpSpPr>
          <p:cNvPr id="2" name="Group 1">
            <a:extLst>
              <a:ext uri="{FF2B5EF4-FFF2-40B4-BE49-F238E27FC236}">
                <a16:creationId xmlns:a16="http://schemas.microsoft.com/office/drawing/2014/main" id="{CD2D6993-6712-D42F-5DCC-7DBD01E6178E}"/>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DCB03911-F546-0469-0FC7-FE82CBC89DD3}"/>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7499E4EF-185B-43C5-43AC-0C70C23DF5BC}"/>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6196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E70CCDBA-4A7F-6A3C-A106-911BF7BF3447}"/>
              </a:ext>
            </a:extLst>
          </p:cNvPr>
          <p:cNvGrpSpPr/>
          <p:nvPr/>
        </p:nvGrpSpPr>
        <p:grpSpPr>
          <a:xfrm>
            <a:off x="487680" y="-228600"/>
            <a:ext cx="13335000" cy="6888480"/>
            <a:chOff x="0" y="0"/>
            <a:chExt cx="12192000" cy="8145463"/>
          </a:xfrm>
        </p:grpSpPr>
        <p:sp>
          <p:nvSpPr>
            <p:cNvPr id="11" name="AutoShape 49">
              <a:extLst>
                <a:ext uri="{FF2B5EF4-FFF2-40B4-BE49-F238E27FC236}">
                  <a16:creationId xmlns:a16="http://schemas.microsoft.com/office/drawing/2014/main" id="{72405BCE-E4B3-4001-9B9D-D23AEAAD9517}"/>
                </a:ext>
              </a:extLst>
            </p:cNvPr>
            <p:cNvSpPr>
              <a:spLocks noChangeShapeType="1"/>
            </p:cNvSpPr>
            <p:nvPr/>
          </p:nvSpPr>
          <p:spPr bwMode="auto">
            <a:xfrm>
              <a:off x="123825" y="1568450"/>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7">
              <a:extLst>
                <a:ext uri="{FF2B5EF4-FFF2-40B4-BE49-F238E27FC236}">
                  <a16:creationId xmlns:a16="http://schemas.microsoft.com/office/drawing/2014/main" id="{45FD1009-B340-3195-D8F4-8C1E5ABCE8CF}"/>
                </a:ext>
              </a:extLst>
            </p:cNvPr>
            <p:cNvSpPr>
              <a:spLocks noChangeShapeType="1"/>
            </p:cNvSpPr>
            <p:nvPr/>
          </p:nvSpPr>
          <p:spPr bwMode="auto">
            <a:xfrm>
              <a:off x="3484563" y="9985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6">
              <a:extLst>
                <a:ext uri="{FF2B5EF4-FFF2-40B4-BE49-F238E27FC236}">
                  <a16:creationId xmlns:a16="http://schemas.microsoft.com/office/drawing/2014/main" id="{0F5AFB84-2BBF-2A2D-6EC3-730F1E02C02C}"/>
                </a:ext>
              </a:extLst>
            </p:cNvPr>
            <p:cNvSpPr>
              <a:spLocks noChangeShapeType="1"/>
            </p:cNvSpPr>
            <p:nvPr/>
          </p:nvSpPr>
          <p:spPr bwMode="auto">
            <a:xfrm>
              <a:off x="3484563" y="15319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8">
              <a:extLst>
                <a:ext uri="{FF2B5EF4-FFF2-40B4-BE49-F238E27FC236}">
                  <a16:creationId xmlns:a16="http://schemas.microsoft.com/office/drawing/2014/main" id="{5CE19E67-3F96-3F7C-00EA-ACD1B9999644}"/>
                </a:ext>
              </a:extLst>
            </p:cNvPr>
            <p:cNvSpPr>
              <a:spLocks noChangeShapeType="1"/>
            </p:cNvSpPr>
            <p:nvPr/>
          </p:nvSpPr>
          <p:spPr bwMode="auto">
            <a:xfrm>
              <a:off x="123825" y="15319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5">
              <a:extLst>
                <a:ext uri="{FF2B5EF4-FFF2-40B4-BE49-F238E27FC236}">
                  <a16:creationId xmlns:a16="http://schemas.microsoft.com/office/drawing/2014/main" id="{5A0CB7A1-4833-5E54-09F8-318735CCC185}"/>
                </a:ext>
              </a:extLst>
            </p:cNvPr>
            <p:cNvSpPr>
              <a:spLocks noChangeShapeType="1"/>
            </p:cNvSpPr>
            <p:nvPr/>
          </p:nvSpPr>
          <p:spPr bwMode="auto">
            <a:xfrm>
              <a:off x="3484563" y="15319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7">
              <a:extLst>
                <a:ext uri="{FF2B5EF4-FFF2-40B4-BE49-F238E27FC236}">
                  <a16:creationId xmlns:a16="http://schemas.microsoft.com/office/drawing/2014/main" id="{95CF9CA5-6738-9B14-7E88-B0587AE318AE}"/>
                </a:ext>
              </a:extLst>
            </p:cNvPr>
            <p:cNvSpPr>
              <a:spLocks noChangeShapeType="1"/>
            </p:cNvSpPr>
            <p:nvPr/>
          </p:nvSpPr>
          <p:spPr bwMode="auto">
            <a:xfrm>
              <a:off x="123825" y="15319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4">
              <a:extLst>
                <a:ext uri="{FF2B5EF4-FFF2-40B4-BE49-F238E27FC236}">
                  <a16:creationId xmlns:a16="http://schemas.microsoft.com/office/drawing/2014/main" id="{3D428F15-7827-5E83-083F-4EBD8D49583D}"/>
                </a:ext>
              </a:extLst>
            </p:cNvPr>
            <p:cNvSpPr>
              <a:spLocks noChangeShapeType="1"/>
            </p:cNvSpPr>
            <p:nvPr/>
          </p:nvSpPr>
          <p:spPr bwMode="auto">
            <a:xfrm>
              <a:off x="3484563" y="9985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34">
              <a:extLst>
                <a:ext uri="{FF2B5EF4-FFF2-40B4-BE49-F238E27FC236}">
                  <a16:creationId xmlns:a16="http://schemas.microsoft.com/office/drawing/2014/main" id="{53A379CD-1F54-6EF9-A80B-FCBD250F5255}"/>
                </a:ext>
              </a:extLst>
            </p:cNvPr>
            <p:cNvSpPr>
              <a:spLocks noChangeShapeType="1"/>
            </p:cNvSpPr>
            <p:nvPr/>
          </p:nvSpPr>
          <p:spPr bwMode="auto">
            <a:xfrm>
              <a:off x="1503363" y="4422775"/>
              <a:ext cx="3171825" cy="106203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33">
              <a:extLst>
                <a:ext uri="{FF2B5EF4-FFF2-40B4-BE49-F238E27FC236}">
                  <a16:creationId xmlns:a16="http://schemas.microsoft.com/office/drawing/2014/main" id="{394D87FA-47BA-3FC0-CB59-C184658523A5}"/>
                </a:ext>
              </a:extLst>
            </p:cNvPr>
            <p:cNvSpPr>
              <a:spLocks noChangeShapeType="1"/>
            </p:cNvSpPr>
            <p:nvPr/>
          </p:nvSpPr>
          <p:spPr bwMode="auto">
            <a:xfrm>
              <a:off x="4881563" y="4422775"/>
              <a:ext cx="0" cy="106203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32">
              <a:extLst>
                <a:ext uri="{FF2B5EF4-FFF2-40B4-BE49-F238E27FC236}">
                  <a16:creationId xmlns:a16="http://schemas.microsoft.com/office/drawing/2014/main" id="{9130CCA0-5D7B-D048-E34E-A14369AE946D}"/>
                </a:ext>
              </a:extLst>
            </p:cNvPr>
            <p:cNvSpPr>
              <a:spLocks noChangeArrowheads="1"/>
            </p:cNvSpPr>
            <p:nvPr/>
          </p:nvSpPr>
          <p:spPr bwMode="auto">
            <a:xfrm>
              <a:off x="130175" y="5530850"/>
              <a:ext cx="2544763" cy="26050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46">
              <a:extLst>
                <a:ext uri="{FF2B5EF4-FFF2-40B4-BE49-F238E27FC236}">
                  <a16:creationId xmlns:a16="http://schemas.microsoft.com/office/drawing/2014/main" id="{F4D9278F-41B6-E257-1A0C-BDB23B868012}"/>
                </a:ext>
              </a:extLst>
            </p:cNvPr>
            <p:cNvSpPr>
              <a:spLocks noChangeArrowheads="1"/>
            </p:cNvSpPr>
            <p:nvPr/>
          </p:nvSpPr>
          <p:spPr bwMode="auto">
            <a:xfrm>
              <a:off x="123825" y="574675"/>
              <a:ext cx="2409825" cy="3721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Box 45">
              <a:extLst>
                <a:ext uri="{FF2B5EF4-FFF2-40B4-BE49-F238E27FC236}">
                  <a16:creationId xmlns:a16="http://schemas.microsoft.com/office/drawing/2014/main" id="{77FB0A79-C5B9-8428-8D53-9C9DF94A6A07}"/>
                </a:ext>
              </a:extLst>
            </p:cNvPr>
            <p:cNvSpPr txBox="1">
              <a:spLocks noChangeArrowheads="1"/>
            </p:cNvSpPr>
            <p:nvPr/>
          </p:nvSpPr>
          <p:spPr bwMode="auto">
            <a:xfrm>
              <a:off x="225425" y="1703388"/>
              <a:ext cx="2098675" cy="225901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Files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Set File Access Policy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Uploaded Files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File Access Report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 Box 44">
              <a:extLst>
                <a:ext uri="{FF2B5EF4-FFF2-40B4-BE49-F238E27FC236}">
                  <a16:creationId xmlns:a16="http://schemas.microsoft.com/office/drawing/2014/main" id="{145D7072-84DF-AD5A-7BBC-C5CE7E81C5A3}"/>
                </a:ext>
              </a:extLst>
            </p:cNvPr>
            <p:cNvSpPr txBox="1">
              <a:spLocks noChangeArrowheads="1"/>
            </p:cNvSpPr>
            <p:nvPr/>
          </p:nvSpPr>
          <p:spPr bwMode="auto">
            <a:xfrm>
              <a:off x="739775" y="693738"/>
              <a:ext cx="1162050" cy="2936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 Box 43">
              <a:extLst>
                <a:ext uri="{FF2B5EF4-FFF2-40B4-BE49-F238E27FC236}">
                  <a16:creationId xmlns:a16="http://schemas.microsoft.com/office/drawing/2014/main" id="{C4CEBEF9-CFF8-4446-C450-739E08323E02}"/>
                </a:ext>
              </a:extLst>
            </p:cNvPr>
            <p:cNvSpPr txBox="1">
              <a:spLocks noChangeArrowheads="1"/>
            </p:cNvSpPr>
            <p:nvPr/>
          </p:nvSpPr>
          <p:spPr bwMode="auto">
            <a:xfrm>
              <a:off x="638175" y="1098550"/>
              <a:ext cx="1531938" cy="4095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42">
              <a:extLst>
                <a:ext uri="{FF2B5EF4-FFF2-40B4-BE49-F238E27FC236}">
                  <a16:creationId xmlns:a16="http://schemas.microsoft.com/office/drawing/2014/main" id="{68F5C6CC-3B49-009D-9A2C-955C93822C07}"/>
                </a:ext>
              </a:extLst>
            </p:cNvPr>
            <p:cNvSpPr>
              <a:spLocks noChangeShapeType="1"/>
            </p:cNvSpPr>
            <p:nvPr/>
          </p:nvSpPr>
          <p:spPr bwMode="auto">
            <a:xfrm>
              <a:off x="123825" y="1098550"/>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a:extLst>
                <a:ext uri="{FF2B5EF4-FFF2-40B4-BE49-F238E27FC236}">
                  <a16:creationId xmlns:a16="http://schemas.microsoft.com/office/drawing/2014/main" id="{9F2DFE5D-3B5D-47E4-BC03-F3079428FB36}"/>
                </a:ext>
              </a:extLst>
            </p:cNvPr>
            <p:cNvSpPr>
              <a:spLocks noChangeArrowheads="1"/>
            </p:cNvSpPr>
            <p:nvPr/>
          </p:nvSpPr>
          <p:spPr bwMode="auto">
            <a:xfrm>
              <a:off x="3484563" y="533400"/>
              <a:ext cx="2409825" cy="3762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12">
              <a:extLst>
                <a:ext uri="{FF2B5EF4-FFF2-40B4-BE49-F238E27FC236}">
                  <a16:creationId xmlns:a16="http://schemas.microsoft.com/office/drawing/2014/main" id="{46CEEC7F-B9AB-8140-CE81-0CF11B3FC97A}"/>
                </a:ext>
              </a:extLst>
            </p:cNvPr>
            <p:cNvSpPr txBox="1">
              <a:spLocks noChangeArrowheads="1"/>
            </p:cNvSpPr>
            <p:nvPr/>
          </p:nvSpPr>
          <p:spPr bwMode="auto">
            <a:xfrm>
              <a:off x="3586163" y="1604963"/>
              <a:ext cx="2166937" cy="27257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Allowed Files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Request for File Access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Get Secret Key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Verify Secret Key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Download / Read File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 Box 11">
              <a:extLst>
                <a:ext uri="{FF2B5EF4-FFF2-40B4-BE49-F238E27FC236}">
                  <a16:creationId xmlns:a16="http://schemas.microsoft.com/office/drawing/2014/main" id="{CD18FAEA-8BAC-6857-C5C8-B6E0EFBD7805}"/>
                </a:ext>
              </a:extLst>
            </p:cNvPr>
            <p:cNvSpPr txBox="1">
              <a:spLocks noChangeArrowheads="1"/>
            </p:cNvSpPr>
            <p:nvPr/>
          </p:nvSpPr>
          <p:spPr bwMode="auto">
            <a:xfrm>
              <a:off x="3971925" y="574675"/>
              <a:ext cx="1293813" cy="360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10">
              <a:extLst>
                <a:ext uri="{FF2B5EF4-FFF2-40B4-BE49-F238E27FC236}">
                  <a16:creationId xmlns:a16="http://schemas.microsoft.com/office/drawing/2014/main" id="{AB2EA6D6-320D-077B-DFB7-16A277D6F5D1}"/>
                </a:ext>
              </a:extLst>
            </p:cNvPr>
            <p:cNvSpPr txBox="1">
              <a:spLocks noChangeArrowheads="1"/>
            </p:cNvSpPr>
            <p:nvPr/>
          </p:nvSpPr>
          <p:spPr bwMode="auto">
            <a:xfrm>
              <a:off x="3956050" y="998538"/>
              <a:ext cx="1520825" cy="4159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41">
              <a:extLst>
                <a:ext uri="{FF2B5EF4-FFF2-40B4-BE49-F238E27FC236}">
                  <a16:creationId xmlns:a16="http://schemas.microsoft.com/office/drawing/2014/main" id="{D25A4147-6DED-0663-D973-CE1EE187FCC2}"/>
                </a:ext>
              </a:extLst>
            </p:cNvPr>
            <p:cNvSpPr>
              <a:spLocks noChangeShapeType="1"/>
            </p:cNvSpPr>
            <p:nvPr/>
          </p:nvSpPr>
          <p:spPr bwMode="auto">
            <a:xfrm>
              <a:off x="123825" y="15319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9">
              <a:extLst>
                <a:ext uri="{FF2B5EF4-FFF2-40B4-BE49-F238E27FC236}">
                  <a16:creationId xmlns:a16="http://schemas.microsoft.com/office/drawing/2014/main" id="{E889C1F0-FDB0-F271-12F4-E201C3EEF328}"/>
                </a:ext>
              </a:extLst>
            </p:cNvPr>
            <p:cNvSpPr>
              <a:spLocks noChangeShapeType="1"/>
            </p:cNvSpPr>
            <p:nvPr/>
          </p:nvSpPr>
          <p:spPr bwMode="auto">
            <a:xfrm>
              <a:off x="3484563" y="946150"/>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8">
              <a:extLst>
                <a:ext uri="{FF2B5EF4-FFF2-40B4-BE49-F238E27FC236}">
                  <a16:creationId xmlns:a16="http://schemas.microsoft.com/office/drawing/2014/main" id="{2D757BA6-E240-1E18-92E5-7FF20146B2D1}"/>
                </a:ext>
              </a:extLst>
            </p:cNvPr>
            <p:cNvSpPr>
              <a:spLocks noChangeShapeType="1"/>
            </p:cNvSpPr>
            <p:nvPr/>
          </p:nvSpPr>
          <p:spPr bwMode="auto">
            <a:xfrm>
              <a:off x="3484563" y="1427163"/>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7">
              <a:extLst>
                <a:ext uri="{FF2B5EF4-FFF2-40B4-BE49-F238E27FC236}">
                  <a16:creationId xmlns:a16="http://schemas.microsoft.com/office/drawing/2014/main" id="{FB904BB2-1378-0A00-4BD2-6C6B67EB3ADC}"/>
                </a:ext>
              </a:extLst>
            </p:cNvPr>
            <p:cNvSpPr>
              <a:spLocks noChangeShapeType="1"/>
            </p:cNvSpPr>
            <p:nvPr/>
          </p:nvSpPr>
          <p:spPr bwMode="auto">
            <a:xfrm>
              <a:off x="3484563" y="998538"/>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1">
              <a:extLst>
                <a:ext uri="{FF2B5EF4-FFF2-40B4-BE49-F238E27FC236}">
                  <a16:creationId xmlns:a16="http://schemas.microsoft.com/office/drawing/2014/main" id="{024AAC29-1204-06CF-C8A8-639D0BDA1CCB}"/>
                </a:ext>
              </a:extLst>
            </p:cNvPr>
            <p:cNvSpPr>
              <a:spLocks noChangeShapeType="1"/>
            </p:cNvSpPr>
            <p:nvPr/>
          </p:nvSpPr>
          <p:spPr bwMode="auto">
            <a:xfrm>
              <a:off x="1068388" y="4422775"/>
              <a:ext cx="0" cy="106203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30">
              <a:extLst>
                <a:ext uri="{FF2B5EF4-FFF2-40B4-BE49-F238E27FC236}">
                  <a16:creationId xmlns:a16="http://schemas.microsoft.com/office/drawing/2014/main" id="{C07A7407-0F8B-8F5B-6816-3F8EC8B2223B}"/>
                </a:ext>
              </a:extLst>
            </p:cNvPr>
            <p:cNvSpPr>
              <a:spLocks noChangeShapeType="1"/>
            </p:cNvSpPr>
            <p:nvPr/>
          </p:nvSpPr>
          <p:spPr bwMode="auto">
            <a:xfrm flipH="1">
              <a:off x="1614488" y="4422775"/>
              <a:ext cx="3060700" cy="106203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29">
              <a:extLst>
                <a:ext uri="{FF2B5EF4-FFF2-40B4-BE49-F238E27FC236}">
                  <a16:creationId xmlns:a16="http://schemas.microsoft.com/office/drawing/2014/main" id="{6517A80A-1D26-4DC3-DF01-4C2961D7C335}"/>
                </a:ext>
              </a:extLst>
            </p:cNvPr>
            <p:cNvSpPr>
              <a:spLocks noChangeArrowheads="1"/>
            </p:cNvSpPr>
            <p:nvPr/>
          </p:nvSpPr>
          <p:spPr bwMode="auto">
            <a:xfrm>
              <a:off x="130175" y="5530850"/>
              <a:ext cx="2544763" cy="26050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 Box 28">
              <a:extLst>
                <a:ext uri="{FF2B5EF4-FFF2-40B4-BE49-F238E27FC236}">
                  <a16:creationId xmlns:a16="http://schemas.microsoft.com/office/drawing/2014/main" id="{33D6ABE3-2796-8D5B-099E-7BD804BB0B30}"/>
                </a:ext>
              </a:extLst>
            </p:cNvPr>
            <p:cNvSpPr txBox="1">
              <a:spLocks noChangeArrowheads="1"/>
            </p:cNvSpPr>
            <p:nvPr/>
          </p:nvSpPr>
          <p:spPr bwMode="auto">
            <a:xfrm>
              <a:off x="304800" y="6624638"/>
              <a:ext cx="2287588" cy="13557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Patient Details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Doctor Details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Approve Doctor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Approve File Requests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Text Box 27">
              <a:extLst>
                <a:ext uri="{FF2B5EF4-FFF2-40B4-BE49-F238E27FC236}">
                  <a16:creationId xmlns:a16="http://schemas.microsoft.com/office/drawing/2014/main" id="{DB7025C7-B462-BA21-031E-3962FCAFFD4B}"/>
                </a:ext>
              </a:extLst>
            </p:cNvPr>
            <p:cNvSpPr txBox="1">
              <a:spLocks noChangeArrowheads="1"/>
            </p:cNvSpPr>
            <p:nvPr/>
          </p:nvSpPr>
          <p:spPr bwMode="auto">
            <a:xfrm>
              <a:off x="304800" y="5610225"/>
              <a:ext cx="2070100" cy="3698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Doctor-in-agent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AutoShape 26">
              <a:extLst>
                <a:ext uri="{FF2B5EF4-FFF2-40B4-BE49-F238E27FC236}">
                  <a16:creationId xmlns:a16="http://schemas.microsoft.com/office/drawing/2014/main" id="{118F01AC-FC63-1D6B-D220-92AD11AD15A2}"/>
                </a:ext>
              </a:extLst>
            </p:cNvPr>
            <p:cNvSpPr>
              <a:spLocks noChangeShapeType="1"/>
            </p:cNvSpPr>
            <p:nvPr/>
          </p:nvSpPr>
          <p:spPr bwMode="auto">
            <a:xfrm>
              <a:off x="130175" y="6011863"/>
              <a:ext cx="254476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ext Box 25">
              <a:extLst>
                <a:ext uri="{FF2B5EF4-FFF2-40B4-BE49-F238E27FC236}">
                  <a16:creationId xmlns:a16="http://schemas.microsoft.com/office/drawing/2014/main" id="{22BD41B7-70C7-1F8F-DFFA-C535652343DF}"/>
                </a:ext>
              </a:extLst>
            </p:cNvPr>
            <p:cNvSpPr txBox="1">
              <a:spLocks noChangeArrowheads="1"/>
            </p:cNvSpPr>
            <p:nvPr/>
          </p:nvSpPr>
          <p:spPr bwMode="auto">
            <a:xfrm>
              <a:off x="558800" y="6054725"/>
              <a:ext cx="1541463" cy="3698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6471EC73-6D78-4F37-B893-8E2D37BB5B27}"/>
                </a:ext>
              </a:extLst>
            </p:cNvPr>
            <p:cNvSpPr>
              <a:spLocks noChangeArrowheads="1"/>
            </p:cNvSpPr>
            <p:nvPr/>
          </p:nvSpPr>
          <p:spPr bwMode="auto">
            <a:xfrm>
              <a:off x="123825" y="574675"/>
              <a:ext cx="2409825" cy="3721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 Box 39">
              <a:extLst>
                <a:ext uri="{FF2B5EF4-FFF2-40B4-BE49-F238E27FC236}">
                  <a16:creationId xmlns:a16="http://schemas.microsoft.com/office/drawing/2014/main" id="{FA8DBA3E-E098-5471-1123-598CDD7D49FC}"/>
                </a:ext>
              </a:extLst>
            </p:cNvPr>
            <p:cNvSpPr txBox="1">
              <a:spLocks noChangeArrowheads="1"/>
            </p:cNvSpPr>
            <p:nvPr/>
          </p:nvSpPr>
          <p:spPr bwMode="auto">
            <a:xfrm>
              <a:off x="225425" y="1703388"/>
              <a:ext cx="2098675" cy="16557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PHR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encrypted PHR()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Original PHR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Text Box 38">
              <a:extLst>
                <a:ext uri="{FF2B5EF4-FFF2-40B4-BE49-F238E27FC236}">
                  <a16:creationId xmlns:a16="http://schemas.microsoft.com/office/drawing/2014/main" id="{B593696A-65DD-BCDD-6071-1C9801E96B57}"/>
                </a:ext>
              </a:extLst>
            </p:cNvPr>
            <p:cNvSpPr txBox="1">
              <a:spLocks noChangeArrowheads="1"/>
            </p:cNvSpPr>
            <p:nvPr/>
          </p:nvSpPr>
          <p:spPr bwMode="auto">
            <a:xfrm>
              <a:off x="739775" y="693738"/>
              <a:ext cx="1162050" cy="2936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Text Box 37">
              <a:extLst>
                <a:ext uri="{FF2B5EF4-FFF2-40B4-BE49-F238E27FC236}">
                  <a16:creationId xmlns:a16="http://schemas.microsoft.com/office/drawing/2014/main" id="{D17596A1-BC1A-B1DE-984D-CC3A8B4FE65E}"/>
                </a:ext>
              </a:extLst>
            </p:cNvPr>
            <p:cNvSpPr txBox="1">
              <a:spLocks noChangeArrowheads="1"/>
            </p:cNvSpPr>
            <p:nvPr/>
          </p:nvSpPr>
          <p:spPr bwMode="auto">
            <a:xfrm>
              <a:off x="479425" y="1147763"/>
              <a:ext cx="1531938" cy="4095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AutoShape 36">
              <a:extLst>
                <a:ext uri="{FF2B5EF4-FFF2-40B4-BE49-F238E27FC236}">
                  <a16:creationId xmlns:a16="http://schemas.microsoft.com/office/drawing/2014/main" id="{029EE45B-3E2D-F835-B69C-C986F938FBCE}"/>
                </a:ext>
              </a:extLst>
            </p:cNvPr>
            <p:cNvSpPr>
              <a:spLocks noChangeShapeType="1"/>
            </p:cNvSpPr>
            <p:nvPr/>
          </p:nvSpPr>
          <p:spPr bwMode="auto">
            <a:xfrm>
              <a:off x="123825" y="1098550"/>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6">
              <a:extLst>
                <a:ext uri="{FF2B5EF4-FFF2-40B4-BE49-F238E27FC236}">
                  <a16:creationId xmlns:a16="http://schemas.microsoft.com/office/drawing/2014/main" id="{ADA11A86-42D1-2DF9-1A7A-AA0B9C4823EF}"/>
                </a:ext>
              </a:extLst>
            </p:cNvPr>
            <p:cNvSpPr>
              <a:spLocks noChangeArrowheads="1"/>
            </p:cNvSpPr>
            <p:nvPr/>
          </p:nvSpPr>
          <p:spPr bwMode="auto">
            <a:xfrm>
              <a:off x="3484563" y="533400"/>
              <a:ext cx="2409825" cy="3762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 Box 5">
              <a:extLst>
                <a:ext uri="{FF2B5EF4-FFF2-40B4-BE49-F238E27FC236}">
                  <a16:creationId xmlns:a16="http://schemas.microsoft.com/office/drawing/2014/main" id="{2A9FEB4E-1AB4-1F4E-9F06-EF1B19DBD944}"/>
                </a:ext>
              </a:extLst>
            </p:cNvPr>
            <p:cNvSpPr txBox="1">
              <a:spLocks noChangeArrowheads="1"/>
            </p:cNvSpPr>
            <p:nvPr/>
          </p:nvSpPr>
          <p:spPr bwMode="auto">
            <a:xfrm>
              <a:off x="3586163" y="1604963"/>
              <a:ext cx="2166937" cy="26384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assigned Patient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Search Patient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Request for Patient Access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Assign doctor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Verify shared patient details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Decrypted Patient Details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Text Box 4">
              <a:extLst>
                <a:ext uri="{FF2B5EF4-FFF2-40B4-BE49-F238E27FC236}">
                  <a16:creationId xmlns:a16="http://schemas.microsoft.com/office/drawing/2014/main" id="{3A36C1E7-7AF2-71E4-F313-D92A48929F5F}"/>
                </a:ext>
              </a:extLst>
            </p:cNvPr>
            <p:cNvSpPr txBox="1">
              <a:spLocks noChangeArrowheads="1"/>
            </p:cNvSpPr>
            <p:nvPr/>
          </p:nvSpPr>
          <p:spPr bwMode="auto">
            <a:xfrm>
              <a:off x="3971925" y="574675"/>
              <a:ext cx="1892300" cy="360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Doctor-in-charge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Text Box 3">
              <a:extLst>
                <a:ext uri="{FF2B5EF4-FFF2-40B4-BE49-F238E27FC236}">
                  <a16:creationId xmlns:a16="http://schemas.microsoft.com/office/drawing/2014/main" id="{B9526E4D-46E7-7164-1908-4BBAF12401E7}"/>
                </a:ext>
              </a:extLst>
            </p:cNvPr>
            <p:cNvSpPr txBox="1">
              <a:spLocks noChangeArrowheads="1"/>
            </p:cNvSpPr>
            <p:nvPr/>
          </p:nvSpPr>
          <p:spPr bwMode="auto">
            <a:xfrm>
              <a:off x="3956050" y="998538"/>
              <a:ext cx="1520825" cy="4159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AutoShape 24">
              <a:extLst>
                <a:ext uri="{FF2B5EF4-FFF2-40B4-BE49-F238E27FC236}">
                  <a16:creationId xmlns:a16="http://schemas.microsoft.com/office/drawing/2014/main" id="{12AAD47E-6AF4-9418-A306-EFDD58B3331A}"/>
                </a:ext>
              </a:extLst>
            </p:cNvPr>
            <p:cNvSpPr>
              <a:spLocks noChangeShapeType="1"/>
            </p:cNvSpPr>
            <p:nvPr/>
          </p:nvSpPr>
          <p:spPr bwMode="auto">
            <a:xfrm>
              <a:off x="134938" y="6448425"/>
              <a:ext cx="25447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35">
              <a:extLst>
                <a:ext uri="{FF2B5EF4-FFF2-40B4-BE49-F238E27FC236}">
                  <a16:creationId xmlns:a16="http://schemas.microsoft.com/office/drawing/2014/main" id="{23223482-91A9-D261-4287-888110E10FD1}"/>
                </a:ext>
              </a:extLst>
            </p:cNvPr>
            <p:cNvSpPr>
              <a:spLocks noChangeShapeType="1"/>
            </p:cNvSpPr>
            <p:nvPr/>
          </p:nvSpPr>
          <p:spPr bwMode="auto">
            <a:xfrm>
              <a:off x="123825" y="1482725"/>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2">
              <a:extLst>
                <a:ext uri="{FF2B5EF4-FFF2-40B4-BE49-F238E27FC236}">
                  <a16:creationId xmlns:a16="http://schemas.microsoft.com/office/drawing/2014/main" id="{0D5E1721-6964-EA3D-30DD-A98F825EB7C4}"/>
                </a:ext>
              </a:extLst>
            </p:cNvPr>
            <p:cNvSpPr>
              <a:spLocks noChangeShapeType="1"/>
            </p:cNvSpPr>
            <p:nvPr/>
          </p:nvSpPr>
          <p:spPr bwMode="auto">
            <a:xfrm>
              <a:off x="3495675" y="946150"/>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1">
              <a:extLst>
                <a:ext uri="{FF2B5EF4-FFF2-40B4-BE49-F238E27FC236}">
                  <a16:creationId xmlns:a16="http://schemas.microsoft.com/office/drawing/2014/main" id="{F6E5D8EF-93C0-C9AB-90A3-BCADC93E24FF}"/>
                </a:ext>
              </a:extLst>
            </p:cNvPr>
            <p:cNvSpPr>
              <a:spLocks noChangeShapeType="1"/>
            </p:cNvSpPr>
            <p:nvPr/>
          </p:nvSpPr>
          <p:spPr bwMode="auto">
            <a:xfrm>
              <a:off x="3495675" y="1336675"/>
              <a:ext cx="24098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a:extLst>
                <a:ext uri="{FF2B5EF4-FFF2-40B4-BE49-F238E27FC236}">
                  <a16:creationId xmlns:a16="http://schemas.microsoft.com/office/drawing/2014/main" id="{422379C1-A18D-F14F-C24D-806C595DB6C4}"/>
                </a:ext>
              </a:extLst>
            </p:cNvPr>
            <p:cNvSpPr>
              <a:spLocks noChangeArrowheads="1"/>
            </p:cNvSpPr>
            <p:nvPr/>
          </p:nvSpPr>
          <p:spPr bwMode="auto">
            <a:xfrm>
              <a:off x="3432175" y="5530850"/>
              <a:ext cx="2544763" cy="26050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 Box 22">
              <a:extLst>
                <a:ext uri="{FF2B5EF4-FFF2-40B4-BE49-F238E27FC236}">
                  <a16:creationId xmlns:a16="http://schemas.microsoft.com/office/drawing/2014/main" id="{86F63C85-B92B-3967-5A49-686F36848B68}"/>
                </a:ext>
              </a:extLst>
            </p:cNvPr>
            <p:cNvSpPr txBox="1">
              <a:spLocks noChangeArrowheads="1"/>
            </p:cNvSpPr>
            <p:nvPr/>
          </p:nvSpPr>
          <p:spPr bwMode="auto">
            <a:xfrm>
              <a:off x="3683000" y="5630863"/>
              <a:ext cx="2070100" cy="3698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AutoShape 21">
              <a:extLst>
                <a:ext uri="{FF2B5EF4-FFF2-40B4-BE49-F238E27FC236}">
                  <a16:creationId xmlns:a16="http://schemas.microsoft.com/office/drawing/2014/main" id="{02A14D0F-BCB1-CBF8-FFB6-12061D8A35E4}"/>
                </a:ext>
              </a:extLst>
            </p:cNvPr>
            <p:cNvSpPr>
              <a:spLocks noChangeShapeType="1"/>
            </p:cNvSpPr>
            <p:nvPr/>
          </p:nvSpPr>
          <p:spPr bwMode="auto">
            <a:xfrm>
              <a:off x="3432175" y="5991225"/>
              <a:ext cx="254476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AutoShape 20">
              <a:extLst>
                <a:ext uri="{FF2B5EF4-FFF2-40B4-BE49-F238E27FC236}">
                  <a16:creationId xmlns:a16="http://schemas.microsoft.com/office/drawing/2014/main" id="{514504A7-717A-5E45-B2A8-47081B48CCED}"/>
                </a:ext>
              </a:extLst>
            </p:cNvPr>
            <p:cNvSpPr>
              <a:spLocks noChangeShapeType="1"/>
            </p:cNvSpPr>
            <p:nvPr/>
          </p:nvSpPr>
          <p:spPr bwMode="auto">
            <a:xfrm>
              <a:off x="3432175" y="6435725"/>
              <a:ext cx="254476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Text Box 19">
              <a:extLst>
                <a:ext uri="{FF2B5EF4-FFF2-40B4-BE49-F238E27FC236}">
                  <a16:creationId xmlns:a16="http://schemas.microsoft.com/office/drawing/2014/main" id="{BF2590C8-BB5C-6019-090D-5AFE875BDF70}"/>
                </a:ext>
              </a:extLst>
            </p:cNvPr>
            <p:cNvSpPr txBox="1">
              <a:spLocks noChangeArrowheads="1"/>
            </p:cNvSpPr>
            <p:nvPr/>
          </p:nvSpPr>
          <p:spPr bwMode="auto">
            <a:xfrm>
              <a:off x="3576638" y="6477000"/>
              <a:ext cx="2287587" cy="16684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Cloud Files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Patient Details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Doctor Details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Analysis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Text Box 18">
              <a:extLst>
                <a:ext uri="{FF2B5EF4-FFF2-40B4-BE49-F238E27FC236}">
                  <a16:creationId xmlns:a16="http://schemas.microsoft.com/office/drawing/2014/main" id="{D7757209-44A8-CC42-93DD-2C075ACF0E56}"/>
                </a:ext>
              </a:extLst>
            </p:cNvPr>
            <p:cNvSpPr txBox="1">
              <a:spLocks noChangeArrowheads="1"/>
            </p:cNvSpPr>
            <p:nvPr/>
          </p:nvSpPr>
          <p:spPr bwMode="auto">
            <a:xfrm>
              <a:off x="3933825" y="6011863"/>
              <a:ext cx="1541463" cy="3698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0">
              <a:extLst>
                <a:ext uri="{FF2B5EF4-FFF2-40B4-BE49-F238E27FC236}">
                  <a16:creationId xmlns:a16="http://schemas.microsoft.com/office/drawing/2014/main" id="{0E82D097-299B-528E-DEE8-4446F7E4D2B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1" name="Rectangle 69">
              <a:extLst>
                <a:ext uri="{FF2B5EF4-FFF2-40B4-BE49-F238E27FC236}">
                  <a16:creationId xmlns:a16="http://schemas.microsoft.com/office/drawing/2014/main" id="{1A1A0E00-9E4B-3F2C-4D9B-DC5BC81D503E}"/>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sp>
        <p:nvSpPr>
          <p:cNvPr id="63" name="TextBox 62">
            <a:extLst>
              <a:ext uri="{FF2B5EF4-FFF2-40B4-BE49-F238E27FC236}">
                <a16:creationId xmlns:a16="http://schemas.microsoft.com/office/drawing/2014/main" id="{2F9342EC-7E8E-CE49-2078-68961ABDBA2D}"/>
              </a:ext>
            </a:extLst>
          </p:cNvPr>
          <p:cNvSpPr txBox="1"/>
          <p:nvPr/>
        </p:nvSpPr>
        <p:spPr>
          <a:xfrm>
            <a:off x="8275320" y="1801278"/>
            <a:ext cx="3017520" cy="1446550"/>
          </a:xfrm>
          <a:prstGeom prst="rect">
            <a:avLst/>
          </a:prstGeom>
          <a:noFill/>
        </p:spPr>
        <p:txBody>
          <a:bodyPr wrap="square" rtlCol="0">
            <a:spAutoFit/>
          </a:bodyPr>
          <a:lstStyle/>
          <a:p>
            <a:r>
              <a:rPr lang="en-US" sz="4400" dirty="0"/>
              <a:t>CLASS DIAGRAM</a:t>
            </a:r>
          </a:p>
        </p:txBody>
      </p:sp>
    </p:spTree>
    <p:extLst>
      <p:ext uri="{BB962C8B-B14F-4D97-AF65-F5344CB8AC3E}">
        <p14:creationId xmlns:p14="http://schemas.microsoft.com/office/powerpoint/2010/main" val="3872211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344351" y="391477"/>
            <a:ext cx="10515600" cy="1325563"/>
          </a:xfrm>
        </p:spPr>
        <p:txBody>
          <a:bodyPr>
            <a:normAutofit fontScale="90000"/>
          </a:bodyPr>
          <a:lstStyle/>
          <a:p>
            <a:r>
              <a:rPr lang="en-US" sz="6000" b="1" dirty="0"/>
              <a:t>ADVANTAGES OF PROPOSED SYSTEM</a:t>
            </a:r>
            <a:endParaRPr lang="en-IN" sz="6000" b="1" dirty="0"/>
          </a:p>
        </p:txBody>
      </p:sp>
      <p:sp>
        <p:nvSpPr>
          <p:cNvPr id="7" name="Content Placeholder 6">
            <a:extLst>
              <a:ext uri="{FF2B5EF4-FFF2-40B4-BE49-F238E27FC236}">
                <a16:creationId xmlns:a16="http://schemas.microsoft.com/office/drawing/2014/main" id="{A54F0668-5636-F6F0-0F5D-21C7250C2C69}"/>
              </a:ext>
            </a:extLst>
          </p:cNvPr>
          <p:cNvSpPr>
            <a:spLocks noGrp="1"/>
          </p:cNvSpPr>
          <p:nvPr>
            <p:ph idx="1"/>
          </p:nvPr>
        </p:nvSpPr>
        <p:spPr>
          <a:xfrm>
            <a:off x="345440" y="1864360"/>
            <a:ext cx="11008360" cy="4602163"/>
          </a:xfrm>
        </p:spPr>
        <p:txBody>
          <a:bodyPr>
            <a:normAutofit/>
          </a:bodyPr>
          <a:lstStyle/>
          <a:p>
            <a:pPr lvl="0" algn="just"/>
            <a:r>
              <a:rPr lang="en-US" sz="3200" dirty="0"/>
              <a:t>Data privacy: patients' data collected are encrypted before they are uploaded to the cloud storage server. This ensures privacy and confidentiality of data since the cloud server will not be able to learn any information from the encrypted PHRs.</a:t>
            </a:r>
            <a:endParaRPr lang="en-IN" sz="3200" dirty="0"/>
          </a:p>
          <a:p>
            <a:pPr lvl="0" algn="just"/>
            <a:r>
              <a:rPr lang="en-US" sz="3200" dirty="0"/>
              <a:t>Conditional authorization: In the event where the doctor-in-charge (Alice) is unavailable, our scheme enables the delegation of the task to another doctor (Bob) through a cloud server, without the need to decrypt the PHRs thus minimizing information exposure to the cloud server.</a:t>
            </a:r>
            <a:endParaRPr lang="en-IN" sz="3200" dirty="0"/>
          </a:p>
          <a:p>
            <a:pPr fontAlgn="auto">
              <a:spcAft>
                <a:spcPts val="0"/>
              </a:spcAft>
              <a:defRPr/>
            </a:pPr>
            <a:endParaRPr lang="en-US" sz="3600" dirty="0">
              <a:solidFill>
                <a:schemeClr val="tx1">
                  <a:lumMod val="85000"/>
                  <a:lumOff val="15000"/>
                </a:schemeClr>
              </a:solidFill>
            </a:endParaRPr>
          </a:p>
          <a:p>
            <a:endParaRPr lang="en-IN" dirty="0"/>
          </a:p>
        </p:txBody>
      </p:sp>
      <p:grpSp>
        <p:nvGrpSpPr>
          <p:cNvPr id="2" name="Group 1">
            <a:extLst>
              <a:ext uri="{FF2B5EF4-FFF2-40B4-BE49-F238E27FC236}">
                <a16:creationId xmlns:a16="http://schemas.microsoft.com/office/drawing/2014/main" id="{CD2D6993-6712-D42F-5DCC-7DBD01E6178E}"/>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DCB03911-F546-0469-0FC7-FE82CBC89DD3}"/>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7499E4EF-185B-43C5-43AC-0C70C23DF5BC}"/>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79296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61C32CB-BBBD-7145-008B-1BB55B57B639}"/>
              </a:ext>
            </a:extLst>
          </p:cNvPr>
          <p:cNvGrpSpPr/>
          <p:nvPr/>
        </p:nvGrpSpPr>
        <p:grpSpPr>
          <a:xfrm>
            <a:off x="640080" y="203755"/>
            <a:ext cx="8427720" cy="6486605"/>
            <a:chOff x="1926907" y="-457200"/>
            <a:chExt cx="12901613" cy="7932738"/>
          </a:xfrm>
        </p:grpSpPr>
        <p:sp>
          <p:nvSpPr>
            <p:cNvPr id="3" name="Text Box 65">
              <a:extLst>
                <a:ext uri="{FF2B5EF4-FFF2-40B4-BE49-F238E27FC236}">
                  <a16:creationId xmlns:a16="http://schemas.microsoft.com/office/drawing/2014/main" id="{1B5E1E4F-021E-17CD-CB32-993317E61914}"/>
                </a:ext>
              </a:extLst>
            </p:cNvPr>
            <p:cNvSpPr txBox="1">
              <a:spLocks noChangeArrowheads="1"/>
            </p:cNvSpPr>
            <p:nvPr/>
          </p:nvSpPr>
          <p:spPr bwMode="auto">
            <a:xfrm>
              <a:off x="8132445" y="6553200"/>
              <a:ext cx="873125" cy="4635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 name="Group 57">
              <a:extLst>
                <a:ext uri="{FF2B5EF4-FFF2-40B4-BE49-F238E27FC236}">
                  <a16:creationId xmlns:a16="http://schemas.microsoft.com/office/drawing/2014/main" id="{C5432BEB-5CE3-66CB-840B-7C858BC51F25}"/>
                </a:ext>
              </a:extLst>
            </p:cNvPr>
            <p:cNvGrpSpPr>
              <a:grpSpLocks/>
            </p:cNvGrpSpPr>
            <p:nvPr/>
          </p:nvGrpSpPr>
          <p:grpSpPr bwMode="auto">
            <a:xfrm>
              <a:off x="7976870" y="2224088"/>
              <a:ext cx="1082675" cy="1230312"/>
              <a:chOff x="10079" y="3815"/>
              <a:chExt cx="1706" cy="1937"/>
            </a:xfrm>
          </p:grpSpPr>
          <p:grpSp>
            <p:nvGrpSpPr>
              <p:cNvPr id="6" name="Group 59">
                <a:extLst>
                  <a:ext uri="{FF2B5EF4-FFF2-40B4-BE49-F238E27FC236}">
                    <a16:creationId xmlns:a16="http://schemas.microsoft.com/office/drawing/2014/main" id="{3B8D166F-0B43-790E-4889-86B03D52FA3D}"/>
                  </a:ext>
                </a:extLst>
              </p:cNvPr>
              <p:cNvGrpSpPr>
                <a:grpSpLocks/>
              </p:cNvGrpSpPr>
              <p:nvPr/>
            </p:nvGrpSpPr>
            <p:grpSpPr bwMode="auto">
              <a:xfrm>
                <a:off x="10148" y="3815"/>
                <a:ext cx="855" cy="1440"/>
                <a:chOff x="2115" y="3135"/>
                <a:chExt cx="1005" cy="1860"/>
              </a:xfrm>
            </p:grpSpPr>
            <p:sp>
              <p:nvSpPr>
                <p:cNvPr id="8" name="Oval 64">
                  <a:extLst>
                    <a:ext uri="{FF2B5EF4-FFF2-40B4-BE49-F238E27FC236}">
                      <a16:creationId xmlns:a16="http://schemas.microsoft.com/office/drawing/2014/main" id="{94DACABA-E474-DBA5-EB97-F9051A4147AF}"/>
                    </a:ext>
                  </a:extLst>
                </p:cNvPr>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AutoShape 63">
                  <a:extLst>
                    <a:ext uri="{FF2B5EF4-FFF2-40B4-BE49-F238E27FC236}">
                      <a16:creationId xmlns:a16="http://schemas.microsoft.com/office/drawing/2014/main" id="{29E36041-B634-5D36-EAB2-841FFACBFED0}"/>
                    </a:ext>
                  </a:extLst>
                </p:cNvPr>
                <p:cNvSpPr>
                  <a:spLocks noChangeShapeType="1"/>
                </p:cNvSpPr>
                <p:nvPr/>
              </p:nv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2">
                  <a:extLst>
                    <a:ext uri="{FF2B5EF4-FFF2-40B4-BE49-F238E27FC236}">
                      <a16:creationId xmlns:a16="http://schemas.microsoft.com/office/drawing/2014/main" id="{9CB35D7A-CFDC-2F98-1816-F8EEFAA0373A}"/>
                    </a:ext>
                  </a:extLst>
                </p:cNvPr>
                <p:cNvSpPr>
                  <a:spLocks noChangeShapeType="1"/>
                </p:cNvSpPr>
                <p:nvPr/>
              </p:nv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1">
                  <a:extLst>
                    <a:ext uri="{FF2B5EF4-FFF2-40B4-BE49-F238E27FC236}">
                      <a16:creationId xmlns:a16="http://schemas.microsoft.com/office/drawing/2014/main" id="{4C4C03DB-F84C-CAF6-44E5-95E325992EB6}"/>
                    </a:ext>
                  </a:extLst>
                </p:cNvPr>
                <p:cNvSpPr>
                  <a:spLocks noChangeShapeType="1"/>
                </p:cNvSpPr>
                <p:nvPr/>
              </p:nv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0">
                  <a:extLst>
                    <a:ext uri="{FF2B5EF4-FFF2-40B4-BE49-F238E27FC236}">
                      <a16:creationId xmlns:a16="http://schemas.microsoft.com/office/drawing/2014/main" id="{CD5045FE-E2C3-1103-4DE6-86E8E9F360FB}"/>
                    </a:ext>
                  </a:extLst>
                </p:cNvPr>
                <p:cNvSpPr>
                  <a:spLocks noChangeShapeType="1"/>
                </p:cNvSpPr>
                <p:nvPr/>
              </p:nv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ext Box 58">
                <a:extLst>
                  <a:ext uri="{FF2B5EF4-FFF2-40B4-BE49-F238E27FC236}">
                    <a16:creationId xmlns:a16="http://schemas.microsoft.com/office/drawing/2014/main" id="{7A83D592-55BF-7630-AC61-57FBAC869F65}"/>
                  </a:ext>
                </a:extLst>
              </p:cNvPr>
              <p:cNvSpPr txBox="1">
                <a:spLocks noChangeArrowheads="1"/>
              </p:cNvSpPr>
              <p:nvPr/>
            </p:nvSpPr>
            <p:spPr bwMode="auto">
              <a:xfrm>
                <a:off x="10079" y="5272"/>
                <a:ext cx="1706" cy="48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LTStd-Roman"/>
                  </a:rPr>
                  <a:t>Doctor-in-agent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13" name="AutoShape 56">
              <a:extLst>
                <a:ext uri="{FF2B5EF4-FFF2-40B4-BE49-F238E27FC236}">
                  <a16:creationId xmlns:a16="http://schemas.microsoft.com/office/drawing/2014/main" id="{AE5676F7-73B1-75CE-4F03-D0A30126AF29}"/>
                </a:ext>
              </a:extLst>
            </p:cNvPr>
            <p:cNvSpPr>
              <a:spLocks noChangeShapeType="1"/>
            </p:cNvSpPr>
            <p:nvPr/>
          </p:nvSpPr>
          <p:spPr bwMode="auto">
            <a:xfrm flipH="1" flipV="1">
              <a:off x="7472045" y="2555875"/>
              <a:ext cx="660400" cy="36401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5">
              <a:extLst>
                <a:ext uri="{FF2B5EF4-FFF2-40B4-BE49-F238E27FC236}">
                  <a16:creationId xmlns:a16="http://schemas.microsoft.com/office/drawing/2014/main" id="{16650DF5-8104-D556-422A-553B4B5B8379}"/>
                </a:ext>
              </a:extLst>
            </p:cNvPr>
            <p:cNvSpPr>
              <a:spLocks noChangeShapeType="1"/>
            </p:cNvSpPr>
            <p:nvPr/>
          </p:nvSpPr>
          <p:spPr bwMode="auto">
            <a:xfrm flipH="1">
              <a:off x="7541895" y="6323013"/>
              <a:ext cx="590550" cy="850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54">
              <a:extLst>
                <a:ext uri="{FF2B5EF4-FFF2-40B4-BE49-F238E27FC236}">
                  <a16:creationId xmlns:a16="http://schemas.microsoft.com/office/drawing/2014/main" id="{4FF8273F-9460-66C2-F160-55B4ABA2116B}"/>
                </a:ext>
              </a:extLst>
            </p:cNvPr>
            <p:cNvSpPr>
              <a:spLocks noChangeShapeType="1"/>
            </p:cNvSpPr>
            <p:nvPr/>
          </p:nvSpPr>
          <p:spPr bwMode="auto">
            <a:xfrm flipH="1">
              <a:off x="7541895" y="2767013"/>
              <a:ext cx="434975" cy="42910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53">
              <a:extLst>
                <a:ext uri="{FF2B5EF4-FFF2-40B4-BE49-F238E27FC236}">
                  <a16:creationId xmlns:a16="http://schemas.microsoft.com/office/drawing/2014/main" id="{0DE2CE2B-ED80-D3E9-E6C3-9BECF4055143}"/>
                </a:ext>
              </a:extLst>
            </p:cNvPr>
            <p:cNvSpPr>
              <a:spLocks noChangeShapeType="1"/>
            </p:cNvSpPr>
            <p:nvPr/>
          </p:nvSpPr>
          <p:spPr bwMode="auto">
            <a:xfrm>
              <a:off x="2795270" y="5113338"/>
              <a:ext cx="771525" cy="2476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52">
              <a:extLst>
                <a:ext uri="{FF2B5EF4-FFF2-40B4-BE49-F238E27FC236}">
                  <a16:creationId xmlns:a16="http://schemas.microsoft.com/office/drawing/2014/main" id="{58AA0B0C-5F88-8124-FE47-1BC14697B38A}"/>
                </a:ext>
              </a:extLst>
            </p:cNvPr>
            <p:cNvSpPr>
              <a:spLocks noChangeShapeType="1"/>
            </p:cNvSpPr>
            <p:nvPr/>
          </p:nvSpPr>
          <p:spPr bwMode="auto">
            <a:xfrm flipH="1">
              <a:off x="7472045" y="2767013"/>
              <a:ext cx="504825" cy="30289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51">
              <a:extLst>
                <a:ext uri="{FF2B5EF4-FFF2-40B4-BE49-F238E27FC236}">
                  <a16:creationId xmlns:a16="http://schemas.microsoft.com/office/drawing/2014/main" id="{3768D747-BE98-BDE5-9234-92690A1EDA8C}"/>
                </a:ext>
              </a:extLst>
            </p:cNvPr>
            <p:cNvSpPr>
              <a:spLocks noChangeShapeType="1"/>
            </p:cNvSpPr>
            <p:nvPr/>
          </p:nvSpPr>
          <p:spPr bwMode="auto">
            <a:xfrm flipH="1">
              <a:off x="7472045" y="6323013"/>
              <a:ext cx="660400" cy="349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Oval 50">
              <a:extLst>
                <a:ext uri="{FF2B5EF4-FFF2-40B4-BE49-F238E27FC236}">
                  <a16:creationId xmlns:a16="http://schemas.microsoft.com/office/drawing/2014/main" id="{DA35DE43-2FF1-51C9-84C0-507027D0497F}"/>
                </a:ext>
              </a:extLst>
            </p:cNvPr>
            <p:cNvSpPr>
              <a:spLocks noChangeArrowheads="1"/>
            </p:cNvSpPr>
            <p:nvPr/>
          </p:nvSpPr>
          <p:spPr bwMode="auto">
            <a:xfrm>
              <a:off x="3565208" y="4635500"/>
              <a:ext cx="3906837"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Assign doctor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Oval 49">
              <a:extLst>
                <a:ext uri="{FF2B5EF4-FFF2-40B4-BE49-F238E27FC236}">
                  <a16:creationId xmlns:a16="http://schemas.microsoft.com/office/drawing/2014/main" id="{08A6D980-0ED2-5FD2-8A3E-8CC356F58ABD}"/>
                </a:ext>
              </a:extLst>
            </p:cNvPr>
            <p:cNvSpPr>
              <a:spLocks noChangeArrowheads="1"/>
            </p:cNvSpPr>
            <p:nvPr/>
          </p:nvSpPr>
          <p:spPr bwMode="auto">
            <a:xfrm>
              <a:off x="3565208" y="5167313"/>
              <a:ext cx="3906837"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shared patient details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Oval 48">
              <a:extLst>
                <a:ext uri="{FF2B5EF4-FFF2-40B4-BE49-F238E27FC236}">
                  <a16:creationId xmlns:a16="http://schemas.microsoft.com/office/drawing/2014/main" id="{C71F763D-8939-7C25-0659-E8AA20E79E2E}"/>
                </a:ext>
              </a:extLst>
            </p:cNvPr>
            <p:cNvSpPr>
              <a:spLocks noChangeArrowheads="1"/>
            </p:cNvSpPr>
            <p:nvPr/>
          </p:nvSpPr>
          <p:spPr bwMode="auto">
            <a:xfrm>
              <a:off x="3565208" y="5688013"/>
              <a:ext cx="3906837" cy="3714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Patient Decrypted Details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Oval 47">
              <a:extLst>
                <a:ext uri="{FF2B5EF4-FFF2-40B4-BE49-F238E27FC236}">
                  <a16:creationId xmlns:a16="http://schemas.microsoft.com/office/drawing/2014/main" id="{7E87FB66-6A6B-4D82-C9AA-747BD306A74E}"/>
                </a:ext>
              </a:extLst>
            </p:cNvPr>
            <p:cNvSpPr>
              <a:spLocks noChangeArrowheads="1"/>
            </p:cNvSpPr>
            <p:nvPr/>
          </p:nvSpPr>
          <p:spPr bwMode="auto">
            <a:xfrm>
              <a:off x="3636645" y="6205538"/>
              <a:ext cx="3835400" cy="3619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Analysis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Oval 46">
              <a:extLst>
                <a:ext uri="{FF2B5EF4-FFF2-40B4-BE49-F238E27FC236}">
                  <a16:creationId xmlns:a16="http://schemas.microsoft.com/office/drawing/2014/main" id="{83750D2F-359F-843F-E195-E0D12FBE57BE}"/>
                </a:ext>
              </a:extLst>
            </p:cNvPr>
            <p:cNvSpPr>
              <a:spLocks noChangeArrowheads="1"/>
            </p:cNvSpPr>
            <p:nvPr/>
          </p:nvSpPr>
          <p:spPr bwMode="auto">
            <a:xfrm>
              <a:off x="3633470" y="6932613"/>
              <a:ext cx="3908425" cy="5429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Logout</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4" name="Group 40">
              <a:extLst>
                <a:ext uri="{FF2B5EF4-FFF2-40B4-BE49-F238E27FC236}">
                  <a16:creationId xmlns:a16="http://schemas.microsoft.com/office/drawing/2014/main" id="{985A5CAC-693E-ADF5-CD60-0E675547E5A8}"/>
                </a:ext>
              </a:extLst>
            </p:cNvPr>
            <p:cNvGrpSpPr>
              <a:grpSpLocks/>
            </p:cNvGrpSpPr>
            <p:nvPr/>
          </p:nvGrpSpPr>
          <p:grpSpPr bwMode="auto">
            <a:xfrm>
              <a:off x="8291195" y="5688013"/>
              <a:ext cx="504825" cy="819150"/>
              <a:chOff x="2115" y="3135"/>
              <a:chExt cx="1005" cy="1860"/>
            </a:xfrm>
          </p:grpSpPr>
          <p:sp>
            <p:nvSpPr>
              <p:cNvPr id="25" name="Oval 45">
                <a:extLst>
                  <a:ext uri="{FF2B5EF4-FFF2-40B4-BE49-F238E27FC236}">
                    <a16:creationId xmlns:a16="http://schemas.microsoft.com/office/drawing/2014/main" id="{30B67DA6-849B-8CAA-4AF2-B7B2C94B630F}"/>
                  </a:ext>
                </a:extLst>
              </p:cNvPr>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AutoShape 44">
                <a:extLst>
                  <a:ext uri="{FF2B5EF4-FFF2-40B4-BE49-F238E27FC236}">
                    <a16:creationId xmlns:a16="http://schemas.microsoft.com/office/drawing/2014/main" id="{ABAE1DCF-2B9B-6729-B6A7-D7897C7B7DC7}"/>
                  </a:ext>
                </a:extLst>
              </p:cNvPr>
              <p:cNvSpPr>
                <a:spLocks noChangeShapeType="1"/>
              </p:cNvSpPr>
              <p:nvPr/>
            </p:nv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43">
                <a:extLst>
                  <a:ext uri="{FF2B5EF4-FFF2-40B4-BE49-F238E27FC236}">
                    <a16:creationId xmlns:a16="http://schemas.microsoft.com/office/drawing/2014/main" id="{FA5D208A-928A-0D91-5DB0-120598FE316C}"/>
                  </a:ext>
                </a:extLst>
              </p:cNvPr>
              <p:cNvSpPr>
                <a:spLocks noChangeShapeType="1"/>
              </p:cNvSpPr>
              <p:nvPr/>
            </p:nv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42">
                <a:extLst>
                  <a:ext uri="{FF2B5EF4-FFF2-40B4-BE49-F238E27FC236}">
                    <a16:creationId xmlns:a16="http://schemas.microsoft.com/office/drawing/2014/main" id="{F34274C8-0A66-46CD-CEE6-FBC96E270B47}"/>
                  </a:ext>
                </a:extLst>
              </p:cNvPr>
              <p:cNvSpPr>
                <a:spLocks noChangeShapeType="1"/>
              </p:cNvSpPr>
              <p:nvPr/>
            </p:nv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41">
                <a:extLst>
                  <a:ext uri="{FF2B5EF4-FFF2-40B4-BE49-F238E27FC236}">
                    <a16:creationId xmlns:a16="http://schemas.microsoft.com/office/drawing/2014/main" id="{38F4C64E-8566-C217-00D1-6A1499DBC9DB}"/>
                  </a:ext>
                </a:extLst>
              </p:cNvPr>
              <p:cNvSpPr>
                <a:spLocks noChangeShapeType="1"/>
              </p:cNvSpPr>
              <p:nvPr/>
            </p:nv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0" name="Oval 39">
              <a:extLst>
                <a:ext uri="{FF2B5EF4-FFF2-40B4-BE49-F238E27FC236}">
                  <a16:creationId xmlns:a16="http://schemas.microsoft.com/office/drawing/2014/main" id="{FC50FD13-456D-EEF1-1232-60D6C4A33F87}"/>
                </a:ext>
              </a:extLst>
            </p:cNvPr>
            <p:cNvSpPr>
              <a:spLocks noChangeArrowheads="1"/>
            </p:cNvSpPr>
            <p:nvPr/>
          </p:nvSpPr>
          <p:spPr bwMode="auto">
            <a:xfrm>
              <a:off x="3609658" y="2984500"/>
              <a:ext cx="3810000" cy="37623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Assigned patients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Oval 38">
              <a:extLst>
                <a:ext uri="{FF2B5EF4-FFF2-40B4-BE49-F238E27FC236}">
                  <a16:creationId xmlns:a16="http://schemas.microsoft.com/office/drawing/2014/main" id="{910A1A7F-7124-2A5A-D595-B0ADEC75008B}"/>
                </a:ext>
              </a:extLst>
            </p:cNvPr>
            <p:cNvSpPr>
              <a:spLocks noChangeArrowheads="1"/>
            </p:cNvSpPr>
            <p:nvPr/>
          </p:nvSpPr>
          <p:spPr bwMode="auto">
            <a:xfrm>
              <a:off x="3636645" y="2374900"/>
              <a:ext cx="3835400"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Uploaded PHR Details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Oval 37">
              <a:extLst>
                <a:ext uri="{FF2B5EF4-FFF2-40B4-BE49-F238E27FC236}">
                  <a16:creationId xmlns:a16="http://schemas.microsoft.com/office/drawing/2014/main" id="{10FF9FD8-6DE1-8E0F-A670-5AFC7BFA54B2}"/>
                </a:ext>
              </a:extLst>
            </p:cNvPr>
            <p:cNvSpPr>
              <a:spLocks noChangeArrowheads="1"/>
            </p:cNvSpPr>
            <p:nvPr/>
          </p:nvSpPr>
          <p:spPr bwMode="auto">
            <a:xfrm>
              <a:off x="3773170" y="1833563"/>
              <a:ext cx="3694113"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PHR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Oval 36">
              <a:extLst>
                <a:ext uri="{FF2B5EF4-FFF2-40B4-BE49-F238E27FC236}">
                  <a16:creationId xmlns:a16="http://schemas.microsoft.com/office/drawing/2014/main" id="{B540F6B3-694D-943A-9DC3-BAB34CA89475}"/>
                </a:ext>
              </a:extLst>
            </p:cNvPr>
            <p:cNvSpPr>
              <a:spLocks noChangeArrowheads="1"/>
            </p:cNvSpPr>
            <p:nvPr/>
          </p:nvSpPr>
          <p:spPr bwMode="auto">
            <a:xfrm>
              <a:off x="3674745" y="1262063"/>
              <a:ext cx="3768725"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Oval 35">
              <a:extLst>
                <a:ext uri="{FF2B5EF4-FFF2-40B4-BE49-F238E27FC236}">
                  <a16:creationId xmlns:a16="http://schemas.microsoft.com/office/drawing/2014/main" id="{4377096E-F0CA-76F1-7B14-206457139F13}"/>
                </a:ext>
              </a:extLst>
            </p:cNvPr>
            <p:cNvSpPr>
              <a:spLocks noChangeArrowheads="1"/>
            </p:cNvSpPr>
            <p:nvPr/>
          </p:nvSpPr>
          <p:spPr bwMode="auto">
            <a:xfrm>
              <a:off x="3636645" y="4159250"/>
              <a:ext cx="3835400"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Approve PHR Access Request</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Oval 34">
              <a:extLst>
                <a:ext uri="{FF2B5EF4-FFF2-40B4-BE49-F238E27FC236}">
                  <a16:creationId xmlns:a16="http://schemas.microsoft.com/office/drawing/2014/main" id="{66719128-60A0-121B-0527-4A9FEE683F91}"/>
                </a:ext>
              </a:extLst>
            </p:cNvPr>
            <p:cNvSpPr>
              <a:spLocks noChangeArrowheads="1"/>
            </p:cNvSpPr>
            <p:nvPr/>
          </p:nvSpPr>
          <p:spPr bwMode="auto">
            <a:xfrm>
              <a:off x="3633470" y="3573463"/>
              <a:ext cx="3835400"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Search for patient</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33">
              <a:extLst>
                <a:ext uri="{FF2B5EF4-FFF2-40B4-BE49-F238E27FC236}">
                  <a16:creationId xmlns:a16="http://schemas.microsoft.com/office/drawing/2014/main" id="{C60D907A-A391-B63B-3D64-D6DD3C194185}"/>
                </a:ext>
              </a:extLst>
            </p:cNvPr>
            <p:cNvSpPr>
              <a:spLocks noChangeShapeType="1"/>
            </p:cNvSpPr>
            <p:nvPr/>
          </p:nvSpPr>
          <p:spPr bwMode="auto">
            <a:xfrm flipV="1">
              <a:off x="2795270" y="3184525"/>
              <a:ext cx="815975" cy="18605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32">
              <a:extLst>
                <a:ext uri="{FF2B5EF4-FFF2-40B4-BE49-F238E27FC236}">
                  <a16:creationId xmlns:a16="http://schemas.microsoft.com/office/drawing/2014/main" id="{B05D6BCE-492A-2BDB-D2D6-3CDB0BB067D6}"/>
                </a:ext>
              </a:extLst>
            </p:cNvPr>
            <p:cNvSpPr>
              <a:spLocks noChangeShapeType="1"/>
            </p:cNvSpPr>
            <p:nvPr/>
          </p:nvSpPr>
          <p:spPr bwMode="auto">
            <a:xfrm flipH="1" flipV="1">
              <a:off x="7395845" y="839788"/>
              <a:ext cx="581025" cy="18589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31">
              <a:extLst>
                <a:ext uri="{FF2B5EF4-FFF2-40B4-BE49-F238E27FC236}">
                  <a16:creationId xmlns:a16="http://schemas.microsoft.com/office/drawing/2014/main" id="{B8512187-3DC4-8520-93AC-C3C6DA16DCC4}"/>
                </a:ext>
              </a:extLst>
            </p:cNvPr>
            <p:cNvSpPr>
              <a:spLocks noChangeArrowheads="1"/>
            </p:cNvSpPr>
            <p:nvPr/>
          </p:nvSpPr>
          <p:spPr bwMode="auto">
            <a:xfrm>
              <a:off x="3636645" y="0"/>
              <a:ext cx="3757613"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Registration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AutoShape 30">
              <a:extLst>
                <a:ext uri="{FF2B5EF4-FFF2-40B4-BE49-F238E27FC236}">
                  <a16:creationId xmlns:a16="http://schemas.microsoft.com/office/drawing/2014/main" id="{8C96158A-69B8-C10E-C8E4-489C42F9C23F}"/>
                </a:ext>
              </a:extLst>
            </p:cNvPr>
            <p:cNvSpPr>
              <a:spLocks noChangeShapeType="1"/>
            </p:cNvSpPr>
            <p:nvPr/>
          </p:nvSpPr>
          <p:spPr bwMode="auto">
            <a:xfrm flipH="1" flipV="1">
              <a:off x="7445058" y="1468438"/>
              <a:ext cx="531812" cy="12525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29">
              <a:extLst>
                <a:ext uri="{FF2B5EF4-FFF2-40B4-BE49-F238E27FC236}">
                  <a16:creationId xmlns:a16="http://schemas.microsoft.com/office/drawing/2014/main" id="{F8094C2B-D303-F1E4-F86A-A65E2C5A0402}"/>
                </a:ext>
              </a:extLst>
            </p:cNvPr>
            <p:cNvSpPr>
              <a:spLocks noChangeShapeType="1"/>
            </p:cNvSpPr>
            <p:nvPr/>
          </p:nvSpPr>
          <p:spPr bwMode="auto">
            <a:xfrm>
              <a:off x="2906395" y="1600200"/>
              <a:ext cx="866775" cy="4381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28">
              <a:extLst>
                <a:ext uri="{FF2B5EF4-FFF2-40B4-BE49-F238E27FC236}">
                  <a16:creationId xmlns:a16="http://schemas.microsoft.com/office/drawing/2014/main" id="{07C6062F-2EBF-D2AE-2ECC-3A0DF7B83B30}"/>
                </a:ext>
              </a:extLst>
            </p:cNvPr>
            <p:cNvSpPr>
              <a:spLocks noChangeShapeType="1"/>
            </p:cNvSpPr>
            <p:nvPr/>
          </p:nvSpPr>
          <p:spPr bwMode="auto">
            <a:xfrm flipH="1" flipV="1">
              <a:off x="7419658" y="1468438"/>
              <a:ext cx="712787" cy="46926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2" name="Group 20">
              <a:extLst>
                <a:ext uri="{FF2B5EF4-FFF2-40B4-BE49-F238E27FC236}">
                  <a16:creationId xmlns:a16="http://schemas.microsoft.com/office/drawing/2014/main" id="{B51BD7CD-076E-AE01-D3ED-0375C92CB839}"/>
                </a:ext>
              </a:extLst>
            </p:cNvPr>
            <p:cNvGrpSpPr>
              <a:grpSpLocks/>
            </p:cNvGrpSpPr>
            <p:nvPr/>
          </p:nvGrpSpPr>
          <p:grpSpPr bwMode="auto">
            <a:xfrm>
              <a:off x="2018982" y="1303338"/>
              <a:ext cx="1068388" cy="1206500"/>
              <a:chOff x="1055" y="3927"/>
              <a:chExt cx="1451" cy="1825"/>
            </a:xfrm>
          </p:grpSpPr>
          <p:grpSp>
            <p:nvGrpSpPr>
              <p:cNvPr id="43" name="Group 22">
                <a:extLst>
                  <a:ext uri="{FF2B5EF4-FFF2-40B4-BE49-F238E27FC236}">
                    <a16:creationId xmlns:a16="http://schemas.microsoft.com/office/drawing/2014/main" id="{DC57BB5C-5377-FEDD-57F9-9C519741E1E3}"/>
                  </a:ext>
                </a:extLst>
              </p:cNvPr>
              <p:cNvGrpSpPr>
                <a:grpSpLocks/>
              </p:cNvGrpSpPr>
              <p:nvPr/>
            </p:nvGrpSpPr>
            <p:grpSpPr bwMode="auto">
              <a:xfrm>
                <a:off x="1404" y="3927"/>
                <a:ext cx="855" cy="1440"/>
                <a:chOff x="2115" y="3135"/>
                <a:chExt cx="1005" cy="1860"/>
              </a:xfrm>
            </p:grpSpPr>
            <p:sp>
              <p:nvSpPr>
                <p:cNvPr id="45" name="Oval 27">
                  <a:extLst>
                    <a:ext uri="{FF2B5EF4-FFF2-40B4-BE49-F238E27FC236}">
                      <a16:creationId xmlns:a16="http://schemas.microsoft.com/office/drawing/2014/main" id="{41BA1982-8564-3068-90EF-07B0AD6FB03B}"/>
                    </a:ext>
                  </a:extLst>
                </p:cNvPr>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AutoShape 26">
                  <a:extLst>
                    <a:ext uri="{FF2B5EF4-FFF2-40B4-BE49-F238E27FC236}">
                      <a16:creationId xmlns:a16="http://schemas.microsoft.com/office/drawing/2014/main" id="{E87202BF-A9FA-0E84-028E-CA0123A1E8EA}"/>
                    </a:ext>
                  </a:extLst>
                </p:cNvPr>
                <p:cNvSpPr>
                  <a:spLocks noChangeShapeType="1"/>
                </p:cNvSpPr>
                <p:nvPr/>
              </p:nv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AutoShape 25">
                  <a:extLst>
                    <a:ext uri="{FF2B5EF4-FFF2-40B4-BE49-F238E27FC236}">
                      <a16:creationId xmlns:a16="http://schemas.microsoft.com/office/drawing/2014/main" id="{3042397C-8111-BA67-F1A2-2BA96B66D057}"/>
                    </a:ext>
                  </a:extLst>
                </p:cNvPr>
                <p:cNvSpPr>
                  <a:spLocks noChangeShapeType="1"/>
                </p:cNvSpPr>
                <p:nvPr/>
              </p:nv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AutoShape 24">
                  <a:extLst>
                    <a:ext uri="{FF2B5EF4-FFF2-40B4-BE49-F238E27FC236}">
                      <a16:creationId xmlns:a16="http://schemas.microsoft.com/office/drawing/2014/main" id="{46E270E0-B16E-725F-DACD-D253CE106327}"/>
                    </a:ext>
                  </a:extLst>
                </p:cNvPr>
                <p:cNvSpPr>
                  <a:spLocks noChangeShapeType="1"/>
                </p:cNvSpPr>
                <p:nvPr/>
              </p:nv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AutoShape 23">
                  <a:extLst>
                    <a:ext uri="{FF2B5EF4-FFF2-40B4-BE49-F238E27FC236}">
                      <a16:creationId xmlns:a16="http://schemas.microsoft.com/office/drawing/2014/main" id="{7541635D-A635-A03F-DECC-A8D003495334}"/>
                    </a:ext>
                  </a:extLst>
                </p:cNvPr>
                <p:cNvSpPr>
                  <a:spLocks noChangeShapeType="1"/>
                </p:cNvSpPr>
                <p:nvPr/>
              </p:nv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Text Box 21">
                <a:extLst>
                  <a:ext uri="{FF2B5EF4-FFF2-40B4-BE49-F238E27FC236}">
                    <a16:creationId xmlns:a16="http://schemas.microsoft.com/office/drawing/2014/main" id="{3E8B7995-E4C7-8EAF-0986-27C05B058FCE}"/>
                  </a:ext>
                </a:extLst>
              </p:cNvPr>
              <p:cNvSpPr txBox="1">
                <a:spLocks noChangeArrowheads="1"/>
              </p:cNvSpPr>
              <p:nvPr/>
            </p:nvSpPr>
            <p:spPr bwMode="auto">
              <a:xfrm>
                <a:off x="1055" y="5367"/>
                <a:ext cx="1451" cy="38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50" name="Oval 19">
              <a:extLst>
                <a:ext uri="{FF2B5EF4-FFF2-40B4-BE49-F238E27FC236}">
                  <a16:creationId xmlns:a16="http://schemas.microsoft.com/office/drawing/2014/main" id="{B358B4BB-C012-2DE9-4119-4D40C5636839}"/>
                </a:ext>
              </a:extLst>
            </p:cNvPr>
            <p:cNvSpPr>
              <a:spLocks noChangeArrowheads="1"/>
            </p:cNvSpPr>
            <p:nvPr/>
          </p:nvSpPr>
          <p:spPr bwMode="auto">
            <a:xfrm>
              <a:off x="3700145" y="639763"/>
              <a:ext cx="3694113"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Approve Doctor Request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AutoShape 18">
              <a:extLst>
                <a:ext uri="{FF2B5EF4-FFF2-40B4-BE49-F238E27FC236}">
                  <a16:creationId xmlns:a16="http://schemas.microsoft.com/office/drawing/2014/main" id="{79A7B423-84F8-C6DC-CC3A-EE1E3AC4C44E}"/>
                </a:ext>
              </a:extLst>
            </p:cNvPr>
            <p:cNvSpPr>
              <a:spLocks noChangeShapeType="1"/>
            </p:cNvSpPr>
            <p:nvPr/>
          </p:nvSpPr>
          <p:spPr bwMode="auto">
            <a:xfrm flipV="1">
              <a:off x="2906395" y="1468438"/>
              <a:ext cx="769938" cy="130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7">
              <a:extLst>
                <a:ext uri="{FF2B5EF4-FFF2-40B4-BE49-F238E27FC236}">
                  <a16:creationId xmlns:a16="http://schemas.microsoft.com/office/drawing/2014/main" id="{0CC80E9B-93B0-1269-2DEF-7FF92E2ED330}"/>
                </a:ext>
              </a:extLst>
            </p:cNvPr>
            <p:cNvSpPr>
              <a:spLocks noChangeShapeType="1"/>
            </p:cNvSpPr>
            <p:nvPr/>
          </p:nvSpPr>
          <p:spPr bwMode="auto">
            <a:xfrm>
              <a:off x="2906395" y="1600200"/>
              <a:ext cx="727075" cy="9223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16">
              <a:extLst>
                <a:ext uri="{FF2B5EF4-FFF2-40B4-BE49-F238E27FC236}">
                  <a16:creationId xmlns:a16="http://schemas.microsoft.com/office/drawing/2014/main" id="{28C04BB9-05E4-2AB2-80D8-F3823C1CC3FA}"/>
                </a:ext>
              </a:extLst>
            </p:cNvPr>
            <p:cNvSpPr>
              <a:spLocks noChangeShapeType="1"/>
            </p:cNvSpPr>
            <p:nvPr/>
          </p:nvSpPr>
          <p:spPr bwMode="auto">
            <a:xfrm>
              <a:off x="2795270" y="5113338"/>
              <a:ext cx="842963" cy="20272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AutoShape 15">
              <a:extLst>
                <a:ext uri="{FF2B5EF4-FFF2-40B4-BE49-F238E27FC236}">
                  <a16:creationId xmlns:a16="http://schemas.microsoft.com/office/drawing/2014/main" id="{93EEC91F-9241-8B50-680A-E38530045B1A}"/>
                </a:ext>
              </a:extLst>
            </p:cNvPr>
            <p:cNvSpPr>
              <a:spLocks noChangeShapeType="1"/>
            </p:cNvSpPr>
            <p:nvPr/>
          </p:nvSpPr>
          <p:spPr bwMode="auto">
            <a:xfrm>
              <a:off x="2906395" y="1600200"/>
              <a:ext cx="727075" cy="54133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5" name="Group 9">
              <a:extLst>
                <a:ext uri="{FF2B5EF4-FFF2-40B4-BE49-F238E27FC236}">
                  <a16:creationId xmlns:a16="http://schemas.microsoft.com/office/drawing/2014/main" id="{908795AB-FB1E-2FDF-A6BF-E9CA5ED10E41}"/>
                </a:ext>
              </a:extLst>
            </p:cNvPr>
            <p:cNvGrpSpPr>
              <a:grpSpLocks/>
            </p:cNvGrpSpPr>
            <p:nvPr/>
          </p:nvGrpSpPr>
          <p:grpSpPr bwMode="auto">
            <a:xfrm>
              <a:off x="2252345" y="4827588"/>
              <a:ext cx="542925" cy="914400"/>
              <a:chOff x="2115" y="3135"/>
              <a:chExt cx="1005" cy="1860"/>
            </a:xfrm>
          </p:grpSpPr>
          <p:sp>
            <p:nvSpPr>
              <p:cNvPr id="56" name="Oval 14">
                <a:extLst>
                  <a:ext uri="{FF2B5EF4-FFF2-40B4-BE49-F238E27FC236}">
                    <a16:creationId xmlns:a16="http://schemas.microsoft.com/office/drawing/2014/main" id="{E0875CE2-CC5C-F880-F5A2-C4FF6C753344}"/>
                  </a:ext>
                </a:extLst>
              </p:cNvPr>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utoShape 13">
                <a:extLst>
                  <a:ext uri="{FF2B5EF4-FFF2-40B4-BE49-F238E27FC236}">
                    <a16:creationId xmlns:a16="http://schemas.microsoft.com/office/drawing/2014/main" id="{E430CE0C-16D8-1245-0B35-2D6B3F7C6083}"/>
                  </a:ext>
                </a:extLst>
              </p:cNvPr>
              <p:cNvSpPr>
                <a:spLocks noChangeShapeType="1"/>
              </p:cNvSpPr>
              <p:nvPr/>
            </p:nvSpPr>
            <p:spPr bwMode="auto">
              <a:xfrm>
                <a:off x="2595" y="3435"/>
                <a:ext cx="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AutoShape 12">
                <a:extLst>
                  <a:ext uri="{FF2B5EF4-FFF2-40B4-BE49-F238E27FC236}">
                    <a16:creationId xmlns:a16="http://schemas.microsoft.com/office/drawing/2014/main" id="{4FF1D4E7-3F16-9C6C-2302-68C6C1EA7D3F}"/>
                  </a:ext>
                </a:extLst>
              </p:cNvPr>
              <p:cNvSpPr>
                <a:spLocks noChangeShapeType="1"/>
              </p:cNvSpPr>
              <p:nvPr/>
            </p:nvSpPr>
            <p:spPr bwMode="auto">
              <a:xfrm>
                <a:off x="2115" y="3690"/>
                <a:ext cx="100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AutoShape 11">
                <a:extLst>
                  <a:ext uri="{FF2B5EF4-FFF2-40B4-BE49-F238E27FC236}">
                    <a16:creationId xmlns:a16="http://schemas.microsoft.com/office/drawing/2014/main" id="{5D488E50-ED75-FF18-7F35-106503EB7B76}"/>
                  </a:ext>
                </a:extLst>
              </p:cNvPr>
              <p:cNvSpPr>
                <a:spLocks noChangeShapeType="1"/>
              </p:cNvSpPr>
              <p:nvPr/>
            </p:nvSpPr>
            <p:spPr bwMode="auto">
              <a:xfrm flipH="1">
                <a:off x="2220" y="4395"/>
                <a:ext cx="37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AutoShape 10">
                <a:extLst>
                  <a:ext uri="{FF2B5EF4-FFF2-40B4-BE49-F238E27FC236}">
                    <a16:creationId xmlns:a16="http://schemas.microsoft.com/office/drawing/2014/main" id="{BC2AC037-6A4A-507F-8F90-0762D03E6542}"/>
                  </a:ext>
                </a:extLst>
              </p:cNvPr>
              <p:cNvSpPr>
                <a:spLocks noChangeShapeType="1"/>
              </p:cNvSpPr>
              <p:nvPr/>
            </p:nvSpPr>
            <p:spPr bwMode="auto">
              <a:xfrm>
                <a:off x="2595" y="4395"/>
                <a:ext cx="525"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 Box 8">
              <a:extLst>
                <a:ext uri="{FF2B5EF4-FFF2-40B4-BE49-F238E27FC236}">
                  <a16:creationId xmlns:a16="http://schemas.microsoft.com/office/drawing/2014/main" id="{D60B3AF0-3522-D4B8-18D8-3D6D8A2FC61A}"/>
                </a:ext>
              </a:extLst>
            </p:cNvPr>
            <p:cNvSpPr txBox="1">
              <a:spLocks noChangeArrowheads="1"/>
            </p:cNvSpPr>
            <p:nvPr/>
          </p:nvSpPr>
          <p:spPr bwMode="auto">
            <a:xfrm>
              <a:off x="1926907" y="5776913"/>
              <a:ext cx="1111251" cy="46672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doctor-in-charge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AutoShape 7">
              <a:extLst>
                <a:ext uri="{FF2B5EF4-FFF2-40B4-BE49-F238E27FC236}">
                  <a16:creationId xmlns:a16="http://schemas.microsoft.com/office/drawing/2014/main" id="{26E934DF-B8DB-1C81-E4EE-E06390E27FCA}"/>
                </a:ext>
              </a:extLst>
            </p:cNvPr>
            <p:cNvSpPr>
              <a:spLocks noChangeShapeType="1"/>
            </p:cNvSpPr>
            <p:nvPr/>
          </p:nvSpPr>
          <p:spPr bwMode="auto">
            <a:xfrm flipV="1">
              <a:off x="2795270" y="3797300"/>
              <a:ext cx="838200" cy="1268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AutoShape 6">
              <a:extLst>
                <a:ext uri="{FF2B5EF4-FFF2-40B4-BE49-F238E27FC236}">
                  <a16:creationId xmlns:a16="http://schemas.microsoft.com/office/drawing/2014/main" id="{AE4704D0-EF92-ACA1-0D5D-70CAA5653AE2}"/>
                </a:ext>
              </a:extLst>
            </p:cNvPr>
            <p:cNvSpPr>
              <a:spLocks noChangeShapeType="1"/>
            </p:cNvSpPr>
            <p:nvPr/>
          </p:nvSpPr>
          <p:spPr bwMode="auto">
            <a:xfrm flipV="1">
              <a:off x="2795270" y="4827588"/>
              <a:ext cx="771525" cy="2730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5">
              <a:extLst>
                <a:ext uri="{FF2B5EF4-FFF2-40B4-BE49-F238E27FC236}">
                  <a16:creationId xmlns:a16="http://schemas.microsoft.com/office/drawing/2014/main" id="{BF71223B-188E-F95A-1FA5-7301D4379A1E}"/>
                </a:ext>
              </a:extLst>
            </p:cNvPr>
            <p:cNvSpPr>
              <a:spLocks noChangeShapeType="1"/>
            </p:cNvSpPr>
            <p:nvPr/>
          </p:nvSpPr>
          <p:spPr bwMode="auto">
            <a:xfrm>
              <a:off x="2795270" y="5113338"/>
              <a:ext cx="771525" cy="763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AutoShape 4">
              <a:extLst>
                <a:ext uri="{FF2B5EF4-FFF2-40B4-BE49-F238E27FC236}">
                  <a16:creationId xmlns:a16="http://schemas.microsoft.com/office/drawing/2014/main" id="{F253A6C9-6F7F-25E3-48DD-5609F8A0B542}"/>
                </a:ext>
              </a:extLst>
            </p:cNvPr>
            <p:cNvSpPr>
              <a:spLocks noChangeShapeType="1"/>
            </p:cNvSpPr>
            <p:nvPr/>
          </p:nvSpPr>
          <p:spPr bwMode="auto">
            <a:xfrm flipV="1">
              <a:off x="2795270" y="1468438"/>
              <a:ext cx="881063" cy="35163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AutoShape 3">
              <a:extLst>
                <a:ext uri="{FF2B5EF4-FFF2-40B4-BE49-F238E27FC236}">
                  <a16:creationId xmlns:a16="http://schemas.microsoft.com/office/drawing/2014/main" id="{EB50B25C-7635-F9DF-ABC2-9AABFD86172B}"/>
                </a:ext>
              </a:extLst>
            </p:cNvPr>
            <p:cNvSpPr>
              <a:spLocks noChangeShapeType="1"/>
            </p:cNvSpPr>
            <p:nvPr/>
          </p:nvSpPr>
          <p:spPr bwMode="auto">
            <a:xfrm flipH="1">
              <a:off x="7467283" y="2768600"/>
              <a:ext cx="508000" cy="15494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AutoShape 2">
              <a:extLst>
                <a:ext uri="{FF2B5EF4-FFF2-40B4-BE49-F238E27FC236}">
                  <a16:creationId xmlns:a16="http://schemas.microsoft.com/office/drawing/2014/main" id="{28E7DD41-0350-033A-80BC-DDF52C3B6C9E}"/>
                </a:ext>
              </a:extLst>
            </p:cNvPr>
            <p:cNvSpPr>
              <a:spLocks noChangeShapeType="1"/>
            </p:cNvSpPr>
            <p:nvPr/>
          </p:nvSpPr>
          <p:spPr bwMode="auto">
            <a:xfrm flipV="1">
              <a:off x="2906395" y="228600"/>
              <a:ext cx="795338" cy="13255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utoShape 1">
              <a:extLst>
                <a:ext uri="{FF2B5EF4-FFF2-40B4-BE49-F238E27FC236}">
                  <a16:creationId xmlns:a16="http://schemas.microsoft.com/office/drawing/2014/main" id="{64B4CD0E-3CDD-3C0E-95A4-56CAF782573C}"/>
                </a:ext>
              </a:extLst>
            </p:cNvPr>
            <p:cNvSpPr>
              <a:spLocks noChangeShapeType="1"/>
            </p:cNvSpPr>
            <p:nvPr/>
          </p:nvSpPr>
          <p:spPr bwMode="auto">
            <a:xfrm flipV="1">
              <a:off x="2795270" y="276225"/>
              <a:ext cx="1079500" cy="4664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6">
              <a:extLst>
                <a:ext uri="{FF2B5EF4-FFF2-40B4-BE49-F238E27FC236}">
                  <a16:creationId xmlns:a16="http://schemas.microsoft.com/office/drawing/2014/main" id="{88CF4993-48C9-C902-1052-7458FA9729D7}"/>
                </a:ext>
              </a:extLst>
            </p:cNvPr>
            <p:cNvSpPr>
              <a:spLocks noChangeArrowheads="1"/>
            </p:cNvSpPr>
            <p:nvPr/>
          </p:nvSpPr>
          <p:spPr bwMode="auto">
            <a:xfrm>
              <a:off x="263652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0" name="Rectangle 84">
              <a:extLst>
                <a:ext uri="{FF2B5EF4-FFF2-40B4-BE49-F238E27FC236}">
                  <a16:creationId xmlns:a16="http://schemas.microsoft.com/office/drawing/2014/main" id="{E479BB14-B729-75A8-E4BF-D02968F736A8}"/>
                </a:ext>
              </a:extLst>
            </p:cNvPr>
            <p:cNvSpPr>
              <a:spLocks noChangeArrowheads="1"/>
            </p:cNvSpPr>
            <p:nvPr/>
          </p:nvSpPr>
          <p:spPr bwMode="auto">
            <a:xfrm>
              <a:off x="263652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sp>
        <p:nvSpPr>
          <p:cNvPr id="74" name="TextBox 73">
            <a:extLst>
              <a:ext uri="{FF2B5EF4-FFF2-40B4-BE49-F238E27FC236}">
                <a16:creationId xmlns:a16="http://schemas.microsoft.com/office/drawing/2014/main" id="{EBF74AA6-CE08-0E32-B2E4-2133BF1E6738}"/>
              </a:ext>
            </a:extLst>
          </p:cNvPr>
          <p:cNvSpPr txBox="1"/>
          <p:nvPr/>
        </p:nvSpPr>
        <p:spPr>
          <a:xfrm>
            <a:off x="7254240" y="2170673"/>
            <a:ext cx="4237534" cy="1569660"/>
          </a:xfrm>
          <a:prstGeom prst="rect">
            <a:avLst/>
          </a:prstGeom>
          <a:noFill/>
        </p:spPr>
        <p:txBody>
          <a:bodyPr wrap="square" rtlCol="0">
            <a:spAutoFit/>
          </a:bodyPr>
          <a:lstStyle/>
          <a:p>
            <a:r>
              <a:rPr lang="en-US" sz="4800" b="1" dirty="0"/>
              <a:t>USE CASE DIAGRAM</a:t>
            </a:r>
          </a:p>
        </p:txBody>
      </p:sp>
    </p:spTree>
    <p:extLst>
      <p:ext uri="{BB962C8B-B14F-4D97-AF65-F5344CB8AC3E}">
        <p14:creationId xmlns:p14="http://schemas.microsoft.com/office/powerpoint/2010/main" val="2217010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13049348" y="436562"/>
            <a:ext cx="5567680" cy="5984875"/>
          </a:xfrm>
        </p:spPr>
        <p:txBody>
          <a:bodyPr>
            <a:normAutofit/>
          </a:bodyPr>
          <a:lstStyle/>
          <a:p>
            <a:r>
              <a:rPr lang="en-US" sz="9600" b="1" dirty="0">
                <a:latin typeface="+mn-lt"/>
              </a:rPr>
              <a:t>BLOCK DIAGRAM</a:t>
            </a:r>
            <a:endParaRPr lang="en-IN" sz="9600" b="1" dirty="0">
              <a:latin typeface="+mn-lt"/>
            </a:endParaRPr>
          </a:p>
        </p:txBody>
      </p:sp>
      <p:pic>
        <p:nvPicPr>
          <p:cNvPr id="1026" name="Picture 2" descr=" ">
            <a:extLst>
              <a:ext uri="{FF2B5EF4-FFF2-40B4-BE49-F238E27FC236}">
                <a16:creationId xmlns:a16="http://schemas.microsoft.com/office/drawing/2014/main" id="{367BFC42-FC10-42DB-4546-593C0C85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225" y="303294"/>
            <a:ext cx="5273040" cy="625141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76D49E35-D32B-0BCA-B1D8-D443AE678C8C}"/>
              </a:ext>
            </a:extLst>
          </p:cNvPr>
          <p:cNvGrpSpPr/>
          <p:nvPr/>
        </p:nvGrpSpPr>
        <p:grpSpPr>
          <a:xfrm>
            <a:off x="5629275" y="7115907"/>
            <a:ext cx="933450" cy="533400"/>
            <a:chOff x="5838826" y="5610642"/>
            <a:chExt cx="1162049" cy="675858"/>
          </a:xfrm>
        </p:grpSpPr>
        <p:cxnSp>
          <p:nvCxnSpPr>
            <p:cNvPr id="3" name="Straight Connector 2">
              <a:extLst>
                <a:ext uri="{FF2B5EF4-FFF2-40B4-BE49-F238E27FC236}">
                  <a16:creationId xmlns:a16="http://schemas.microsoft.com/office/drawing/2014/main" id="{6EA2A0D3-EABB-4D5D-CDF9-50A88B6A2DD8}"/>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DE3A4D4D-7970-DEB7-D733-9FD695621043}"/>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49352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294640" y="365125"/>
            <a:ext cx="5567680" cy="5984875"/>
          </a:xfrm>
        </p:spPr>
        <p:txBody>
          <a:bodyPr>
            <a:normAutofit/>
          </a:bodyPr>
          <a:lstStyle/>
          <a:p>
            <a:r>
              <a:rPr lang="en-US" sz="9600" b="1" dirty="0">
                <a:latin typeface="+mn-lt"/>
              </a:rPr>
              <a:t>BLOCK DIAGRAM</a:t>
            </a:r>
            <a:endParaRPr lang="en-IN" sz="9600" b="1" dirty="0">
              <a:latin typeface="+mn-lt"/>
            </a:endParaRPr>
          </a:p>
        </p:txBody>
      </p:sp>
      <p:pic>
        <p:nvPicPr>
          <p:cNvPr id="1026" name="Picture 2" descr=" ">
            <a:extLst>
              <a:ext uri="{FF2B5EF4-FFF2-40B4-BE49-F238E27FC236}">
                <a16:creationId xmlns:a16="http://schemas.microsoft.com/office/drawing/2014/main" id="{367BFC42-FC10-42DB-4546-593C0C85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760" y="303294"/>
            <a:ext cx="5273040" cy="625141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34D09D0-329B-7A4F-3F5B-CDADFE55FF40}"/>
              </a:ext>
            </a:extLst>
          </p:cNvPr>
          <p:cNvGrpSpPr/>
          <p:nvPr/>
        </p:nvGrpSpPr>
        <p:grpSpPr>
          <a:xfrm>
            <a:off x="5750045" y="-808893"/>
            <a:ext cx="933450" cy="533400"/>
            <a:chOff x="5838826" y="5610642"/>
            <a:chExt cx="1162049" cy="675858"/>
          </a:xfrm>
        </p:grpSpPr>
        <p:cxnSp>
          <p:nvCxnSpPr>
            <p:cNvPr id="7" name="Straight Connector 6">
              <a:extLst>
                <a:ext uri="{FF2B5EF4-FFF2-40B4-BE49-F238E27FC236}">
                  <a16:creationId xmlns:a16="http://schemas.microsoft.com/office/drawing/2014/main" id="{EC0B0C3C-D3D4-2EC6-149B-2FC380AE2CD9}"/>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1F38B2E8-6677-D6A9-E07F-8758F727C1CB}"/>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4477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BE02E4-D21F-5290-3619-97345C48C1B9}"/>
              </a:ext>
            </a:extLst>
          </p:cNvPr>
          <p:cNvPicPr>
            <a:picLocks noGrp="1" noChangeAspect="1"/>
          </p:cNvPicPr>
          <p:nvPr>
            <p:ph idx="1"/>
          </p:nvPr>
        </p:nvPicPr>
        <p:blipFill rotWithShape="1">
          <a:blip r:embed="rId2"/>
          <a:srcRect b="3110"/>
          <a:stretch/>
        </p:blipFill>
        <p:spPr>
          <a:xfrm>
            <a:off x="13220354" y="1072617"/>
            <a:ext cx="7349469" cy="4907598"/>
          </a:xfrm>
          <a:prstGeom prst="rect">
            <a:avLst/>
          </a:prstGeom>
          <a:ln w="88900" cap="sq" cmpd="thickThin">
            <a:solidFill>
              <a:srgbClr val="000000"/>
            </a:solidFill>
            <a:prstDash val="solid"/>
            <a:miter lim="800000"/>
          </a:ln>
          <a:effectLst>
            <a:innerShdw blurRad="76200">
              <a:srgbClr val="000000"/>
            </a:innerShdw>
          </a:effectLst>
        </p:spPr>
      </p:pic>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4509990" y="968557"/>
            <a:ext cx="4147205" cy="5115719"/>
          </a:xfrm>
        </p:spPr>
        <p:txBody>
          <a:bodyPr>
            <a:normAutofit/>
          </a:bodyPr>
          <a:lstStyle/>
          <a:p>
            <a:r>
              <a:rPr lang="en-US" sz="4800" b="1" dirty="0">
                <a:latin typeface="+mn-lt"/>
              </a:rPr>
              <a:t>SYSTEM ARCHITECTURE</a:t>
            </a:r>
            <a:endParaRPr lang="en-IN" sz="4800" b="1" dirty="0">
              <a:latin typeface="+mn-lt"/>
            </a:endParaRPr>
          </a:p>
        </p:txBody>
      </p:sp>
      <p:grpSp>
        <p:nvGrpSpPr>
          <p:cNvPr id="3" name="Group 2">
            <a:extLst>
              <a:ext uri="{FF2B5EF4-FFF2-40B4-BE49-F238E27FC236}">
                <a16:creationId xmlns:a16="http://schemas.microsoft.com/office/drawing/2014/main" id="{5C76B239-8960-6E08-4AAE-02AACD498945}"/>
              </a:ext>
            </a:extLst>
          </p:cNvPr>
          <p:cNvGrpSpPr/>
          <p:nvPr/>
        </p:nvGrpSpPr>
        <p:grpSpPr>
          <a:xfrm>
            <a:off x="5629275" y="6858000"/>
            <a:ext cx="933450" cy="533400"/>
            <a:chOff x="5838826" y="5610642"/>
            <a:chExt cx="1162049" cy="675858"/>
          </a:xfrm>
        </p:grpSpPr>
        <p:cxnSp>
          <p:nvCxnSpPr>
            <p:cNvPr id="4" name="Straight Connector 3">
              <a:extLst>
                <a:ext uri="{FF2B5EF4-FFF2-40B4-BE49-F238E27FC236}">
                  <a16:creationId xmlns:a16="http://schemas.microsoft.com/office/drawing/2014/main" id="{137974A9-80CD-6C86-B3DD-A988D77E775A}"/>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5F88F3D-05D3-B856-90E1-A9C6B7F7129E}"/>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6938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BE02E4-D21F-5290-3619-97345C48C1B9}"/>
              </a:ext>
            </a:extLst>
          </p:cNvPr>
          <p:cNvPicPr>
            <a:picLocks noGrp="1" noChangeAspect="1"/>
          </p:cNvPicPr>
          <p:nvPr>
            <p:ph idx="1"/>
          </p:nvPr>
        </p:nvPicPr>
        <p:blipFill rotWithShape="1">
          <a:blip r:embed="rId2"/>
          <a:srcRect b="3110"/>
          <a:stretch/>
        </p:blipFill>
        <p:spPr>
          <a:xfrm>
            <a:off x="365742" y="1176677"/>
            <a:ext cx="7191466" cy="4802092"/>
          </a:xfrm>
          <a:prstGeom prst="rect">
            <a:avLst/>
          </a:prstGeom>
          <a:ln w="88900" cap="sq" cmpd="thickThin">
            <a:solidFill>
              <a:srgbClr val="000000"/>
            </a:solidFill>
            <a:prstDash val="solid"/>
            <a:miter lim="800000"/>
          </a:ln>
          <a:effectLst>
            <a:innerShdw blurRad="76200">
              <a:srgbClr val="000000"/>
            </a:innerShdw>
          </a:effectLst>
        </p:spPr>
      </p:pic>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7837056" y="1176677"/>
            <a:ext cx="4147205" cy="5115719"/>
          </a:xfrm>
        </p:spPr>
        <p:txBody>
          <a:bodyPr>
            <a:normAutofit/>
          </a:bodyPr>
          <a:lstStyle/>
          <a:p>
            <a:r>
              <a:rPr lang="en-US" sz="4800" b="1" dirty="0">
                <a:latin typeface="+mn-lt"/>
              </a:rPr>
              <a:t>SYSTEM ARCHITECTURE</a:t>
            </a:r>
            <a:endParaRPr lang="en-IN" sz="4800" b="1" dirty="0">
              <a:latin typeface="+mn-lt"/>
            </a:endParaRPr>
          </a:p>
        </p:txBody>
      </p:sp>
      <p:grpSp>
        <p:nvGrpSpPr>
          <p:cNvPr id="3" name="Group 2">
            <a:extLst>
              <a:ext uri="{FF2B5EF4-FFF2-40B4-BE49-F238E27FC236}">
                <a16:creationId xmlns:a16="http://schemas.microsoft.com/office/drawing/2014/main" id="{443E9239-5DEA-5241-CB6B-F40D61BA3E7C}"/>
              </a:ext>
            </a:extLst>
          </p:cNvPr>
          <p:cNvGrpSpPr/>
          <p:nvPr/>
        </p:nvGrpSpPr>
        <p:grpSpPr>
          <a:xfrm>
            <a:off x="5750045" y="-808893"/>
            <a:ext cx="933450" cy="533400"/>
            <a:chOff x="5838826" y="5610642"/>
            <a:chExt cx="1162049" cy="675858"/>
          </a:xfrm>
        </p:grpSpPr>
        <p:cxnSp>
          <p:nvCxnSpPr>
            <p:cNvPr id="4" name="Straight Connector 3">
              <a:extLst>
                <a:ext uri="{FF2B5EF4-FFF2-40B4-BE49-F238E27FC236}">
                  <a16:creationId xmlns:a16="http://schemas.microsoft.com/office/drawing/2014/main" id="{6F4FEF95-2C20-8167-C5D4-77B4CE547762}"/>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B9FB1A5-00FE-EC44-51C6-14AA096209D4}"/>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78331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C17DF4-1275-A737-3D3A-06325F0D1902}"/>
              </a:ext>
            </a:extLst>
          </p:cNvPr>
          <p:cNvSpPr>
            <a:spLocks noGrp="1"/>
          </p:cNvSpPr>
          <p:nvPr>
            <p:ph type="title"/>
          </p:nvPr>
        </p:nvSpPr>
        <p:spPr>
          <a:xfrm>
            <a:off x="7837056" y="1176677"/>
            <a:ext cx="4147205" cy="5115719"/>
          </a:xfrm>
        </p:spPr>
        <p:txBody>
          <a:bodyPr>
            <a:normAutofit/>
          </a:bodyPr>
          <a:lstStyle/>
          <a:p>
            <a:r>
              <a:rPr lang="en-IN" sz="9600" b="1" dirty="0">
                <a:latin typeface="+mn-lt"/>
              </a:rPr>
              <a:t>DFD </a:t>
            </a:r>
            <a:br>
              <a:rPr lang="en-IN" sz="9600" b="1" dirty="0">
                <a:latin typeface="+mn-lt"/>
              </a:rPr>
            </a:br>
            <a:r>
              <a:rPr lang="en-IN" sz="8000" b="1" dirty="0">
                <a:latin typeface="+mn-lt"/>
              </a:rPr>
              <a:t>LVL 0</a:t>
            </a:r>
            <a:endParaRPr lang="en-IN" sz="9600" b="1" dirty="0">
              <a:latin typeface="+mn-lt"/>
            </a:endParaRPr>
          </a:p>
        </p:txBody>
      </p:sp>
      <p:grpSp>
        <p:nvGrpSpPr>
          <p:cNvPr id="3" name="Group 2">
            <a:extLst>
              <a:ext uri="{FF2B5EF4-FFF2-40B4-BE49-F238E27FC236}">
                <a16:creationId xmlns:a16="http://schemas.microsoft.com/office/drawing/2014/main" id="{443E9239-5DEA-5241-CB6B-F40D61BA3E7C}"/>
              </a:ext>
            </a:extLst>
          </p:cNvPr>
          <p:cNvGrpSpPr/>
          <p:nvPr/>
        </p:nvGrpSpPr>
        <p:grpSpPr>
          <a:xfrm>
            <a:off x="5750045" y="-808893"/>
            <a:ext cx="933450" cy="533400"/>
            <a:chOff x="5838826" y="5610642"/>
            <a:chExt cx="1162049" cy="675858"/>
          </a:xfrm>
        </p:grpSpPr>
        <p:cxnSp>
          <p:nvCxnSpPr>
            <p:cNvPr id="4" name="Straight Connector 3">
              <a:extLst>
                <a:ext uri="{FF2B5EF4-FFF2-40B4-BE49-F238E27FC236}">
                  <a16:creationId xmlns:a16="http://schemas.microsoft.com/office/drawing/2014/main" id="{6F4FEF95-2C20-8167-C5D4-77B4CE547762}"/>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B9FB1A5-00FE-EC44-51C6-14AA096209D4}"/>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
        <p:nvSpPr>
          <p:cNvPr id="9" name="Rectangle 8">
            <a:extLst>
              <a:ext uri="{FF2B5EF4-FFF2-40B4-BE49-F238E27FC236}">
                <a16:creationId xmlns:a16="http://schemas.microsoft.com/office/drawing/2014/main" id="{134EC07A-E7D1-87A4-5DF5-4ECBD0203EB6}"/>
              </a:ext>
            </a:extLst>
          </p:cNvPr>
          <p:cNvSpPr/>
          <p:nvPr/>
        </p:nvSpPr>
        <p:spPr>
          <a:xfrm>
            <a:off x="3841599" y="2037347"/>
            <a:ext cx="3216928" cy="705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AMIN</a:t>
            </a:r>
          </a:p>
        </p:txBody>
      </p:sp>
      <p:cxnSp>
        <p:nvCxnSpPr>
          <p:cNvPr id="11" name="Straight Arrow Connector 10">
            <a:extLst>
              <a:ext uri="{FF2B5EF4-FFF2-40B4-BE49-F238E27FC236}">
                <a16:creationId xmlns:a16="http://schemas.microsoft.com/office/drawing/2014/main" id="{4413CADF-BE9C-CC94-02DC-37398820DE8A}"/>
              </a:ext>
            </a:extLst>
          </p:cNvPr>
          <p:cNvCxnSpPr>
            <a:cxnSpLocks/>
            <a:stCxn id="9" idx="2"/>
          </p:cNvCxnSpPr>
          <p:nvPr/>
        </p:nvCxnSpPr>
        <p:spPr>
          <a:xfrm flipH="1">
            <a:off x="5438274" y="2743200"/>
            <a:ext cx="11789" cy="1475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8545B23B-5B77-A527-4B9B-A17530430E76}"/>
              </a:ext>
            </a:extLst>
          </p:cNvPr>
          <p:cNvSpPr/>
          <p:nvPr/>
        </p:nvSpPr>
        <p:spPr>
          <a:xfrm>
            <a:off x="4066674" y="4251158"/>
            <a:ext cx="2743200" cy="705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a:t>
            </a:r>
          </a:p>
        </p:txBody>
      </p:sp>
      <p:cxnSp>
        <p:nvCxnSpPr>
          <p:cNvPr id="13" name="Straight Arrow Connector 12">
            <a:extLst>
              <a:ext uri="{FF2B5EF4-FFF2-40B4-BE49-F238E27FC236}">
                <a16:creationId xmlns:a16="http://schemas.microsoft.com/office/drawing/2014/main" id="{7B01313F-5048-128A-7363-2BBDB0866EF9}"/>
              </a:ext>
            </a:extLst>
          </p:cNvPr>
          <p:cNvCxnSpPr>
            <a:cxnSpLocks/>
          </p:cNvCxnSpPr>
          <p:nvPr/>
        </p:nvCxnSpPr>
        <p:spPr>
          <a:xfrm flipH="1">
            <a:off x="2944700" y="4604084"/>
            <a:ext cx="11219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B620066-D94B-CBF2-D425-25CC36E90B3E}"/>
              </a:ext>
            </a:extLst>
          </p:cNvPr>
          <p:cNvSpPr/>
          <p:nvPr/>
        </p:nvSpPr>
        <p:spPr>
          <a:xfrm>
            <a:off x="604859" y="4219074"/>
            <a:ext cx="2346079" cy="705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spTree>
    <p:extLst>
      <p:ext uri="{BB962C8B-B14F-4D97-AF65-F5344CB8AC3E}">
        <p14:creationId xmlns:p14="http://schemas.microsoft.com/office/powerpoint/2010/main" val="3367225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chemeClr val="tx2"/>
            </a:gs>
            <a:gs pos="100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6AD31-24B0-6E3D-9F37-A60C25B03A80}"/>
              </a:ext>
            </a:extLst>
          </p:cNvPr>
          <p:cNvSpPr txBox="1"/>
          <p:nvPr/>
        </p:nvSpPr>
        <p:spPr>
          <a:xfrm>
            <a:off x="798195" y="-2308324"/>
            <a:ext cx="10934700" cy="2308324"/>
          </a:xfrm>
          <a:prstGeom prst="rect">
            <a:avLst/>
          </a:prstGeom>
          <a:noFill/>
        </p:spPr>
        <p:txBody>
          <a:bodyPr wrap="square" rtlCol="0">
            <a:spAutoFit/>
            <a:scene3d>
              <a:camera prst="orthographicFront"/>
              <a:lightRig rig="threePt" dir="t"/>
            </a:scene3d>
            <a:sp3d contourW="12700">
              <a:contourClr>
                <a:schemeClr val="tx1"/>
              </a:contourClr>
            </a:sp3d>
          </a:bodyPr>
          <a:lstStyle/>
          <a:p>
            <a:pPr algn="ctr"/>
            <a:r>
              <a:rPr lang="en-US" sz="4800" dirty="0">
                <a:blipFill>
                  <a:blip r:embed="rId2"/>
                  <a:stretch>
                    <a:fillRect/>
                  </a:stretch>
                </a:blipFill>
                <a:effectLst>
                  <a:outerShdw blurRad="50800" dist="50800" dir="5400000" algn="ctr" rotWithShape="0">
                    <a:srgbClr val="000000">
                      <a:alpha val="63000"/>
                    </a:srgbClr>
                  </a:outerShdw>
                </a:effectLst>
                <a:latin typeface="Arial Black" panose="020B0A04020102020204" pitchFamily="34" charset="0"/>
              </a:rPr>
              <a:t>A ROBUST SECURE DATA SHARING AND AUTHORIZATION FRAMEWORK</a:t>
            </a:r>
            <a:endParaRPr lang="en-IN" sz="4800" dirty="0">
              <a:blipFill>
                <a:blip r:embed="rId2"/>
                <a:stretch>
                  <a:fillRect/>
                </a:stretch>
              </a:blipFill>
              <a:effectLst>
                <a:outerShdw blurRad="50800" dist="50800" dir="5400000" algn="ctr" rotWithShape="0">
                  <a:srgbClr val="000000">
                    <a:alpha val="63000"/>
                  </a:srgbClr>
                </a:outerShdw>
              </a:effectLst>
              <a:latin typeface="Arial Black" panose="020B0A04020102020204" pitchFamily="34" charset="0"/>
            </a:endParaRPr>
          </a:p>
        </p:txBody>
      </p:sp>
      <p:sp>
        <p:nvSpPr>
          <p:cNvPr id="7" name="TextBox 6">
            <a:extLst>
              <a:ext uri="{FF2B5EF4-FFF2-40B4-BE49-F238E27FC236}">
                <a16:creationId xmlns:a16="http://schemas.microsoft.com/office/drawing/2014/main" id="{DC349485-9F60-0525-3487-3D052FF9F87B}"/>
              </a:ext>
            </a:extLst>
          </p:cNvPr>
          <p:cNvSpPr txBox="1"/>
          <p:nvPr/>
        </p:nvSpPr>
        <p:spPr>
          <a:xfrm>
            <a:off x="-1223963" y="6858000"/>
            <a:ext cx="7019925" cy="2677656"/>
          </a:xfrm>
          <a:prstGeom prst="rect">
            <a:avLst/>
          </a:prstGeom>
          <a:noFill/>
        </p:spPr>
        <p:txBody>
          <a:bodyPr wrap="square">
            <a:spAutoFit/>
          </a:bodyPr>
          <a:lstStyle/>
          <a:p>
            <a:pPr algn="ct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PRESENTED BY: </a:t>
            </a:r>
          </a:p>
          <a:p>
            <a:pPr algn="ct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HARSH RAJA </a:t>
            </a:r>
          </a:p>
          <a:p>
            <a:pPr algn="ct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VISHAL RATHOD </a:t>
            </a:r>
            <a:b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b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PARAG PALASKAR</a:t>
            </a:r>
            <a:b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b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TAMBOLI DANISH</a:t>
            </a:r>
          </a:p>
          <a:p>
            <a:pPr algn="ctr"/>
            <a:r>
              <a:rPr lang="en-US" sz="28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SAYED HAMZA</a:t>
            </a:r>
            <a:endParaRPr lang="en-IN" sz="36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180CD50-B18C-2973-042C-DA1820904F3A}"/>
              </a:ext>
            </a:extLst>
          </p:cNvPr>
          <p:cNvSpPr txBox="1"/>
          <p:nvPr/>
        </p:nvSpPr>
        <p:spPr>
          <a:xfrm>
            <a:off x="6629400" y="7360057"/>
            <a:ext cx="6705600" cy="461665"/>
          </a:xfrm>
          <a:prstGeom prst="rect">
            <a:avLst/>
          </a:prstGeom>
          <a:noFill/>
        </p:spPr>
        <p:txBody>
          <a:bodyPr wrap="square">
            <a:spAutoFit/>
          </a:bodyPr>
          <a:lstStyle/>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PROJECTGUIDE : DR.D.A.VIDHATE </a:t>
            </a:r>
          </a:p>
        </p:txBody>
      </p:sp>
      <p:pic>
        <p:nvPicPr>
          <p:cNvPr id="5" name="Graphic 4" descr="Medical with solid fill">
            <a:extLst>
              <a:ext uri="{FF2B5EF4-FFF2-40B4-BE49-F238E27FC236}">
                <a16:creationId xmlns:a16="http://schemas.microsoft.com/office/drawing/2014/main" id="{D56610B8-465D-EDE5-5896-8F2D0A99E8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9362" y="1935480"/>
            <a:ext cx="1706880" cy="1706880"/>
          </a:xfrm>
          <a:prstGeom prst="rect">
            <a:avLst/>
          </a:prstGeom>
        </p:spPr>
      </p:pic>
      <p:pic>
        <p:nvPicPr>
          <p:cNvPr id="6" name="Graphic 5" descr="Stethoscope with solid fill">
            <a:extLst>
              <a:ext uri="{FF2B5EF4-FFF2-40B4-BE49-F238E27FC236}">
                <a16:creationId xmlns:a16="http://schemas.microsoft.com/office/drawing/2014/main" id="{4FCBFDA2-CA84-84AB-B2AD-77E6C86D0D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67764" y="3642360"/>
            <a:ext cx="1925476" cy="1925476"/>
          </a:xfrm>
          <a:prstGeom prst="rect">
            <a:avLst/>
          </a:prstGeom>
        </p:spPr>
      </p:pic>
    </p:spTree>
    <p:extLst>
      <p:ext uri="{BB962C8B-B14F-4D97-AF65-F5344CB8AC3E}">
        <p14:creationId xmlns:p14="http://schemas.microsoft.com/office/powerpoint/2010/main" val="4211644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43E9239-5DEA-5241-CB6B-F40D61BA3E7C}"/>
              </a:ext>
            </a:extLst>
          </p:cNvPr>
          <p:cNvGrpSpPr/>
          <p:nvPr/>
        </p:nvGrpSpPr>
        <p:grpSpPr>
          <a:xfrm>
            <a:off x="5750045" y="-808893"/>
            <a:ext cx="933450" cy="533400"/>
            <a:chOff x="5838826" y="5610642"/>
            <a:chExt cx="1162049" cy="675858"/>
          </a:xfrm>
        </p:grpSpPr>
        <p:cxnSp>
          <p:nvCxnSpPr>
            <p:cNvPr id="4" name="Straight Connector 3">
              <a:extLst>
                <a:ext uri="{FF2B5EF4-FFF2-40B4-BE49-F238E27FC236}">
                  <a16:creationId xmlns:a16="http://schemas.microsoft.com/office/drawing/2014/main" id="{6F4FEF95-2C20-8167-C5D4-77B4CE547762}"/>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B9FB1A5-00FE-EC44-51C6-14AA096209D4}"/>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grpSp>
        <p:nvGrpSpPr>
          <p:cNvPr id="120" name="Group 119">
            <a:extLst>
              <a:ext uri="{FF2B5EF4-FFF2-40B4-BE49-F238E27FC236}">
                <a16:creationId xmlns:a16="http://schemas.microsoft.com/office/drawing/2014/main" id="{C9390B24-5625-4C17-65A1-B14864D29DC4}"/>
              </a:ext>
            </a:extLst>
          </p:cNvPr>
          <p:cNvGrpSpPr/>
          <p:nvPr/>
        </p:nvGrpSpPr>
        <p:grpSpPr>
          <a:xfrm>
            <a:off x="1594658" y="741946"/>
            <a:ext cx="6192981" cy="5887454"/>
            <a:chOff x="3667299" y="970546"/>
            <a:chExt cx="5296624" cy="5175651"/>
          </a:xfrm>
        </p:grpSpPr>
        <p:grpSp>
          <p:nvGrpSpPr>
            <p:cNvPr id="118" name="Group 117">
              <a:extLst>
                <a:ext uri="{FF2B5EF4-FFF2-40B4-BE49-F238E27FC236}">
                  <a16:creationId xmlns:a16="http://schemas.microsoft.com/office/drawing/2014/main" id="{82F5BB95-2DFF-3E81-A134-B89EFABBC324}"/>
                </a:ext>
              </a:extLst>
            </p:cNvPr>
            <p:cNvGrpSpPr/>
            <p:nvPr/>
          </p:nvGrpSpPr>
          <p:grpSpPr>
            <a:xfrm>
              <a:off x="3667299" y="970546"/>
              <a:ext cx="5296624" cy="5175651"/>
              <a:chOff x="3667299" y="970546"/>
              <a:chExt cx="5296624" cy="5175651"/>
            </a:xfrm>
          </p:grpSpPr>
          <p:pic>
            <p:nvPicPr>
              <p:cNvPr id="10" name="Picture 9">
                <a:extLst>
                  <a:ext uri="{FF2B5EF4-FFF2-40B4-BE49-F238E27FC236}">
                    <a16:creationId xmlns:a16="http://schemas.microsoft.com/office/drawing/2014/main" id="{2C008880-824A-9863-A70B-6619CBE14DB3}"/>
                  </a:ext>
                </a:extLst>
              </p:cNvPr>
              <p:cNvPicPr>
                <a:picLocks noChangeAspect="1"/>
              </p:cNvPicPr>
              <p:nvPr/>
            </p:nvPicPr>
            <p:blipFill>
              <a:blip r:embed="rId3"/>
              <a:stretch>
                <a:fillRect/>
              </a:stretch>
            </p:blipFill>
            <p:spPr>
              <a:xfrm>
                <a:off x="4742172" y="970546"/>
                <a:ext cx="3641423" cy="989873"/>
              </a:xfrm>
              <a:prstGeom prst="rect">
                <a:avLst/>
              </a:prstGeom>
            </p:spPr>
          </p:pic>
          <p:pic>
            <p:nvPicPr>
              <p:cNvPr id="14" name="Picture 13">
                <a:extLst>
                  <a:ext uri="{FF2B5EF4-FFF2-40B4-BE49-F238E27FC236}">
                    <a16:creationId xmlns:a16="http://schemas.microsoft.com/office/drawing/2014/main" id="{517319D9-3BEB-C412-9EB8-4059C097322B}"/>
                  </a:ext>
                </a:extLst>
              </p:cNvPr>
              <p:cNvPicPr>
                <a:picLocks noChangeAspect="1"/>
              </p:cNvPicPr>
              <p:nvPr/>
            </p:nvPicPr>
            <p:blipFill>
              <a:blip r:embed="rId4"/>
              <a:stretch>
                <a:fillRect/>
              </a:stretch>
            </p:blipFill>
            <p:spPr>
              <a:xfrm>
                <a:off x="3667299" y="1819876"/>
                <a:ext cx="5296624" cy="4326321"/>
              </a:xfrm>
              <a:prstGeom prst="rect">
                <a:avLst/>
              </a:prstGeom>
            </p:spPr>
          </p:pic>
        </p:grpSp>
        <p:cxnSp>
          <p:nvCxnSpPr>
            <p:cNvPr id="114" name="Straight Arrow Connector 113">
              <a:extLst>
                <a:ext uri="{FF2B5EF4-FFF2-40B4-BE49-F238E27FC236}">
                  <a16:creationId xmlns:a16="http://schemas.microsoft.com/office/drawing/2014/main" id="{18A7AAB5-845C-2311-311D-19D6E54CD1C1}"/>
                </a:ext>
              </a:extLst>
            </p:cNvPr>
            <p:cNvCxnSpPr/>
            <p:nvPr/>
          </p:nvCxnSpPr>
          <p:spPr>
            <a:xfrm>
              <a:off x="5463540" y="3634740"/>
              <a:ext cx="0" cy="348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5AF3FA52-F469-C438-BB6B-EC9FC2FF0CB5}"/>
                </a:ext>
              </a:extLst>
            </p:cNvPr>
            <p:cNvCxnSpPr/>
            <p:nvPr/>
          </p:nvCxnSpPr>
          <p:spPr>
            <a:xfrm>
              <a:off x="5463540" y="4343400"/>
              <a:ext cx="0" cy="348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Straight Connector 116">
              <a:extLst>
                <a:ext uri="{FF2B5EF4-FFF2-40B4-BE49-F238E27FC236}">
                  <a16:creationId xmlns:a16="http://schemas.microsoft.com/office/drawing/2014/main" id="{DC555DA5-422B-8E3F-83A1-C7FEA9E2D2B4}"/>
                </a:ext>
              </a:extLst>
            </p:cNvPr>
            <p:cNvCxnSpPr>
              <a:cxnSpLocks/>
            </p:cNvCxnSpPr>
            <p:nvPr/>
          </p:nvCxnSpPr>
          <p:spPr>
            <a:xfrm>
              <a:off x="5394960" y="5067300"/>
              <a:ext cx="0" cy="906780"/>
            </a:xfrm>
            <a:prstGeom prst="line">
              <a:avLst/>
            </a:prstGeom>
          </p:spPr>
          <p:style>
            <a:lnRef idx="3">
              <a:schemeClr val="dk1"/>
            </a:lnRef>
            <a:fillRef idx="0">
              <a:schemeClr val="dk1"/>
            </a:fillRef>
            <a:effectRef idx="2">
              <a:schemeClr val="dk1"/>
            </a:effectRef>
            <a:fontRef idx="minor">
              <a:schemeClr val="tx1"/>
            </a:fontRef>
          </p:style>
        </p:cxnSp>
      </p:grpSp>
      <p:sp>
        <p:nvSpPr>
          <p:cNvPr id="121" name="TextBox 120">
            <a:extLst>
              <a:ext uri="{FF2B5EF4-FFF2-40B4-BE49-F238E27FC236}">
                <a16:creationId xmlns:a16="http://schemas.microsoft.com/office/drawing/2014/main" id="{6E8D8DF0-D789-9CDE-48D9-8BE7B854DF3F}"/>
              </a:ext>
            </a:extLst>
          </p:cNvPr>
          <p:cNvSpPr txBox="1"/>
          <p:nvPr/>
        </p:nvSpPr>
        <p:spPr>
          <a:xfrm>
            <a:off x="8812213" y="2710715"/>
            <a:ext cx="2910834" cy="2123658"/>
          </a:xfrm>
          <a:prstGeom prst="rect">
            <a:avLst/>
          </a:prstGeom>
          <a:noFill/>
        </p:spPr>
        <p:txBody>
          <a:bodyPr wrap="square" rtlCol="0">
            <a:spAutoFit/>
          </a:bodyPr>
          <a:lstStyle/>
          <a:p>
            <a:r>
              <a:rPr lang="en-US" sz="6600" b="1" dirty="0"/>
              <a:t>DFD LVL 1</a:t>
            </a:r>
          </a:p>
        </p:txBody>
      </p:sp>
    </p:spTree>
    <p:extLst>
      <p:ext uri="{BB962C8B-B14F-4D97-AF65-F5344CB8AC3E}">
        <p14:creationId xmlns:p14="http://schemas.microsoft.com/office/powerpoint/2010/main" val="342735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804E8-84CC-DA7E-ECC2-23E6240896C4}"/>
              </a:ext>
            </a:extLst>
          </p:cNvPr>
          <p:cNvSpPr txBox="1"/>
          <p:nvPr/>
        </p:nvSpPr>
        <p:spPr>
          <a:xfrm>
            <a:off x="594360" y="655320"/>
            <a:ext cx="6781800" cy="830997"/>
          </a:xfrm>
          <a:prstGeom prst="rect">
            <a:avLst/>
          </a:prstGeom>
          <a:noFill/>
        </p:spPr>
        <p:txBody>
          <a:bodyPr wrap="square" rtlCol="0">
            <a:spAutoFit/>
          </a:bodyPr>
          <a:lstStyle/>
          <a:p>
            <a:r>
              <a:rPr lang="en-US" sz="4800" dirty="0"/>
              <a:t>ALGORITHMS USED </a:t>
            </a:r>
          </a:p>
        </p:txBody>
      </p:sp>
      <p:sp>
        <p:nvSpPr>
          <p:cNvPr id="5" name="TextBox 4">
            <a:extLst>
              <a:ext uri="{FF2B5EF4-FFF2-40B4-BE49-F238E27FC236}">
                <a16:creationId xmlns:a16="http://schemas.microsoft.com/office/drawing/2014/main" id="{8BAE9682-AA18-B714-BEE6-BC62E25FB161}"/>
              </a:ext>
            </a:extLst>
          </p:cNvPr>
          <p:cNvSpPr txBox="1"/>
          <p:nvPr/>
        </p:nvSpPr>
        <p:spPr>
          <a:xfrm>
            <a:off x="594360" y="2011680"/>
            <a:ext cx="11003280" cy="4751365"/>
          </a:xfrm>
          <a:prstGeom prst="rect">
            <a:avLst/>
          </a:prstGeom>
          <a:noFill/>
        </p:spPr>
        <p:txBody>
          <a:bodyPr wrap="square" rtlCol="0">
            <a:spAutoFit/>
          </a:bodyPr>
          <a:lstStyle/>
          <a:p>
            <a:pPr marL="0" marR="0" algn="just">
              <a:lnSpc>
                <a:spcPct val="150000"/>
              </a:lnSpc>
              <a:spcBef>
                <a:spcPts val="0"/>
              </a:spcBef>
              <a:spcAft>
                <a:spcPts val="1000"/>
              </a:spcAft>
            </a:pPr>
            <a:r>
              <a:rPr lang="en-US" sz="3600" b="1" u="sng" dirty="0">
                <a:latin typeface="Times New Roman" panose="02020603050405020304" pitchFamily="18" charset="0"/>
                <a:ea typeface="Times New Roman" panose="02020603050405020304" pitchFamily="18" charset="0"/>
                <a:cs typeface="Times New Roman" panose="02020603050405020304" pitchFamily="18" charset="0"/>
              </a:rPr>
              <a:t>ALGO:</a:t>
            </a:r>
            <a:endParaRPr lang="en-US"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Symmetric Algo </a:t>
            </a:r>
          </a:p>
          <a:p>
            <a:pPr marL="342900" marR="0" lvl="0" indent="-342900" algn="just">
              <a:lnSpc>
                <a:spcPct val="150000"/>
              </a:lnSpc>
              <a:spcBef>
                <a:spcPts val="0"/>
              </a:spcBef>
              <a:spcAft>
                <a:spcPts val="0"/>
              </a:spcAft>
              <a:buFont typeface="Wingdings" panose="05000000000000000000" pitchFamily="2"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DES</a:t>
            </a:r>
          </a:p>
          <a:p>
            <a:pPr marL="342900" marR="0" lvl="0" indent="-342900" algn="just">
              <a:lnSpc>
                <a:spcPct val="150000"/>
              </a:lnSpc>
              <a:spcBef>
                <a:spcPts val="0"/>
              </a:spcBef>
              <a:spcAft>
                <a:spcPts val="0"/>
              </a:spcAft>
              <a:buFont typeface="Wingdings" panose="05000000000000000000" pitchFamily="2" charset="2"/>
              <a:buChar char=""/>
            </a:pPr>
            <a:r>
              <a:rPr lang="en-US" sz="2800" b="0" i="0" dirty="0">
                <a:effectLst/>
                <a:latin typeface="SegoeUIVariable"/>
                <a:hlinkClick r:id="rId2">
                  <a:extLst>
                    <a:ext uri="{A12FA001-AC4F-418D-AE19-62706E023703}">
                      <ahyp:hlinkClr xmlns:ahyp="http://schemas.microsoft.com/office/drawing/2018/hyperlinkcolor" val="tx"/>
                    </a:ext>
                  </a:extLst>
                </a:hlinkClick>
              </a:rPr>
              <a:t>The Data Encryption Standard (DES) is a symmetric-key algorithm for the encryption of digital data</a:t>
            </a:r>
            <a:r>
              <a:rPr lang="en-US" b="0" i="0" dirty="0">
                <a:effectLst/>
                <a:latin typeface="SegoeUIVariable"/>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30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AutoShape 39">
            <a:extLst>
              <a:ext uri="{FF2B5EF4-FFF2-40B4-BE49-F238E27FC236}">
                <a16:creationId xmlns:a16="http://schemas.microsoft.com/office/drawing/2014/main" id="{C56A9BEF-3F87-26E2-2791-5BDF499C6DD0}"/>
              </a:ext>
            </a:extLst>
          </p:cNvPr>
          <p:cNvSpPr>
            <a:spLocks noChangeShapeType="1"/>
          </p:cNvSpPr>
          <p:nvPr/>
        </p:nvSpPr>
        <p:spPr bwMode="auto">
          <a:xfrm flipV="1">
            <a:off x="838518" y="1207770"/>
            <a:ext cx="5324475" cy="15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38">
            <a:extLst>
              <a:ext uri="{FF2B5EF4-FFF2-40B4-BE49-F238E27FC236}">
                <a16:creationId xmlns:a16="http://schemas.microsoft.com/office/drawing/2014/main" id="{2D7D4C5A-328B-ADF6-F3ED-6806E2ADDEB8}"/>
              </a:ext>
            </a:extLst>
          </p:cNvPr>
          <p:cNvSpPr>
            <a:spLocks noChangeArrowheads="1"/>
          </p:cNvSpPr>
          <p:nvPr/>
        </p:nvSpPr>
        <p:spPr bwMode="auto">
          <a:xfrm>
            <a:off x="2187893" y="1520508"/>
            <a:ext cx="996950" cy="31432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7">
            <a:extLst>
              <a:ext uri="{FF2B5EF4-FFF2-40B4-BE49-F238E27FC236}">
                <a16:creationId xmlns:a16="http://schemas.microsoft.com/office/drawing/2014/main" id="{6FBA934F-621B-37A5-1A02-DE21208A0598}"/>
              </a:ext>
            </a:extLst>
          </p:cNvPr>
          <p:cNvSpPr>
            <a:spLocks noChangeArrowheads="1"/>
          </p:cNvSpPr>
          <p:nvPr/>
        </p:nvSpPr>
        <p:spPr bwMode="auto">
          <a:xfrm>
            <a:off x="2132330" y="2130108"/>
            <a:ext cx="1181100"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utoShape 36">
            <a:extLst>
              <a:ext uri="{FF2B5EF4-FFF2-40B4-BE49-F238E27FC236}">
                <a16:creationId xmlns:a16="http://schemas.microsoft.com/office/drawing/2014/main" id="{42099B77-5231-0C4B-5824-754998016D9E}"/>
              </a:ext>
            </a:extLst>
          </p:cNvPr>
          <p:cNvSpPr>
            <a:spLocks noChangeShapeType="1"/>
          </p:cNvSpPr>
          <p:nvPr/>
        </p:nvSpPr>
        <p:spPr bwMode="auto">
          <a:xfrm>
            <a:off x="2722880" y="183483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31">
            <a:extLst>
              <a:ext uri="{FF2B5EF4-FFF2-40B4-BE49-F238E27FC236}">
                <a16:creationId xmlns:a16="http://schemas.microsoft.com/office/drawing/2014/main" id="{AB9C3F20-D66B-3FB8-E29F-ECD1C3058BBD}"/>
              </a:ext>
            </a:extLst>
          </p:cNvPr>
          <p:cNvGrpSpPr>
            <a:grpSpLocks/>
          </p:cNvGrpSpPr>
          <p:nvPr/>
        </p:nvGrpSpPr>
        <p:grpSpPr bwMode="auto">
          <a:xfrm>
            <a:off x="3259455" y="90170"/>
            <a:ext cx="885825" cy="1114425"/>
            <a:chOff x="5479" y="1717"/>
            <a:chExt cx="1395" cy="1755"/>
          </a:xfrm>
        </p:grpSpPr>
        <p:sp>
          <p:nvSpPr>
            <p:cNvPr id="9" name="AutoShape 35">
              <a:extLst>
                <a:ext uri="{FF2B5EF4-FFF2-40B4-BE49-F238E27FC236}">
                  <a16:creationId xmlns:a16="http://schemas.microsoft.com/office/drawing/2014/main" id="{7F45B830-8F87-945A-973B-02D6AF05273A}"/>
                </a:ext>
              </a:extLst>
            </p:cNvPr>
            <p:cNvSpPr>
              <a:spLocks noChangeArrowheads="1"/>
            </p:cNvSpPr>
            <p:nvPr/>
          </p:nvSpPr>
          <p:spPr bwMode="auto">
            <a:xfrm>
              <a:off x="6019" y="1717"/>
              <a:ext cx="300" cy="300"/>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AutoShape 34">
              <a:extLst>
                <a:ext uri="{FF2B5EF4-FFF2-40B4-BE49-F238E27FC236}">
                  <a16:creationId xmlns:a16="http://schemas.microsoft.com/office/drawing/2014/main" id="{2BA2A4BD-159C-2636-E380-575041FA045C}"/>
                </a:ext>
              </a:extLst>
            </p:cNvPr>
            <p:cNvSpPr>
              <a:spLocks noChangeArrowheads="1"/>
            </p:cNvSpPr>
            <p:nvPr/>
          </p:nvSpPr>
          <p:spPr bwMode="auto">
            <a:xfrm>
              <a:off x="5479" y="2647"/>
              <a:ext cx="1395" cy="570"/>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AutoShape 33">
              <a:extLst>
                <a:ext uri="{FF2B5EF4-FFF2-40B4-BE49-F238E27FC236}">
                  <a16:creationId xmlns:a16="http://schemas.microsoft.com/office/drawing/2014/main" id="{2C3F2BFC-319E-72A2-E4B1-B0D63526B6AD}"/>
                </a:ext>
              </a:extLst>
            </p:cNvPr>
            <p:cNvSpPr>
              <a:spLocks noChangeShapeType="1"/>
            </p:cNvSpPr>
            <p:nvPr/>
          </p:nvSpPr>
          <p:spPr bwMode="auto">
            <a:xfrm>
              <a:off x="6169" y="2017"/>
              <a:ext cx="0" cy="6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2">
              <a:extLst>
                <a:ext uri="{FF2B5EF4-FFF2-40B4-BE49-F238E27FC236}">
                  <a16:creationId xmlns:a16="http://schemas.microsoft.com/office/drawing/2014/main" id="{CAC5C101-5601-979B-13DE-FC7E5F173546}"/>
                </a:ext>
              </a:extLst>
            </p:cNvPr>
            <p:cNvSpPr>
              <a:spLocks noChangeShapeType="1"/>
            </p:cNvSpPr>
            <p:nvPr/>
          </p:nvSpPr>
          <p:spPr bwMode="auto">
            <a:xfrm>
              <a:off x="6154" y="3217"/>
              <a:ext cx="0"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26">
            <a:extLst>
              <a:ext uri="{FF2B5EF4-FFF2-40B4-BE49-F238E27FC236}">
                <a16:creationId xmlns:a16="http://schemas.microsoft.com/office/drawing/2014/main" id="{77E8143D-A351-54F2-11BE-F23F1EF771DD}"/>
              </a:ext>
            </a:extLst>
          </p:cNvPr>
          <p:cNvGrpSpPr>
            <a:grpSpLocks/>
          </p:cNvGrpSpPr>
          <p:nvPr/>
        </p:nvGrpSpPr>
        <p:grpSpPr bwMode="auto">
          <a:xfrm>
            <a:off x="1548130" y="6079808"/>
            <a:ext cx="4498975" cy="942975"/>
            <a:chOff x="2486" y="12667"/>
            <a:chExt cx="7084" cy="1485"/>
          </a:xfrm>
        </p:grpSpPr>
        <p:sp>
          <p:nvSpPr>
            <p:cNvPr id="14" name="AutoShape 30">
              <a:extLst>
                <a:ext uri="{FF2B5EF4-FFF2-40B4-BE49-F238E27FC236}">
                  <a16:creationId xmlns:a16="http://schemas.microsoft.com/office/drawing/2014/main" id="{A9FEAA92-CC76-B567-511C-2C7F257433B0}"/>
                </a:ext>
              </a:extLst>
            </p:cNvPr>
            <p:cNvSpPr>
              <a:spLocks noChangeArrowheads="1"/>
            </p:cNvSpPr>
            <p:nvPr/>
          </p:nvSpPr>
          <p:spPr bwMode="auto">
            <a:xfrm flipV="1">
              <a:off x="2486" y="12667"/>
              <a:ext cx="7084" cy="135"/>
            </a:xfrm>
            <a:prstGeom prst="flowChartProcess">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AutoShape 29">
              <a:extLst>
                <a:ext uri="{FF2B5EF4-FFF2-40B4-BE49-F238E27FC236}">
                  <a16:creationId xmlns:a16="http://schemas.microsoft.com/office/drawing/2014/main" id="{FCA4FAEE-6258-CCAE-7780-452F9FF3563D}"/>
                </a:ext>
              </a:extLst>
            </p:cNvPr>
            <p:cNvSpPr>
              <a:spLocks noChangeShapeType="1"/>
            </p:cNvSpPr>
            <p:nvPr/>
          </p:nvSpPr>
          <p:spPr bwMode="auto">
            <a:xfrm>
              <a:off x="5925" y="12802"/>
              <a:ext cx="0" cy="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28">
              <a:extLst>
                <a:ext uri="{FF2B5EF4-FFF2-40B4-BE49-F238E27FC236}">
                  <a16:creationId xmlns:a16="http://schemas.microsoft.com/office/drawing/2014/main" id="{899B51E6-D71E-5501-4D30-213BD2155B83}"/>
                </a:ext>
              </a:extLst>
            </p:cNvPr>
            <p:cNvSpPr>
              <a:spLocks noChangeArrowheads="1"/>
            </p:cNvSpPr>
            <p:nvPr/>
          </p:nvSpPr>
          <p:spPr bwMode="auto">
            <a:xfrm>
              <a:off x="5663" y="13672"/>
              <a:ext cx="517" cy="4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27">
              <a:extLst>
                <a:ext uri="{FF2B5EF4-FFF2-40B4-BE49-F238E27FC236}">
                  <a16:creationId xmlns:a16="http://schemas.microsoft.com/office/drawing/2014/main" id="{EF559FEB-B970-B59F-601A-4E6B10D215C4}"/>
                </a:ext>
              </a:extLst>
            </p:cNvPr>
            <p:cNvSpPr>
              <a:spLocks noChangeArrowheads="1"/>
            </p:cNvSpPr>
            <p:nvPr/>
          </p:nvSpPr>
          <p:spPr bwMode="auto">
            <a:xfrm>
              <a:off x="5775" y="13762"/>
              <a:ext cx="300" cy="300"/>
            </a:xfrm>
            <a:prstGeom prst="flowChartConnector">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AutoShape 25">
            <a:extLst>
              <a:ext uri="{FF2B5EF4-FFF2-40B4-BE49-F238E27FC236}">
                <a16:creationId xmlns:a16="http://schemas.microsoft.com/office/drawing/2014/main" id="{C8B8E398-6328-9D87-5E52-4EAFF0FFD794}"/>
              </a:ext>
            </a:extLst>
          </p:cNvPr>
          <p:cNvSpPr>
            <a:spLocks noChangeShapeType="1"/>
          </p:cNvSpPr>
          <p:nvPr/>
        </p:nvSpPr>
        <p:spPr bwMode="auto">
          <a:xfrm>
            <a:off x="2722880" y="2406333"/>
            <a:ext cx="0" cy="330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4">
            <a:extLst>
              <a:ext uri="{FF2B5EF4-FFF2-40B4-BE49-F238E27FC236}">
                <a16:creationId xmlns:a16="http://schemas.microsoft.com/office/drawing/2014/main" id="{1F6751B9-D8CB-004E-7342-B438AD068179}"/>
              </a:ext>
            </a:extLst>
          </p:cNvPr>
          <p:cNvSpPr>
            <a:spLocks noChangeArrowheads="1"/>
          </p:cNvSpPr>
          <p:nvPr/>
        </p:nvSpPr>
        <p:spPr bwMode="auto">
          <a:xfrm>
            <a:off x="2033905" y="2720658"/>
            <a:ext cx="1355725" cy="18669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assigned Patient, Search patient, Request for doctor, View shared patient, Decrypt patient details, View the patient details.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AutoShape 23">
            <a:extLst>
              <a:ext uri="{FF2B5EF4-FFF2-40B4-BE49-F238E27FC236}">
                <a16:creationId xmlns:a16="http://schemas.microsoft.com/office/drawing/2014/main" id="{77654CEF-13E8-814A-6B40-DEA8945F384D}"/>
              </a:ext>
            </a:extLst>
          </p:cNvPr>
          <p:cNvSpPr>
            <a:spLocks noChangeShapeType="1"/>
          </p:cNvSpPr>
          <p:nvPr/>
        </p:nvSpPr>
        <p:spPr bwMode="auto">
          <a:xfrm>
            <a:off x="838518" y="120777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2">
            <a:extLst>
              <a:ext uri="{FF2B5EF4-FFF2-40B4-BE49-F238E27FC236}">
                <a16:creationId xmlns:a16="http://schemas.microsoft.com/office/drawing/2014/main" id="{4A797A39-DD06-3329-6C8B-0747AA1E82BA}"/>
              </a:ext>
            </a:extLst>
          </p:cNvPr>
          <p:cNvSpPr>
            <a:spLocks noChangeShapeType="1"/>
          </p:cNvSpPr>
          <p:nvPr/>
        </p:nvSpPr>
        <p:spPr bwMode="auto">
          <a:xfrm>
            <a:off x="6162993" y="120777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1">
            <a:extLst>
              <a:ext uri="{FF2B5EF4-FFF2-40B4-BE49-F238E27FC236}">
                <a16:creationId xmlns:a16="http://schemas.microsoft.com/office/drawing/2014/main" id="{0D2931E7-A27F-86C5-C1EF-E23B3E3BFED8}"/>
              </a:ext>
            </a:extLst>
          </p:cNvPr>
          <p:cNvSpPr>
            <a:spLocks noChangeShapeType="1"/>
          </p:cNvSpPr>
          <p:nvPr/>
        </p:nvSpPr>
        <p:spPr bwMode="auto">
          <a:xfrm>
            <a:off x="2703830" y="122682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0">
            <a:extLst>
              <a:ext uri="{FF2B5EF4-FFF2-40B4-BE49-F238E27FC236}">
                <a16:creationId xmlns:a16="http://schemas.microsoft.com/office/drawing/2014/main" id="{0147AF5D-2892-639C-7E3F-0EC9F80BAC73}"/>
              </a:ext>
            </a:extLst>
          </p:cNvPr>
          <p:cNvSpPr>
            <a:spLocks noChangeArrowheads="1"/>
          </p:cNvSpPr>
          <p:nvPr/>
        </p:nvSpPr>
        <p:spPr bwMode="auto">
          <a:xfrm>
            <a:off x="5774055" y="1501458"/>
            <a:ext cx="936625" cy="31432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02E431C7-7129-5FC4-E09B-AF9CA9CD96BF}"/>
              </a:ext>
            </a:extLst>
          </p:cNvPr>
          <p:cNvSpPr>
            <a:spLocks noChangeArrowheads="1"/>
          </p:cNvSpPr>
          <p:nvPr/>
        </p:nvSpPr>
        <p:spPr bwMode="auto">
          <a:xfrm>
            <a:off x="5586730" y="2111058"/>
            <a:ext cx="1181100"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18">
            <a:extLst>
              <a:ext uri="{FF2B5EF4-FFF2-40B4-BE49-F238E27FC236}">
                <a16:creationId xmlns:a16="http://schemas.microsoft.com/office/drawing/2014/main" id="{FF010701-9C54-D502-7C12-124BAE1516F3}"/>
              </a:ext>
            </a:extLst>
          </p:cNvPr>
          <p:cNvSpPr>
            <a:spLocks noChangeShapeType="1"/>
          </p:cNvSpPr>
          <p:nvPr/>
        </p:nvSpPr>
        <p:spPr bwMode="auto">
          <a:xfrm>
            <a:off x="6177280" y="181578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7">
            <a:extLst>
              <a:ext uri="{FF2B5EF4-FFF2-40B4-BE49-F238E27FC236}">
                <a16:creationId xmlns:a16="http://schemas.microsoft.com/office/drawing/2014/main" id="{5F7AD722-FD69-9320-3210-4C4AC791CDBE}"/>
              </a:ext>
            </a:extLst>
          </p:cNvPr>
          <p:cNvSpPr>
            <a:spLocks noChangeShapeType="1"/>
          </p:cNvSpPr>
          <p:nvPr/>
        </p:nvSpPr>
        <p:spPr bwMode="auto">
          <a:xfrm>
            <a:off x="6186805" y="241427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6">
            <a:extLst>
              <a:ext uri="{FF2B5EF4-FFF2-40B4-BE49-F238E27FC236}">
                <a16:creationId xmlns:a16="http://schemas.microsoft.com/office/drawing/2014/main" id="{D09F8F35-5DBF-0572-B237-3ED30C70B18A}"/>
              </a:ext>
            </a:extLst>
          </p:cNvPr>
          <p:cNvSpPr>
            <a:spLocks noChangeArrowheads="1"/>
          </p:cNvSpPr>
          <p:nvPr/>
        </p:nvSpPr>
        <p:spPr bwMode="auto">
          <a:xfrm>
            <a:off x="5562918" y="2701608"/>
            <a:ext cx="1333500" cy="190182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Cloud files, View patient details, View doctor details, View graph.</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AutoShape 15">
            <a:extLst>
              <a:ext uri="{FF2B5EF4-FFF2-40B4-BE49-F238E27FC236}">
                <a16:creationId xmlns:a16="http://schemas.microsoft.com/office/drawing/2014/main" id="{5C92F528-D4D1-AE6A-2C7A-A7076F082C09}"/>
              </a:ext>
            </a:extLst>
          </p:cNvPr>
          <p:cNvSpPr>
            <a:spLocks noChangeArrowheads="1"/>
          </p:cNvSpPr>
          <p:nvPr/>
        </p:nvSpPr>
        <p:spPr bwMode="auto">
          <a:xfrm>
            <a:off x="352742" y="1520508"/>
            <a:ext cx="996951" cy="31432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4">
            <a:extLst>
              <a:ext uri="{FF2B5EF4-FFF2-40B4-BE49-F238E27FC236}">
                <a16:creationId xmlns:a16="http://schemas.microsoft.com/office/drawing/2014/main" id="{4AFACE3C-2D8A-B81E-10F1-CE4D9BC2DD0B}"/>
              </a:ext>
            </a:extLst>
          </p:cNvPr>
          <p:cNvSpPr>
            <a:spLocks noChangeArrowheads="1"/>
          </p:cNvSpPr>
          <p:nvPr/>
        </p:nvSpPr>
        <p:spPr bwMode="auto">
          <a:xfrm>
            <a:off x="281305" y="2130108"/>
            <a:ext cx="1181100"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13">
            <a:extLst>
              <a:ext uri="{FF2B5EF4-FFF2-40B4-BE49-F238E27FC236}">
                <a16:creationId xmlns:a16="http://schemas.microsoft.com/office/drawing/2014/main" id="{9245B6A0-1C75-BD9B-79E0-B96A303AC9CF}"/>
              </a:ext>
            </a:extLst>
          </p:cNvPr>
          <p:cNvSpPr>
            <a:spLocks noChangeShapeType="1"/>
          </p:cNvSpPr>
          <p:nvPr/>
        </p:nvSpPr>
        <p:spPr bwMode="auto">
          <a:xfrm>
            <a:off x="821055" y="1834833"/>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12">
            <a:extLst>
              <a:ext uri="{FF2B5EF4-FFF2-40B4-BE49-F238E27FC236}">
                <a16:creationId xmlns:a16="http://schemas.microsoft.com/office/drawing/2014/main" id="{0475B245-C64F-7513-895D-72F24DF1BC84}"/>
              </a:ext>
            </a:extLst>
          </p:cNvPr>
          <p:cNvSpPr>
            <a:spLocks noChangeShapeType="1"/>
          </p:cNvSpPr>
          <p:nvPr/>
        </p:nvSpPr>
        <p:spPr bwMode="auto">
          <a:xfrm>
            <a:off x="830580" y="241427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11">
            <a:extLst>
              <a:ext uri="{FF2B5EF4-FFF2-40B4-BE49-F238E27FC236}">
                <a16:creationId xmlns:a16="http://schemas.microsoft.com/office/drawing/2014/main" id="{8A7FD36B-854A-DD40-5AD1-C7A78F2A9D79}"/>
              </a:ext>
            </a:extLst>
          </p:cNvPr>
          <p:cNvSpPr>
            <a:spLocks noChangeArrowheads="1"/>
          </p:cNvSpPr>
          <p:nvPr/>
        </p:nvSpPr>
        <p:spPr bwMode="auto">
          <a:xfrm>
            <a:off x="236855" y="2701608"/>
            <a:ext cx="1516063" cy="18859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PHR, View uploaded encrypted PHR, View Decrypted PHR.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AutoShape 10">
            <a:extLst>
              <a:ext uri="{FF2B5EF4-FFF2-40B4-BE49-F238E27FC236}">
                <a16:creationId xmlns:a16="http://schemas.microsoft.com/office/drawing/2014/main" id="{4FE5A37D-B529-2E09-09A5-F0BE0FF0DD46}"/>
              </a:ext>
            </a:extLst>
          </p:cNvPr>
          <p:cNvSpPr>
            <a:spLocks noChangeShapeType="1"/>
          </p:cNvSpPr>
          <p:nvPr/>
        </p:nvSpPr>
        <p:spPr bwMode="auto">
          <a:xfrm>
            <a:off x="1062355" y="4587558"/>
            <a:ext cx="1025525" cy="1492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9">
            <a:extLst>
              <a:ext uri="{FF2B5EF4-FFF2-40B4-BE49-F238E27FC236}">
                <a16:creationId xmlns:a16="http://schemas.microsoft.com/office/drawing/2014/main" id="{A724EB02-16F1-E35E-EC12-767BF4F9F90F}"/>
              </a:ext>
            </a:extLst>
          </p:cNvPr>
          <p:cNvSpPr>
            <a:spLocks noChangeShapeType="1"/>
          </p:cNvSpPr>
          <p:nvPr/>
        </p:nvSpPr>
        <p:spPr bwMode="auto">
          <a:xfrm>
            <a:off x="2789555" y="4603433"/>
            <a:ext cx="0" cy="14684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8">
            <a:extLst>
              <a:ext uri="{FF2B5EF4-FFF2-40B4-BE49-F238E27FC236}">
                <a16:creationId xmlns:a16="http://schemas.microsoft.com/office/drawing/2014/main" id="{1BFE79FE-2FEB-1BD9-E9D9-D0F371C1CF03}"/>
              </a:ext>
            </a:extLst>
          </p:cNvPr>
          <p:cNvSpPr>
            <a:spLocks noChangeShapeType="1"/>
          </p:cNvSpPr>
          <p:nvPr/>
        </p:nvSpPr>
        <p:spPr bwMode="auto">
          <a:xfrm flipH="1">
            <a:off x="4946968" y="4603433"/>
            <a:ext cx="1223962" cy="14763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7">
            <a:extLst>
              <a:ext uri="{FF2B5EF4-FFF2-40B4-BE49-F238E27FC236}">
                <a16:creationId xmlns:a16="http://schemas.microsoft.com/office/drawing/2014/main" id="{968B200D-DF4E-7B4D-C0A2-01D305C0E9EC}"/>
              </a:ext>
            </a:extLst>
          </p:cNvPr>
          <p:cNvSpPr>
            <a:spLocks noChangeShapeType="1"/>
          </p:cNvSpPr>
          <p:nvPr/>
        </p:nvSpPr>
        <p:spPr bwMode="auto">
          <a:xfrm>
            <a:off x="4208780" y="122682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6">
            <a:extLst>
              <a:ext uri="{FF2B5EF4-FFF2-40B4-BE49-F238E27FC236}">
                <a16:creationId xmlns:a16="http://schemas.microsoft.com/office/drawing/2014/main" id="{6399B04A-A6EB-A00F-1281-B3946878021F}"/>
              </a:ext>
            </a:extLst>
          </p:cNvPr>
          <p:cNvSpPr>
            <a:spLocks noChangeArrowheads="1"/>
          </p:cNvSpPr>
          <p:nvPr/>
        </p:nvSpPr>
        <p:spPr bwMode="auto">
          <a:xfrm>
            <a:off x="3615055" y="1522095"/>
            <a:ext cx="1495425" cy="31432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Doctor-in-agent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5">
            <a:extLst>
              <a:ext uri="{FF2B5EF4-FFF2-40B4-BE49-F238E27FC236}">
                <a16:creationId xmlns:a16="http://schemas.microsoft.com/office/drawing/2014/main" id="{77DB0E37-A4DC-ED13-3A36-F4EA70212EB9}"/>
              </a:ext>
            </a:extLst>
          </p:cNvPr>
          <p:cNvSpPr>
            <a:spLocks noChangeArrowheads="1"/>
          </p:cNvSpPr>
          <p:nvPr/>
        </p:nvSpPr>
        <p:spPr bwMode="auto">
          <a:xfrm>
            <a:off x="3730943" y="2111058"/>
            <a:ext cx="1181100"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AutoShape 4">
            <a:extLst>
              <a:ext uri="{FF2B5EF4-FFF2-40B4-BE49-F238E27FC236}">
                <a16:creationId xmlns:a16="http://schemas.microsoft.com/office/drawing/2014/main" id="{2DE87E8E-FD38-7CF4-96F6-406477D24AF3}"/>
              </a:ext>
            </a:extLst>
          </p:cNvPr>
          <p:cNvSpPr>
            <a:spLocks noChangeArrowheads="1"/>
          </p:cNvSpPr>
          <p:nvPr/>
        </p:nvSpPr>
        <p:spPr bwMode="auto">
          <a:xfrm>
            <a:off x="3715068" y="2695258"/>
            <a:ext cx="1333500" cy="190182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PHR requests, Approve PHR Request, View Patient Details,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AutoShape 3">
            <a:extLst>
              <a:ext uri="{FF2B5EF4-FFF2-40B4-BE49-F238E27FC236}">
                <a16:creationId xmlns:a16="http://schemas.microsoft.com/office/drawing/2014/main" id="{45AAEF1B-5EBD-DC89-8E52-9EDFEA39D790}"/>
              </a:ext>
            </a:extLst>
          </p:cNvPr>
          <p:cNvSpPr>
            <a:spLocks noChangeShapeType="1"/>
          </p:cNvSpPr>
          <p:nvPr/>
        </p:nvSpPr>
        <p:spPr bwMode="auto">
          <a:xfrm>
            <a:off x="4265930" y="240792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2">
            <a:extLst>
              <a:ext uri="{FF2B5EF4-FFF2-40B4-BE49-F238E27FC236}">
                <a16:creationId xmlns:a16="http://schemas.microsoft.com/office/drawing/2014/main" id="{42546720-F581-4847-D214-B0BE763900D9}"/>
              </a:ext>
            </a:extLst>
          </p:cNvPr>
          <p:cNvSpPr>
            <a:spLocks noChangeShapeType="1"/>
          </p:cNvSpPr>
          <p:nvPr/>
        </p:nvSpPr>
        <p:spPr bwMode="auto">
          <a:xfrm>
            <a:off x="4208780" y="1836420"/>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1">
            <a:extLst>
              <a:ext uri="{FF2B5EF4-FFF2-40B4-BE49-F238E27FC236}">
                <a16:creationId xmlns:a16="http://schemas.microsoft.com/office/drawing/2014/main" id="{F369BCD9-0158-7793-A922-36671CB390DD}"/>
              </a:ext>
            </a:extLst>
          </p:cNvPr>
          <p:cNvSpPr>
            <a:spLocks noChangeShapeType="1"/>
          </p:cNvSpPr>
          <p:nvPr/>
        </p:nvSpPr>
        <p:spPr bwMode="auto">
          <a:xfrm>
            <a:off x="4311968" y="4597083"/>
            <a:ext cx="0" cy="14684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38471D5C-9572-7810-86AE-A099335C6ABD}"/>
              </a:ext>
            </a:extLst>
          </p:cNvPr>
          <p:cNvSpPr>
            <a:spLocks noChangeArrowheads="1"/>
          </p:cNvSpPr>
          <p:nvPr/>
        </p:nvSpPr>
        <p:spPr bwMode="auto">
          <a:xfrm>
            <a:off x="487680" y="-716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4">
            <a:extLst>
              <a:ext uri="{FF2B5EF4-FFF2-40B4-BE49-F238E27FC236}">
                <a16:creationId xmlns:a16="http://schemas.microsoft.com/office/drawing/2014/main" id="{5974C2A5-6FC3-6002-1170-B7C02C61A04A}"/>
              </a:ext>
            </a:extLst>
          </p:cNvPr>
          <p:cNvSpPr>
            <a:spLocks noChangeArrowheads="1"/>
          </p:cNvSpPr>
          <p:nvPr/>
        </p:nvSpPr>
        <p:spPr bwMode="auto">
          <a:xfrm>
            <a:off x="487680" y="-2590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TextBox 44">
            <a:extLst>
              <a:ext uri="{FF2B5EF4-FFF2-40B4-BE49-F238E27FC236}">
                <a16:creationId xmlns:a16="http://schemas.microsoft.com/office/drawing/2014/main" id="{57B9793C-6EE3-9A2C-B4A7-76F4ED14C952}"/>
              </a:ext>
            </a:extLst>
          </p:cNvPr>
          <p:cNvSpPr txBox="1"/>
          <p:nvPr/>
        </p:nvSpPr>
        <p:spPr>
          <a:xfrm>
            <a:off x="8033068" y="1658620"/>
            <a:ext cx="3096577" cy="4448013"/>
          </a:xfrm>
          <a:prstGeom prst="rect">
            <a:avLst/>
          </a:prstGeom>
          <a:noFill/>
        </p:spPr>
        <p:txBody>
          <a:bodyPr wrap="square" rtlCol="0">
            <a:spAutoFit/>
          </a:bodyPr>
          <a:lstStyle/>
          <a:p>
            <a:pPr>
              <a:lnSpc>
                <a:spcPct val="150000"/>
              </a:lnSpc>
            </a:pPr>
            <a:r>
              <a:rPr lang="en-US" sz="3200" b="1" i="0" dirty="0">
                <a:effectLst/>
                <a:latin typeface="+mj-lt"/>
              </a:rPr>
              <a:t>METHODOLOGY IS A SET OF PROCESSES USED TO COMPLETE LARGE WORK TASKS.</a:t>
            </a:r>
            <a:endParaRPr lang="en-US" sz="3200" b="1" dirty="0">
              <a:latin typeface="+mj-lt"/>
            </a:endParaRPr>
          </a:p>
        </p:txBody>
      </p:sp>
    </p:spTree>
    <p:extLst>
      <p:ext uri="{BB962C8B-B14F-4D97-AF65-F5344CB8AC3E}">
        <p14:creationId xmlns:p14="http://schemas.microsoft.com/office/powerpoint/2010/main" val="1825939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34000">
              <a:schemeClr val="accent4">
                <a:lumMod val="45000"/>
                <a:lumOff val="55000"/>
              </a:schemeClr>
            </a:gs>
            <a:gs pos="79000">
              <a:schemeClr val="accent4">
                <a:lumMod val="45000"/>
                <a:lumOff val="55000"/>
              </a:schemeClr>
            </a:gs>
            <a:gs pos="10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804E8-84CC-DA7E-ECC2-23E6240896C4}"/>
              </a:ext>
            </a:extLst>
          </p:cNvPr>
          <p:cNvSpPr txBox="1"/>
          <p:nvPr/>
        </p:nvSpPr>
        <p:spPr>
          <a:xfrm>
            <a:off x="594360" y="655320"/>
            <a:ext cx="6781800" cy="646331"/>
          </a:xfrm>
          <a:prstGeom prst="rect">
            <a:avLst/>
          </a:prstGeom>
          <a:noFill/>
        </p:spPr>
        <p:txBody>
          <a:bodyPr wrap="square" rtlCol="0">
            <a:spAutoFit/>
          </a:bodyPr>
          <a:lstStyle/>
          <a:p>
            <a:r>
              <a:rPr lang="en-US" sz="3600" b="1" dirty="0"/>
              <a:t>MODULES SPLIT UP </a:t>
            </a:r>
          </a:p>
        </p:txBody>
      </p:sp>
      <p:sp>
        <p:nvSpPr>
          <p:cNvPr id="5" name="TextBox 4">
            <a:extLst>
              <a:ext uri="{FF2B5EF4-FFF2-40B4-BE49-F238E27FC236}">
                <a16:creationId xmlns:a16="http://schemas.microsoft.com/office/drawing/2014/main" id="{8BAE9682-AA18-B714-BEE6-BC62E25FB161}"/>
              </a:ext>
            </a:extLst>
          </p:cNvPr>
          <p:cNvSpPr txBox="1"/>
          <p:nvPr/>
        </p:nvSpPr>
        <p:spPr>
          <a:xfrm>
            <a:off x="594360" y="1698883"/>
            <a:ext cx="5349240" cy="4503797"/>
          </a:xfrm>
          <a:prstGeom prst="rect">
            <a:avLst/>
          </a:prstGeom>
          <a:noFill/>
        </p:spPr>
        <p:txBody>
          <a:bodyPr wrap="square" rtlCol="0">
            <a:spAutoFit/>
          </a:bodyPr>
          <a:lstStyle/>
          <a:p>
            <a:pPr marL="0" marR="0" algn="just">
              <a:lnSpc>
                <a:spcPct val="150000"/>
              </a:lnSpc>
              <a:spcBef>
                <a:spcPts val="0"/>
              </a:spcBef>
              <a:spcAft>
                <a:spcPts val="1000"/>
              </a:spcAft>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MODULES: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Patient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Doctor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Cloud Server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encryption phase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 retrieval phase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Conditional authorization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8502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9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p:txBody>
          <a:bodyPr>
            <a:normAutofit/>
          </a:bodyPr>
          <a:lstStyle/>
          <a:p>
            <a:r>
              <a:rPr lang="en-US" sz="5400" b="1" dirty="0">
                <a:latin typeface="Calibri" panose="020F0502020204030204" pitchFamily="34" charset="0"/>
                <a:ea typeface="Calibri" panose="020F0502020204030204" pitchFamily="34" charset="0"/>
                <a:cs typeface="Calibri" panose="020F0502020204030204" pitchFamily="34" charset="0"/>
              </a:rPr>
              <a:t>CONCLUSION</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548833" y="1862137"/>
            <a:ext cx="10515600" cy="4630737"/>
          </a:xfrm>
        </p:spPr>
        <p:txBody>
          <a:bodyPr>
            <a:normAutofit fontScale="77500" lnSpcReduction="20000"/>
          </a:bodyPr>
          <a:lstStyle/>
          <a:p>
            <a:pPr>
              <a:lnSpc>
                <a:spcPct val="120000"/>
              </a:lnSpc>
            </a:pPr>
            <a:r>
              <a:rPr lang="en-US" dirty="0"/>
              <a:t>We design a new secure and practical proxy searchable re-encryption scheme, allowing medical service providers to achieve remote PHRs monitoring and research safely and efficiently</a:t>
            </a:r>
          </a:p>
          <a:p>
            <a:pPr>
              <a:lnSpc>
                <a:spcPct val="120000"/>
              </a:lnSpc>
            </a:pPr>
            <a:r>
              <a:rPr lang="en-US" dirty="0"/>
              <a:t>patients’ healthcare records collected by the devices are encrypted before uploading to the cloud server ensuring privacy and confidentiality of personal healthcare records(PHR)</a:t>
            </a:r>
          </a:p>
          <a:p>
            <a:pPr>
              <a:lnSpc>
                <a:spcPct val="120000"/>
              </a:lnSpc>
            </a:pPr>
            <a:r>
              <a:rPr lang="en-US" dirty="0"/>
              <a:t>only authorized doctors or research institutions have access to the PHRs</a:t>
            </a:r>
          </a:p>
          <a:p>
            <a:pPr>
              <a:lnSpc>
                <a:spcPct val="120000"/>
              </a:lnSpc>
            </a:pPr>
            <a:r>
              <a:rPr lang="en-US" dirty="0"/>
              <a:t>Alice (doctor-in-charge) is able to delegate medical research and utilization to Bob (doctor-in-agent) or certain research institution through the cloud server, supporting minimizing information exposure to the cloud server.</a:t>
            </a:r>
          </a:p>
          <a:p>
            <a:pPr>
              <a:lnSpc>
                <a:spcPct val="120000"/>
              </a:lnSpc>
            </a:pPr>
            <a:r>
              <a:rPr lang="en-US" dirty="0"/>
              <a:t>The cloud server can operate search over encrypted PHRs on behalf of the doctor without learning information about the keyword or the underlying condition. Specifically, we achieved the property of proxy-invisible in the system.</a:t>
            </a:r>
          </a:p>
        </p:txBody>
      </p:sp>
      <p:grpSp>
        <p:nvGrpSpPr>
          <p:cNvPr id="4" name="Group 3">
            <a:extLst>
              <a:ext uri="{FF2B5EF4-FFF2-40B4-BE49-F238E27FC236}">
                <a16:creationId xmlns:a16="http://schemas.microsoft.com/office/drawing/2014/main" id="{6CAB9518-D700-9395-E265-DDAB1128F909}"/>
              </a:ext>
            </a:extLst>
          </p:cNvPr>
          <p:cNvGrpSpPr/>
          <p:nvPr/>
        </p:nvGrpSpPr>
        <p:grpSpPr>
          <a:xfrm>
            <a:off x="5750045" y="-808893"/>
            <a:ext cx="933450" cy="533400"/>
            <a:chOff x="5838826" y="5610642"/>
            <a:chExt cx="1162049" cy="675858"/>
          </a:xfrm>
        </p:grpSpPr>
        <p:cxnSp>
          <p:nvCxnSpPr>
            <p:cNvPr id="5" name="Straight Connector 4">
              <a:extLst>
                <a:ext uri="{FF2B5EF4-FFF2-40B4-BE49-F238E27FC236}">
                  <a16:creationId xmlns:a16="http://schemas.microsoft.com/office/drawing/2014/main" id="{69DCA707-0F01-70FF-A62E-7CD710308447}"/>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0F3C585B-9502-C226-6847-5C1D8147315E}"/>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1424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4419600" y="529248"/>
            <a:ext cx="10515600" cy="1325563"/>
          </a:xfrm>
        </p:spPr>
        <p:txBody>
          <a:bodyPr>
            <a:normAutofit/>
          </a:bodyPr>
          <a:lstStyle/>
          <a:p>
            <a:r>
              <a:rPr lang="en-US" sz="5400" b="1" dirty="0">
                <a:latin typeface="+mn-lt"/>
              </a:rPr>
              <a:t>REFERENSES</a:t>
            </a:r>
            <a:endParaRPr lang="en-IN" sz="54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525387" y="7294319"/>
            <a:ext cx="10515600" cy="4351338"/>
          </a:xfrm>
          <a:noFill/>
        </p:spPr>
        <p:txBody>
          <a:bodyPr>
            <a:normAutofit/>
          </a:bodyPr>
          <a:lstStyle/>
          <a:p>
            <a:pPr>
              <a:lnSpc>
                <a:spcPct val="100000"/>
              </a:lnSpc>
            </a:pPr>
            <a:r>
              <a:rPr lang="en-US" dirty="0">
                <a:latin typeface="Segoe UI Variable Text" pitchFamily="2" charset="0"/>
                <a:ea typeface="Segoe UI Symbol" panose="020B0502040204020203" pitchFamily="34" charset="0"/>
              </a:rPr>
              <a:t>M. Blaze, G. </a:t>
            </a:r>
            <a:r>
              <a:rPr lang="en-US" dirty="0" err="1">
                <a:latin typeface="Segoe UI Variable Text" pitchFamily="2" charset="0"/>
                <a:ea typeface="Segoe UI Symbol" panose="020B0502040204020203" pitchFamily="34" charset="0"/>
              </a:rPr>
              <a:t>Bleumer</a:t>
            </a:r>
            <a:r>
              <a:rPr lang="en-US" dirty="0">
                <a:latin typeface="Segoe UI Variable Text" pitchFamily="2" charset="0"/>
                <a:ea typeface="Segoe UI Symbol" panose="020B0502040204020203" pitchFamily="34" charset="0"/>
              </a:rPr>
              <a:t>, and M. Strauss, ‘‘Divertible protocols and atomic proxy cryptography,’’ in Advances in Cryptology-EUROCRYPT. Berlin, Germany: Springer, 1998, pp. 127–144. </a:t>
            </a:r>
          </a:p>
          <a:p>
            <a:pPr>
              <a:lnSpc>
                <a:spcPct val="100000"/>
              </a:lnSpc>
            </a:pPr>
            <a:r>
              <a:rPr lang="en-US" dirty="0">
                <a:latin typeface="Segoe UI Variable Text" pitchFamily="2" charset="0"/>
                <a:ea typeface="Segoe UI Symbol" panose="020B0502040204020203" pitchFamily="34" charset="0"/>
              </a:rPr>
              <a:t>J. Baek, R. </a:t>
            </a:r>
            <a:r>
              <a:rPr lang="en-US" dirty="0" err="1">
                <a:latin typeface="Segoe UI Variable Text" pitchFamily="2" charset="0"/>
                <a:ea typeface="Segoe UI Symbol" panose="020B0502040204020203" pitchFamily="34" charset="0"/>
              </a:rPr>
              <a:t>Safavi</a:t>
            </a:r>
            <a:r>
              <a:rPr lang="en-US" dirty="0">
                <a:latin typeface="Segoe UI Variable Text" pitchFamily="2" charset="0"/>
                <a:ea typeface="Segoe UI Symbol" panose="020B0502040204020203" pitchFamily="34" charset="0"/>
              </a:rPr>
              <a:t>-Naini, and W. Susilo, ‘‘Public key encryption with keyword search revisited,’’ in Proc. Int. Conf. </a:t>
            </a:r>
            <a:r>
              <a:rPr lang="en-US" dirty="0" err="1">
                <a:latin typeface="Segoe UI Variable Text" pitchFamily="2" charset="0"/>
                <a:ea typeface="Segoe UI Symbol" panose="020B0502040204020203" pitchFamily="34" charset="0"/>
              </a:rPr>
              <a:t>Comput</a:t>
            </a:r>
            <a:r>
              <a:rPr lang="en-US" dirty="0">
                <a:latin typeface="Segoe UI Variable Text" pitchFamily="2" charset="0"/>
                <a:ea typeface="Segoe UI Symbol" panose="020B0502040204020203" pitchFamily="34" charset="0"/>
              </a:rPr>
              <a:t>. Sci. Appl. (ICCSA), 2008, pp. 1249–1259.</a:t>
            </a:r>
          </a:p>
          <a:p>
            <a:pPr>
              <a:lnSpc>
                <a:spcPct val="100000"/>
              </a:lnSpc>
            </a:pPr>
            <a:r>
              <a:rPr lang="en-US" b="0" i="0" dirty="0">
                <a:effectLst/>
                <a:latin typeface="Segoe UI Variable Text" pitchFamily="2" charset="0"/>
                <a:ea typeface="Segoe UI Symbol" panose="020B0502040204020203" pitchFamily="34" charset="0"/>
              </a:rPr>
              <a:t>LINLIN XUE, “DSAS: A Secure Data Sharing and Authorized Searchable Framework for e-Healthcare System”, IEEE Access (Volume: 10), 2022.</a:t>
            </a:r>
            <a:endParaRPr lang="en-US" dirty="0">
              <a:latin typeface="Segoe UI Variable Text" pitchFamily="2" charset="0"/>
              <a:ea typeface="Segoe UI Symbol" panose="020B0502040204020203" pitchFamily="34" charset="0"/>
            </a:endParaRPr>
          </a:p>
          <a:p>
            <a:endParaRPr lang="en-IN" dirty="0"/>
          </a:p>
        </p:txBody>
      </p:sp>
      <p:grpSp>
        <p:nvGrpSpPr>
          <p:cNvPr id="4" name="Group 3">
            <a:extLst>
              <a:ext uri="{FF2B5EF4-FFF2-40B4-BE49-F238E27FC236}">
                <a16:creationId xmlns:a16="http://schemas.microsoft.com/office/drawing/2014/main" id="{DD0F4216-93C0-1845-8186-869C730CE6F8}"/>
              </a:ext>
            </a:extLst>
          </p:cNvPr>
          <p:cNvGrpSpPr/>
          <p:nvPr/>
        </p:nvGrpSpPr>
        <p:grpSpPr>
          <a:xfrm>
            <a:off x="5316462" y="6858000"/>
            <a:ext cx="933450" cy="533400"/>
            <a:chOff x="5838826" y="5610642"/>
            <a:chExt cx="1162049" cy="675858"/>
          </a:xfrm>
        </p:grpSpPr>
        <p:cxnSp>
          <p:nvCxnSpPr>
            <p:cNvPr id="5" name="Straight Connector 4">
              <a:extLst>
                <a:ext uri="{FF2B5EF4-FFF2-40B4-BE49-F238E27FC236}">
                  <a16:creationId xmlns:a16="http://schemas.microsoft.com/office/drawing/2014/main" id="{BF448C65-039C-889E-8DCB-7DFF32117878}"/>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2A1F6DE-CFB8-1100-A799-62BAE8C59E49}"/>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4591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45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p:txBody>
          <a:bodyPr>
            <a:normAutofit/>
          </a:bodyPr>
          <a:lstStyle/>
          <a:p>
            <a:r>
              <a:rPr lang="en-US" sz="5400" b="1" dirty="0">
                <a:latin typeface="+mn-lt"/>
              </a:rPr>
              <a:t>REFERENSES</a:t>
            </a:r>
            <a:endParaRPr lang="en-IN" sz="5400" b="1" dirty="0">
              <a:latin typeface="+mn-lt"/>
            </a:endParaRPr>
          </a:p>
        </p:txBody>
      </p:sp>
      <p:sp>
        <p:nvSpPr>
          <p:cNvPr id="3" name="Content Placeholder 2">
            <a:extLst>
              <a:ext uri="{FF2B5EF4-FFF2-40B4-BE49-F238E27FC236}">
                <a16:creationId xmlns:a16="http://schemas.microsoft.com/office/drawing/2014/main" id="{2B68B8FB-26CF-91F4-A740-8FB7A3582485}"/>
              </a:ext>
            </a:extLst>
          </p:cNvPr>
          <p:cNvSpPr>
            <a:spLocks noGrp="1"/>
          </p:cNvSpPr>
          <p:nvPr>
            <p:ph idx="1"/>
          </p:nvPr>
        </p:nvSpPr>
        <p:spPr>
          <a:xfrm>
            <a:off x="548833" y="1690688"/>
            <a:ext cx="10515600" cy="4351338"/>
          </a:xfrm>
          <a:noFill/>
        </p:spPr>
        <p:txBody>
          <a:bodyPr>
            <a:normAutofit/>
          </a:bodyPr>
          <a:lstStyle/>
          <a:p>
            <a:pPr>
              <a:lnSpc>
                <a:spcPct val="100000"/>
              </a:lnSpc>
            </a:pPr>
            <a:r>
              <a:rPr lang="en-US" b="0" i="0" dirty="0">
                <a:effectLst/>
                <a:latin typeface="Segoe UI Variable Text" pitchFamily="2" charset="0"/>
                <a:ea typeface="Segoe UI Symbol" panose="020B0502040204020203" pitchFamily="34" charset="0"/>
              </a:rPr>
              <a:t>LINLIN XUE, “DSAS: A Secure Data Sharing and Authorized Searchable Framework for e-Healthcare System”, IEEE Access (Volume: 10), 2022.</a:t>
            </a:r>
            <a:endParaRPr lang="en-US" dirty="0">
              <a:latin typeface="Segoe UI Variable Text" pitchFamily="2" charset="0"/>
              <a:ea typeface="Segoe UI Symbol" panose="020B0502040204020203" pitchFamily="34" charset="0"/>
            </a:endParaRPr>
          </a:p>
          <a:p>
            <a:endParaRPr lang="en-IN" dirty="0"/>
          </a:p>
        </p:txBody>
      </p:sp>
      <p:grpSp>
        <p:nvGrpSpPr>
          <p:cNvPr id="4" name="Group 3">
            <a:extLst>
              <a:ext uri="{FF2B5EF4-FFF2-40B4-BE49-F238E27FC236}">
                <a16:creationId xmlns:a16="http://schemas.microsoft.com/office/drawing/2014/main" id="{91147D9B-3473-E38C-1ED7-469CD199EFFD}"/>
              </a:ext>
            </a:extLst>
          </p:cNvPr>
          <p:cNvGrpSpPr/>
          <p:nvPr/>
        </p:nvGrpSpPr>
        <p:grpSpPr>
          <a:xfrm>
            <a:off x="5750045" y="-808893"/>
            <a:ext cx="933450" cy="533400"/>
            <a:chOff x="5838826" y="5610642"/>
            <a:chExt cx="1162049" cy="675858"/>
          </a:xfrm>
        </p:grpSpPr>
        <p:cxnSp>
          <p:nvCxnSpPr>
            <p:cNvPr id="5" name="Straight Connector 4">
              <a:extLst>
                <a:ext uri="{FF2B5EF4-FFF2-40B4-BE49-F238E27FC236}">
                  <a16:creationId xmlns:a16="http://schemas.microsoft.com/office/drawing/2014/main" id="{68A8E598-8C06-BD59-1265-4A84C55D456F}"/>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6F568B44-3D9B-9ED9-DF7D-B294153A9972}"/>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9473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1250065" y="5388537"/>
            <a:ext cx="10382492" cy="5977802"/>
          </a:xfrm>
        </p:spPr>
        <p:txBody>
          <a:bodyPr>
            <a:normAutofit/>
          </a:bodyPr>
          <a:lstStyle/>
          <a:p>
            <a:pPr algn="ctr"/>
            <a:r>
              <a:rPr lang="en-US" sz="8800" dirty="0">
                <a:latin typeface="Algerian" panose="04020705040A02060702" pitchFamily="82" charset="0"/>
                <a:cs typeface="Arial" panose="020B0604020202020204" pitchFamily="34" charset="0"/>
              </a:rPr>
              <a:t>THANK YOU </a:t>
            </a:r>
            <a:endParaRPr lang="en-IN" sz="8800" dirty="0">
              <a:latin typeface="Algerian" panose="04020705040A02060702" pitchFamily="82" charset="0"/>
              <a:cs typeface="Arial" panose="020B0604020202020204" pitchFamily="34" charset="0"/>
            </a:endParaRPr>
          </a:p>
        </p:txBody>
      </p:sp>
      <p:grpSp>
        <p:nvGrpSpPr>
          <p:cNvPr id="3" name="Group 2">
            <a:extLst>
              <a:ext uri="{FF2B5EF4-FFF2-40B4-BE49-F238E27FC236}">
                <a16:creationId xmlns:a16="http://schemas.microsoft.com/office/drawing/2014/main" id="{B27E7A00-3B06-6288-43B4-FD66ACC8B57B}"/>
              </a:ext>
            </a:extLst>
          </p:cNvPr>
          <p:cNvGrpSpPr/>
          <p:nvPr/>
        </p:nvGrpSpPr>
        <p:grpSpPr>
          <a:xfrm>
            <a:off x="5507861" y="7022123"/>
            <a:ext cx="933450" cy="533400"/>
            <a:chOff x="5838826" y="5610642"/>
            <a:chExt cx="1162049" cy="675858"/>
          </a:xfrm>
        </p:grpSpPr>
        <p:cxnSp>
          <p:nvCxnSpPr>
            <p:cNvPr id="4" name="Straight Connector 3">
              <a:extLst>
                <a:ext uri="{FF2B5EF4-FFF2-40B4-BE49-F238E27FC236}">
                  <a16:creationId xmlns:a16="http://schemas.microsoft.com/office/drawing/2014/main" id="{C3D206D6-E8EB-BA97-6BFC-0F7AFC8CBC8A}"/>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58BFC65-0AC7-E76B-D7DF-D534FB45BA6E}"/>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02631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E60-DE41-265C-B2BB-BC9D6EBDF57E}"/>
              </a:ext>
            </a:extLst>
          </p:cNvPr>
          <p:cNvSpPr>
            <a:spLocks noGrp="1"/>
          </p:cNvSpPr>
          <p:nvPr>
            <p:ph type="title"/>
          </p:nvPr>
        </p:nvSpPr>
        <p:spPr>
          <a:xfrm>
            <a:off x="1307938" y="365125"/>
            <a:ext cx="10382492" cy="5977802"/>
          </a:xfrm>
        </p:spPr>
        <p:txBody>
          <a:bodyPr>
            <a:normAutofit/>
          </a:bodyPr>
          <a:lstStyle/>
          <a:p>
            <a:pPr algn="ctr"/>
            <a:r>
              <a:rPr lang="en-US" sz="8800" dirty="0">
                <a:latin typeface="Algerian" panose="04020705040A02060702" pitchFamily="82" charset="0"/>
                <a:cs typeface="Arial" panose="020B0604020202020204" pitchFamily="34" charset="0"/>
              </a:rPr>
              <a:t>THANK YOU </a:t>
            </a:r>
            <a:endParaRPr lang="en-IN" sz="8800" dirty="0">
              <a:latin typeface="Algerian" panose="04020705040A02060702" pitchFamily="82" charset="0"/>
              <a:cs typeface="Arial" panose="020B0604020202020204" pitchFamily="34" charset="0"/>
            </a:endParaRPr>
          </a:p>
        </p:txBody>
      </p:sp>
      <p:grpSp>
        <p:nvGrpSpPr>
          <p:cNvPr id="3" name="Group 2">
            <a:extLst>
              <a:ext uri="{FF2B5EF4-FFF2-40B4-BE49-F238E27FC236}">
                <a16:creationId xmlns:a16="http://schemas.microsoft.com/office/drawing/2014/main" id="{916B28A9-5158-6ACE-FF65-995A3E57AE6B}"/>
              </a:ext>
            </a:extLst>
          </p:cNvPr>
          <p:cNvGrpSpPr/>
          <p:nvPr/>
        </p:nvGrpSpPr>
        <p:grpSpPr>
          <a:xfrm>
            <a:off x="5750045" y="-808893"/>
            <a:ext cx="933450" cy="533400"/>
            <a:chOff x="5838826" y="5610642"/>
            <a:chExt cx="1162049" cy="675858"/>
          </a:xfrm>
        </p:grpSpPr>
        <p:cxnSp>
          <p:nvCxnSpPr>
            <p:cNvPr id="4" name="Straight Connector 3">
              <a:extLst>
                <a:ext uri="{FF2B5EF4-FFF2-40B4-BE49-F238E27FC236}">
                  <a16:creationId xmlns:a16="http://schemas.microsoft.com/office/drawing/2014/main" id="{BECFB3B8-C597-3749-74A4-77E65C669660}"/>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34E577D4-3EBA-E322-62BF-781A1D3B0E66}"/>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17040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chemeClr val="tx2"/>
            </a:gs>
            <a:gs pos="99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6AD31-24B0-6E3D-9F37-A60C25B03A80}"/>
              </a:ext>
            </a:extLst>
          </p:cNvPr>
          <p:cNvSpPr txBox="1"/>
          <p:nvPr/>
        </p:nvSpPr>
        <p:spPr>
          <a:xfrm>
            <a:off x="628650" y="236756"/>
            <a:ext cx="10934700" cy="2308324"/>
          </a:xfrm>
          <a:prstGeom prst="rect">
            <a:avLst/>
          </a:prstGeom>
          <a:noFill/>
        </p:spPr>
        <p:txBody>
          <a:bodyPr wrap="square" rtlCol="0">
            <a:spAutoFit/>
            <a:scene3d>
              <a:camera prst="orthographicFront"/>
              <a:lightRig rig="threePt" dir="t"/>
            </a:scene3d>
            <a:sp3d contourW="12700">
              <a:contourClr>
                <a:schemeClr val="tx1"/>
              </a:contourClr>
            </a:sp3d>
          </a:bodyPr>
          <a:lstStyle/>
          <a:p>
            <a:pPr algn="ctr"/>
            <a:r>
              <a:rPr lang="en-US" sz="4800" dirty="0">
                <a:blipFill>
                  <a:blip r:embed="rId2"/>
                  <a:stretch>
                    <a:fillRect/>
                  </a:stretch>
                </a:blipFill>
                <a:effectLst>
                  <a:outerShdw blurRad="50800" dist="50800" dir="5400000" algn="ctr" rotWithShape="0">
                    <a:srgbClr val="000000">
                      <a:alpha val="63000"/>
                    </a:srgbClr>
                  </a:outerShdw>
                </a:effectLst>
                <a:latin typeface="Arial Black" panose="020B0A04020102020204" pitchFamily="34" charset="0"/>
              </a:rPr>
              <a:t>A ROBUST SECURE DATA SHARING AND AUTHORIZATION FRAMEWORK</a:t>
            </a:r>
            <a:endParaRPr lang="en-IN" sz="4800" dirty="0">
              <a:blipFill>
                <a:blip r:embed="rId2"/>
                <a:stretch>
                  <a:fillRect/>
                </a:stretch>
              </a:blipFill>
              <a:effectLst>
                <a:outerShdw blurRad="50800" dist="50800" dir="5400000" algn="ctr" rotWithShape="0">
                  <a:srgbClr val="000000">
                    <a:alpha val="63000"/>
                  </a:srgbClr>
                </a:outerShdw>
              </a:effectLst>
              <a:latin typeface="Arial Black" panose="020B0A04020102020204" pitchFamily="34" charset="0"/>
            </a:endParaRPr>
          </a:p>
        </p:txBody>
      </p:sp>
      <p:sp>
        <p:nvSpPr>
          <p:cNvPr id="7" name="TextBox 6">
            <a:extLst>
              <a:ext uri="{FF2B5EF4-FFF2-40B4-BE49-F238E27FC236}">
                <a16:creationId xmlns:a16="http://schemas.microsoft.com/office/drawing/2014/main" id="{DC349485-9F60-0525-3487-3D052FF9F87B}"/>
              </a:ext>
            </a:extLst>
          </p:cNvPr>
          <p:cNvSpPr txBox="1"/>
          <p:nvPr/>
        </p:nvSpPr>
        <p:spPr>
          <a:xfrm>
            <a:off x="132397" y="4199186"/>
            <a:ext cx="4561523" cy="2308324"/>
          </a:xfrm>
          <a:prstGeom prst="rect">
            <a:avLst/>
          </a:prstGeom>
          <a:noFill/>
        </p:spPr>
        <p:txBody>
          <a:bodyPr wrap="square">
            <a:spAutoFit/>
          </a:bodyPr>
          <a:lstStyle/>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PRESENTED BY: </a:t>
            </a:r>
          </a:p>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HARSH RAJA </a:t>
            </a:r>
          </a:p>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VISHAL RATHOD </a:t>
            </a:r>
            <a:b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b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PARAG PALASKAR</a:t>
            </a:r>
            <a:b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b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TAMBOLI DANISH</a:t>
            </a:r>
          </a:p>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SAYED HAMZA</a:t>
            </a:r>
            <a:endParaRPr lang="en-IN" sz="32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180CD50-B18C-2973-042C-DA1820904F3A}"/>
              </a:ext>
            </a:extLst>
          </p:cNvPr>
          <p:cNvSpPr txBox="1"/>
          <p:nvPr/>
        </p:nvSpPr>
        <p:spPr>
          <a:xfrm>
            <a:off x="6582093" y="5407399"/>
            <a:ext cx="5833110" cy="830997"/>
          </a:xfrm>
          <a:prstGeom prst="rect">
            <a:avLst/>
          </a:prstGeom>
          <a:noFill/>
        </p:spPr>
        <p:txBody>
          <a:bodyPr wrap="square">
            <a:spAutoFit/>
          </a:bodyPr>
          <a:lstStyle/>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PROJECT GUIDED BY</a:t>
            </a:r>
          </a:p>
          <a:p>
            <a:pPr algn="ctr"/>
            <a:r>
              <a:rPr lang="en-US" sz="2400" dirty="0">
                <a:blipFill>
                  <a:blip r:embed="rId3"/>
                  <a:stretch>
                    <a:fillRect/>
                  </a:stretch>
                </a:blipFill>
                <a:effectLst>
                  <a:outerShdw blurRad="50800" dist="50800" dir="5400000" algn="ctr" rotWithShape="0">
                    <a:srgbClr val="000000">
                      <a:alpha val="73000"/>
                    </a:srgbClr>
                  </a:outerShdw>
                </a:effectLst>
                <a:latin typeface="Arial" panose="020B0604020202020204" pitchFamily="34" charset="0"/>
                <a:cs typeface="Arial" panose="020B0604020202020204" pitchFamily="34" charset="0"/>
              </a:rPr>
              <a:t>DR.D.A.VIDHATE </a:t>
            </a:r>
          </a:p>
        </p:txBody>
      </p:sp>
      <p:pic>
        <p:nvPicPr>
          <p:cNvPr id="5" name="Graphic 4" descr="Stethoscope with solid fill">
            <a:extLst>
              <a:ext uri="{FF2B5EF4-FFF2-40B4-BE49-F238E27FC236}">
                <a16:creationId xmlns:a16="http://schemas.microsoft.com/office/drawing/2014/main" id="{34092796-3E1F-B4EC-D3B4-429B3FB515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5404" y="3429000"/>
            <a:ext cx="1925476" cy="1925476"/>
          </a:xfrm>
          <a:prstGeom prst="rect">
            <a:avLst/>
          </a:prstGeom>
        </p:spPr>
      </p:pic>
      <p:pic>
        <p:nvPicPr>
          <p:cNvPr id="8" name="Graphic 7" descr="Medical with solid fill">
            <a:extLst>
              <a:ext uri="{FF2B5EF4-FFF2-40B4-BE49-F238E27FC236}">
                <a16:creationId xmlns:a16="http://schemas.microsoft.com/office/drawing/2014/main" id="{134711F8-6C12-A673-A4A8-08D3C38F4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9718" y="2362200"/>
            <a:ext cx="1706880" cy="1706880"/>
          </a:xfrm>
          <a:prstGeom prst="rect">
            <a:avLst/>
          </a:prstGeom>
        </p:spPr>
      </p:pic>
    </p:spTree>
    <p:extLst>
      <p:ext uri="{BB962C8B-B14F-4D97-AF65-F5344CB8AC3E}">
        <p14:creationId xmlns:p14="http://schemas.microsoft.com/office/powerpoint/2010/main" val="3174732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chemeClr val="accent4">
                <a:lumMod val="20000"/>
                <a:lumOff val="80000"/>
              </a:schemeClr>
            </a:gs>
            <a:gs pos="7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8AA4B82-0B54-F0D9-44BF-53679C30954A}"/>
              </a:ext>
            </a:extLst>
          </p:cNvPr>
          <p:cNvGrpSpPr/>
          <p:nvPr/>
        </p:nvGrpSpPr>
        <p:grpSpPr>
          <a:xfrm>
            <a:off x="5750045" y="6858000"/>
            <a:ext cx="933450" cy="533400"/>
            <a:chOff x="5838826" y="5610642"/>
            <a:chExt cx="1162049" cy="675858"/>
          </a:xfrm>
        </p:grpSpPr>
        <p:cxnSp>
          <p:nvCxnSpPr>
            <p:cNvPr id="3" name="Straight Connector 2">
              <a:extLst>
                <a:ext uri="{FF2B5EF4-FFF2-40B4-BE49-F238E27FC236}">
                  <a16:creationId xmlns:a16="http://schemas.microsoft.com/office/drawing/2014/main" id="{AA821456-BDF3-B236-512C-1CC959FEBA6F}"/>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A006485B-21EC-1164-D06C-CE6913446224}"/>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
        <p:nvSpPr>
          <p:cNvPr id="5" name="TextBox 4">
            <a:extLst>
              <a:ext uri="{FF2B5EF4-FFF2-40B4-BE49-F238E27FC236}">
                <a16:creationId xmlns:a16="http://schemas.microsoft.com/office/drawing/2014/main" id="{F9ABC35D-AA99-C593-D3EA-1E81B6C252D6}"/>
              </a:ext>
            </a:extLst>
          </p:cNvPr>
          <p:cNvSpPr txBox="1"/>
          <p:nvPr/>
        </p:nvSpPr>
        <p:spPr>
          <a:xfrm>
            <a:off x="357421" y="-2372674"/>
            <a:ext cx="5547360" cy="923330"/>
          </a:xfrm>
          <a:prstGeom prst="rect">
            <a:avLst/>
          </a:prstGeom>
          <a:noFill/>
        </p:spPr>
        <p:txBody>
          <a:bodyPr wrap="square" rtlCol="0">
            <a:spAutoFit/>
          </a:bodyPr>
          <a:lstStyle/>
          <a:p>
            <a:r>
              <a:rPr lang="en-US" sz="5400" b="1" dirty="0"/>
              <a:t>CONTENTS</a:t>
            </a:r>
            <a:endParaRPr lang="en-IN" sz="5400" b="1" dirty="0"/>
          </a:p>
        </p:txBody>
      </p:sp>
      <p:sp>
        <p:nvSpPr>
          <p:cNvPr id="10" name="TextBox 9">
            <a:extLst>
              <a:ext uri="{FF2B5EF4-FFF2-40B4-BE49-F238E27FC236}">
                <a16:creationId xmlns:a16="http://schemas.microsoft.com/office/drawing/2014/main" id="{56925D20-2947-3A15-8E3D-4CA390E54EBB}"/>
              </a:ext>
            </a:extLst>
          </p:cNvPr>
          <p:cNvSpPr txBox="1"/>
          <p:nvPr/>
        </p:nvSpPr>
        <p:spPr>
          <a:xfrm>
            <a:off x="191219" y="7124700"/>
            <a:ext cx="11809562" cy="5241428"/>
          </a:xfrm>
          <a:prstGeom prst="rect">
            <a:avLst/>
          </a:prstGeom>
          <a:noFill/>
        </p:spPr>
        <p:txBody>
          <a:bodyPr wrap="square">
            <a:spAutoFit/>
          </a:bodyPr>
          <a:lstStyle/>
          <a:p>
            <a:pPr marL="365760" indent="-256032" algn="just" fontAlgn="auto">
              <a:spcAft>
                <a:spcPts val="0"/>
              </a:spcAft>
              <a:buFont typeface="Wingdings 3"/>
              <a:buChar char=""/>
              <a:defRPr/>
            </a:pPr>
            <a:r>
              <a:rPr lang="en-US" sz="2800" dirty="0">
                <a:solidFill>
                  <a:schemeClr val="tx1">
                    <a:lumMod val="95000"/>
                    <a:lumOff val="5000"/>
                  </a:schemeClr>
                </a:solidFill>
                <a:latin typeface="Times New Roman" pitchFamily="18" charset="0"/>
                <a:cs typeface="Times New Roman" pitchFamily="18" charset="0"/>
              </a:rPr>
              <a:t>The precise problem statement/title based on literature survey and feasibility study.</a:t>
            </a:r>
          </a:p>
          <a:p>
            <a:pPr marL="109728" indent="0" algn="just" fontAlgn="auto">
              <a:spcAft>
                <a:spcPts val="0"/>
              </a:spcAft>
              <a:buFont typeface="Arial" panose="020B0604020202020204" pitchFamily="34" charset="0"/>
              <a:buNone/>
              <a:defRPr/>
            </a:pPr>
            <a:endParaRPr lang="en-US" sz="28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800" dirty="0">
                <a:solidFill>
                  <a:schemeClr val="tx1">
                    <a:lumMod val="95000"/>
                    <a:lumOff val="5000"/>
                  </a:schemeClr>
                </a:solidFill>
                <a:latin typeface="Times New Roman" pitchFamily="18" charset="0"/>
                <a:cs typeface="Times New Roman" pitchFamily="18" charset="0"/>
              </a:rPr>
              <a:t>Motivation, objectives, and scope of the project.</a:t>
            </a:r>
          </a:p>
          <a:p>
            <a:pPr marL="109728" indent="0" algn="just" fontAlgn="auto">
              <a:spcAft>
                <a:spcPts val="0"/>
              </a:spcAft>
              <a:buFont typeface="Arial" panose="020B0604020202020204" pitchFamily="34" charset="0"/>
              <a:buNone/>
              <a:defRPr/>
            </a:pPr>
            <a:endParaRPr lang="en-US" sz="28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800" dirty="0">
                <a:solidFill>
                  <a:schemeClr val="tx1">
                    <a:lumMod val="95000"/>
                    <a:lumOff val="5000"/>
                  </a:schemeClr>
                </a:solidFill>
                <a:latin typeface="Times New Roman" pitchFamily="18" charset="0"/>
                <a:cs typeface="Times New Roman" pitchFamily="18" charset="0"/>
              </a:rPr>
              <a:t>List of required hardware, software, or other equipment for executing the project, test Environment/tools, cost and software measurement/human efforts in hours.</a:t>
            </a:r>
          </a:p>
          <a:p>
            <a:pPr marL="109728" indent="0" algn="just" fontAlgn="auto">
              <a:spcAft>
                <a:spcPts val="0"/>
              </a:spcAft>
              <a:buFont typeface="Arial" panose="020B0604020202020204" pitchFamily="34" charset="0"/>
              <a:buNone/>
              <a:defRPr/>
            </a:pPr>
            <a:endParaRPr lang="en-US" sz="28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800" dirty="0">
                <a:solidFill>
                  <a:schemeClr val="tx1">
                    <a:lumMod val="95000"/>
                    <a:lumOff val="5000"/>
                  </a:schemeClr>
                </a:solidFill>
                <a:latin typeface="Times New Roman" pitchFamily="18" charset="0"/>
                <a:cs typeface="Times New Roman" pitchFamily="18" charset="0"/>
              </a:rPr>
              <a:t>System overview</a:t>
            </a:r>
          </a:p>
          <a:p>
            <a:pPr marL="109728" indent="0" algn="just" fontAlgn="auto">
              <a:spcAft>
                <a:spcPts val="0"/>
              </a:spcAft>
              <a:buFont typeface="Arial" panose="020B0604020202020204" pitchFamily="34" charset="0"/>
              <a:buNone/>
              <a:defRPr/>
            </a:pPr>
            <a:endParaRPr lang="en-US" sz="28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800" dirty="0">
                <a:solidFill>
                  <a:schemeClr val="tx1">
                    <a:lumMod val="95000"/>
                    <a:lumOff val="5000"/>
                  </a:schemeClr>
                </a:solidFill>
                <a:latin typeface="Times New Roman" pitchFamily="18" charset="0"/>
                <a:cs typeface="Times New Roman" pitchFamily="18" charset="0"/>
              </a:rPr>
              <a:t>Architecture and initial phase and </a:t>
            </a:r>
            <a:r>
              <a:rPr lang="en-US" sz="2800" b="1" dirty="0">
                <a:solidFill>
                  <a:schemeClr val="tx1">
                    <a:lumMod val="95000"/>
                    <a:lumOff val="5000"/>
                  </a:schemeClr>
                </a:solidFill>
                <a:latin typeface="Times New Roman" pitchFamily="18" charset="0"/>
                <a:cs typeface="Times New Roman" pitchFamily="18" charset="0"/>
              </a:rPr>
              <a:t>lock </a:t>
            </a:r>
            <a:r>
              <a:rPr lang="en-US" sz="2800" b="1" dirty="0" err="1">
                <a:solidFill>
                  <a:schemeClr val="tx1">
                    <a:lumMod val="95000"/>
                    <a:lumOff val="5000"/>
                  </a:schemeClr>
                </a:solidFill>
                <a:latin typeface="Times New Roman" pitchFamily="18" charset="0"/>
                <a:cs typeface="Times New Roman" pitchFamily="18" charset="0"/>
              </a:rPr>
              <a:t>Daigram</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1664958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4">
                <a:lumMod val="20000"/>
                <a:lumOff val="80000"/>
              </a:schemeClr>
            </a:gs>
            <a:gs pos="10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8AA4B82-0B54-F0D9-44BF-53679C30954A}"/>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AA821456-BDF3-B236-512C-1CC959FEBA6F}"/>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A006485B-21EC-1164-D06C-CE6913446224}"/>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
        <p:nvSpPr>
          <p:cNvPr id="5" name="TextBox 4">
            <a:extLst>
              <a:ext uri="{FF2B5EF4-FFF2-40B4-BE49-F238E27FC236}">
                <a16:creationId xmlns:a16="http://schemas.microsoft.com/office/drawing/2014/main" id="{F9ABC35D-AA99-C593-D3EA-1E81B6C252D6}"/>
              </a:ext>
            </a:extLst>
          </p:cNvPr>
          <p:cNvSpPr txBox="1"/>
          <p:nvPr/>
        </p:nvSpPr>
        <p:spPr>
          <a:xfrm>
            <a:off x="202685" y="293298"/>
            <a:ext cx="5547360" cy="923330"/>
          </a:xfrm>
          <a:prstGeom prst="rect">
            <a:avLst/>
          </a:prstGeom>
          <a:noFill/>
        </p:spPr>
        <p:txBody>
          <a:bodyPr wrap="square" rtlCol="0">
            <a:spAutoFit/>
          </a:bodyPr>
          <a:lstStyle/>
          <a:p>
            <a:r>
              <a:rPr lang="en-US" sz="5400" b="1" dirty="0"/>
              <a:t>CONTENTS</a:t>
            </a:r>
            <a:endParaRPr lang="en-IN" sz="5400" b="1" dirty="0"/>
          </a:p>
        </p:txBody>
      </p:sp>
      <p:sp>
        <p:nvSpPr>
          <p:cNvPr id="10" name="TextBox 9">
            <a:extLst>
              <a:ext uri="{FF2B5EF4-FFF2-40B4-BE49-F238E27FC236}">
                <a16:creationId xmlns:a16="http://schemas.microsoft.com/office/drawing/2014/main" id="{56925D20-2947-3A15-8E3D-4CA390E54EBB}"/>
              </a:ext>
            </a:extLst>
          </p:cNvPr>
          <p:cNvSpPr txBox="1"/>
          <p:nvPr/>
        </p:nvSpPr>
        <p:spPr>
          <a:xfrm>
            <a:off x="0" y="1323274"/>
            <a:ext cx="11809562" cy="4893647"/>
          </a:xfrm>
          <a:prstGeom prst="rect">
            <a:avLst/>
          </a:prstGeom>
          <a:noFill/>
        </p:spPr>
        <p:txBody>
          <a:bodyPr wrap="square">
            <a:spAutoFit/>
          </a:bodyPr>
          <a:lstStyle/>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The precise problem statement/title based on literature survey and feasibility study.</a:t>
            </a:r>
          </a:p>
          <a:p>
            <a:pPr marL="109728" indent="0" algn="just" fontAlgn="auto">
              <a:spcAft>
                <a:spcPts val="0"/>
              </a:spcAft>
              <a:buFont typeface="Arial" panose="020B0604020202020204" pitchFamily="34" charset="0"/>
              <a:buNone/>
              <a:defRPr/>
            </a:pPr>
            <a:endParaRPr lang="en-US" sz="24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Motivation, objectives, and scope of the project.</a:t>
            </a:r>
          </a:p>
          <a:p>
            <a:pPr marL="109728" indent="0" algn="just" fontAlgn="auto">
              <a:spcAft>
                <a:spcPts val="0"/>
              </a:spcAft>
              <a:buFont typeface="Arial" panose="020B0604020202020204" pitchFamily="34" charset="0"/>
              <a:buNone/>
              <a:defRPr/>
            </a:pPr>
            <a:endParaRPr lang="en-US" sz="24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List of required hardware, software, or other equipment for executing the project, test Environment/tools, cost and software measurement/human efforts in hours.</a:t>
            </a:r>
          </a:p>
          <a:p>
            <a:pPr marL="109728" indent="0" algn="just" fontAlgn="auto">
              <a:spcAft>
                <a:spcPts val="0"/>
              </a:spcAft>
              <a:buFont typeface="Arial" panose="020B0604020202020204" pitchFamily="34" charset="0"/>
              <a:buNone/>
              <a:defRPr/>
            </a:pPr>
            <a:endParaRPr lang="en-US" sz="24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System overview</a:t>
            </a:r>
          </a:p>
          <a:p>
            <a:pPr marL="109728" indent="0" algn="just" fontAlgn="auto">
              <a:spcAft>
                <a:spcPts val="0"/>
              </a:spcAft>
              <a:buFont typeface="Arial" panose="020B0604020202020204" pitchFamily="34" charset="0"/>
              <a:buNone/>
              <a:defRPr/>
            </a:pPr>
            <a:endParaRPr lang="en-US" sz="2400" dirty="0">
              <a:solidFill>
                <a:schemeClr val="tx1">
                  <a:lumMod val="95000"/>
                  <a:lumOff val="5000"/>
                </a:schemeClr>
              </a:solidFill>
              <a:latin typeface="Times New Roman" pitchFamily="18" charset="0"/>
              <a:cs typeface="Times New Roman" pitchFamily="18" charset="0"/>
            </a:endParaRP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Architecture and initial phase and Block diagram.</a:t>
            </a: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DFD</a:t>
            </a:r>
          </a:p>
          <a:p>
            <a:pPr marL="365760" indent="-256032" algn="just" fontAlgn="auto">
              <a:spcAft>
                <a:spcPts val="0"/>
              </a:spcAft>
              <a:buFont typeface="Wingdings 3"/>
              <a:buChar char=""/>
              <a:defRPr/>
            </a:pPr>
            <a:r>
              <a:rPr lang="en-US" sz="2400" dirty="0">
                <a:solidFill>
                  <a:schemeClr val="tx1">
                    <a:lumMod val="95000"/>
                    <a:lumOff val="5000"/>
                  </a:schemeClr>
                </a:solidFill>
                <a:latin typeface="Times New Roman" pitchFamily="18" charset="0"/>
                <a:cs typeface="Times New Roman" pitchFamily="18" charset="0"/>
              </a:rPr>
              <a:t>System Methodology</a:t>
            </a:r>
            <a:endParaRPr lang="en-US" sz="2400" dirty="0">
              <a:solidFill>
                <a:schemeClr val="tx1">
                  <a:lumMod val="95000"/>
                  <a:lumOff val="5000"/>
                </a:schemeClr>
              </a:solidFill>
            </a:endParaRPr>
          </a:p>
          <a:p>
            <a:pPr marL="365760" indent="-256032" algn="just" fontAlgn="auto">
              <a:spcAft>
                <a:spcPts val="0"/>
              </a:spcAft>
              <a:buFont typeface="Wingdings 3"/>
              <a:buChar char=""/>
              <a:defRPr/>
            </a:pPr>
            <a:r>
              <a:rPr lang="en-US" sz="2400" dirty="0">
                <a:solidFill>
                  <a:schemeClr val="tx1">
                    <a:lumMod val="95000"/>
                    <a:lumOff val="5000"/>
                  </a:schemeClr>
                </a:solidFill>
              </a:rPr>
              <a:t>Working Moules</a:t>
            </a:r>
          </a:p>
        </p:txBody>
      </p:sp>
    </p:spTree>
    <p:extLst>
      <p:ext uri="{BB962C8B-B14F-4D97-AF65-F5344CB8AC3E}">
        <p14:creationId xmlns:p14="http://schemas.microsoft.com/office/powerpoint/2010/main" val="2840345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4">
                <a:lumMod val="20000"/>
                <a:lumOff val="80000"/>
              </a:schemeClr>
            </a:gs>
            <a:gs pos="54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B0B2863-59F4-AE89-B801-4C941F0A2AE8}"/>
              </a:ext>
            </a:extLst>
          </p:cNvPr>
          <p:cNvGraphicFramePr>
            <a:graphicFrameLocks noGrp="1"/>
          </p:cNvGraphicFramePr>
          <p:nvPr>
            <p:extLst>
              <p:ext uri="{D42A27DB-BD31-4B8C-83A1-F6EECF244321}">
                <p14:modId xmlns:p14="http://schemas.microsoft.com/office/powerpoint/2010/main" val="2738445115"/>
              </p:ext>
            </p:extLst>
          </p:nvPr>
        </p:nvGraphicFramePr>
        <p:xfrm>
          <a:off x="12614029" y="1664678"/>
          <a:ext cx="11910647" cy="5193322"/>
        </p:xfrm>
        <a:graphic>
          <a:graphicData uri="http://schemas.openxmlformats.org/drawingml/2006/table">
            <a:tbl>
              <a:tblPr firstRow="1" bandRow="1">
                <a:tableStyleId>{5C22544A-7EE6-4342-B048-85BDC9FD1C3A}</a:tableStyleId>
              </a:tblPr>
              <a:tblGrid>
                <a:gridCol w="1058422">
                  <a:extLst>
                    <a:ext uri="{9D8B030D-6E8A-4147-A177-3AD203B41FA5}">
                      <a16:colId xmlns:a16="http://schemas.microsoft.com/office/drawing/2014/main" val="2816201075"/>
                    </a:ext>
                  </a:extLst>
                </a:gridCol>
                <a:gridCol w="4134274">
                  <a:extLst>
                    <a:ext uri="{9D8B030D-6E8A-4147-A177-3AD203B41FA5}">
                      <a16:colId xmlns:a16="http://schemas.microsoft.com/office/drawing/2014/main" val="3552905987"/>
                    </a:ext>
                  </a:extLst>
                </a:gridCol>
                <a:gridCol w="3734291">
                  <a:extLst>
                    <a:ext uri="{9D8B030D-6E8A-4147-A177-3AD203B41FA5}">
                      <a16:colId xmlns:a16="http://schemas.microsoft.com/office/drawing/2014/main" val="2362449611"/>
                    </a:ext>
                  </a:extLst>
                </a:gridCol>
                <a:gridCol w="2983660">
                  <a:extLst>
                    <a:ext uri="{9D8B030D-6E8A-4147-A177-3AD203B41FA5}">
                      <a16:colId xmlns:a16="http://schemas.microsoft.com/office/drawing/2014/main" val="1576188938"/>
                    </a:ext>
                  </a:extLst>
                </a:gridCol>
              </a:tblGrid>
              <a:tr h="514535">
                <a:tc>
                  <a:txBody>
                    <a:bodyPr/>
                    <a:lstStyle/>
                    <a:p>
                      <a:r>
                        <a:rPr lang="en-US" dirty="0"/>
                        <a:t>SR NO</a:t>
                      </a:r>
                    </a:p>
                  </a:txBody>
                  <a:tcPr/>
                </a:tc>
                <a:tc>
                  <a:txBody>
                    <a:bodyPr/>
                    <a:lstStyle/>
                    <a:p>
                      <a:r>
                        <a:rPr lang="en-US" dirty="0"/>
                        <a:t>Paper Title</a:t>
                      </a:r>
                    </a:p>
                  </a:txBody>
                  <a:tcPr/>
                </a:tc>
                <a:tc>
                  <a:txBody>
                    <a:bodyPr/>
                    <a:lstStyle/>
                    <a:p>
                      <a:r>
                        <a:rPr lang="en-US" dirty="0"/>
                        <a:t>Authors</a:t>
                      </a:r>
                    </a:p>
                  </a:txBody>
                  <a:tcPr/>
                </a:tc>
                <a:tc>
                  <a:txBody>
                    <a:bodyPr/>
                    <a:lstStyle/>
                    <a:p>
                      <a:r>
                        <a:rPr lang="en-US" dirty="0"/>
                        <a:t>Research Outcome</a:t>
                      </a:r>
                    </a:p>
                  </a:txBody>
                  <a:tcPr/>
                </a:tc>
                <a:extLst>
                  <a:ext uri="{0D108BD9-81ED-4DB2-BD59-A6C34878D82A}">
                    <a16:rowId xmlns:a16="http://schemas.microsoft.com/office/drawing/2014/main" val="3209899546"/>
                  </a:ext>
                </a:extLst>
              </a:tr>
              <a:tr h="3639827">
                <a:tc>
                  <a:txBody>
                    <a:bodyPr/>
                    <a:lstStyle/>
                    <a:p>
                      <a:r>
                        <a:rPr lang="en-US" dirty="0"/>
                        <a:t>1</a:t>
                      </a:r>
                    </a:p>
                  </a:txBody>
                  <a:tcPr/>
                </a:tc>
                <a:tc>
                  <a:txBody>
                    <a:bodyPr/>
                    <a:lstStyle/>
                    <a:p>
                      <a:pPr lvl="0" algn="l">
                        <a:lnSpc>
                          <a:spcPct val="100000"/>
                        </a:lnSpc>
                        <a:spcBef>
                          <a:spcPts val="0"/>
                        </a:spcBef>
                        <a:spcAft>
                          <a:spcPts val="0"/>
                        </a:spcAft>
                        <a:buNone/>
                      </a:pPr>
                      <a:r>
                        <a:rPr lang="en-US" b="0" i="0" dirty="0">
                          <a:solidFill>
                            <a:srgbClr val="111111"/>
                          </a:solidFill>
                        </a:rPr>
                        <a:t>Towards a secure incremental proxy re‐encryption for e‐healthcare data sharing in cloud computing</a:t>
                      </a:r>
                      <a:endParaRPr lang="en-US" dirty="0"/>
                    </a:p>
                    <a:p>
                      <a:pPr lvl="0">
                        <a:buNone/>
                      </a:pPr>
                      <a:endParaRPr lang="en-US" dirty="0"/>
                    </a:p>
                  </a:txBody>
                  <a:tcPr/>
                </a:tc>
                <a:tc>
                  <a:txBody>
                    <a:bodyPr/>
                    <a:lstStyle/>
                    <a:p>
                      <a:pPr lvl="0" algn="l">
                        <a:lnSpc>
                          <a:spcPct val="100000"/>
                        </a:lnSpc>
                        <a:spcBef>
                          <a:spcPts val="0"/>
                        </a:spcBef>
                        <a:spcAft>
                          <a:spcPts val="0"/>
                        </a:spcAft>
                        <a:buNone/>
                      </a:pPr>
                      <a:r>
                        <a:rPr lang="en-US" sz="1800" b="1" i="0" u="sng" strike="noStrike" noProof="0" dirty="0">
                          <a:solidFill>
                            <a:schemeClr val="tx1"/>
                          </a:solidFill>
                          <a:latin typeface="Calibri"/>
                          <a:hlinkClick r:id="rId2">
                            <a:extLst>
                              <a:ext uri="{A12FA001-AC4F-418D-AE19-62706E023703}">
                                <ahyp:hlinkClr xmlns:ahyp="http://schemas.microsoft.com/office/drawing/2018/hyperlinkcolor" val="tx"/>
                              </a:ext>
                            </a:extLst>
                          </a:hlinkClick>
                        </a:rPr>
                        <a:t>Tarunpreet Bhatia</a:t>
                      </a:r>
                      <a:endParaRPr lang="en-US" dirty="0">
                        <a:solidFill>
                          <a:schemeClr val="tx1"/>
                        </a:solidFill>
                      </a:endParaRPr>
                    </a:p>
                    <a:p>
                      <a:pPr lvl="0" algn="l">
                        <a:lnSpc>
                          <a:spcPct val="100000"/>
                        </a:lnSpc>
                        <a:spcBef>
                          <a:spcPts val="0"/>
                        </a:spcBef>
                        <a:spcAft>
                          <a:spcPts val="0"/>
                        </a:spcAft>
                        <a:buNone/>
                      </a:pPr>
                      <a:r>
                        <a:rPr lang="en-US" sz="1800" b="0" i="0" u="none" strike="noStrike" noProof="0" dirty="0">
                          <a:solidFill>
                            <a:schemeClr val="tx1"/>
                          </a:solidFill>
                          <a:latin typeface="Calibri"/>
                          <a:hlinkClick r:id="rId3">
                            <a:extLst>
                              <a:ext uri="{A12FA001-AC4F-418D-AE19-62706E023703}">
                                <ahyp:hlinkClr xmlns:ahyp="http://schemas.microsoft.com/office/drawing/2018/hyperlinkcolor" val="tx"/>
                              </a:ext>
                            </a:extLst>
                          </a:hlinkClick>
                        </a:rPr>
                        <a:t>Thapar University</a:t>
                      </a:r>
                      <a:endParaRPr lang="en-US" dirty="0">
                        <a:solidFill>
                          <a:schemeClr val="tx1"/>
                        </a:solidFill>
                      </a:endParaRPr>
                    </a:p>
                    <a:p>
                      <a:pPr lvl="0" algn="l">
                        <a:lnSpc>
                          <a:spcPct val="100000"/>
                        </a:lnSpc>
                        <a:spcBef>
                          <a:spcPts val="0"/>
                        </a:spcBef>
                        <a:spcAft>
                          <a:spcPts val="0"/>
                        </a:spcAft>
                        <a:buNone/>
                      </a:pPr>
                      <a:endParaRPr lang="en-US" sz="1800" b="0" i="0" u="none" strike="noStrike" noProof="0" dirty="0">
                        <a:solidFill>
                          <a:schemeClr val="tx1"/>
                        </a:solidFill>
                        <a:latin typeface="Calibri"/>
                      </a:endParaRPr>
                    </a:p>
                    <a:p>
                      <a:pPr lvl="0" algn="l">
                        <a:lnSpc>
                          <a:spcPct val="100000"/>
                        </a:lnSpc>
                        <a:spcBef>
                          <a:spcPts val="0"/>
                        </a:spcBef>
                        <a:spcAft>
                          <a:spcPts val="0"/>
                        </a:spcAft>
                        <a:buNone/>
                      </a:pPr>
                      <a:r>
                        <a:rPr lang="en-US" sz="1800" b="1" i="0" u="none" strike="noStrike" noProof="0" dirty="0">
                          <a:solidFill>
                            <a:schemeClr val="tx1"/>
                          </a:solidFill>
                          <a:latin typeface="Calibri"/>
                          <a:hlinkClick r:id="rId4">
                            <a:extLst>
                              <a:ext uri="{A12FA001-AC4F-418D-AE19-62706E023703}">
                                <ahyp:hlinkClr xmlns:ahyp="http://schemas.microsoft.com/office/drawing/2018/hyperlinkcolor" val="tx"/>
                              </a:ext>
                            </a:extLst>
                          </a:hlinkClick>
                        </a:rPr>
                        <a:t>A.K. Verma</a:t>
                      </a:r>
                      <a:endParaRPr lang="en-US" dirty="0">
                        <a:solidFill>
                          <a:schemeClr val="tx1"/>
                        </a:solidFill>
                      </a:endParaRPr>
                    </a:p>
                    <a:p>
                      <a:pPr lvl="0" algn="l">
                        <a:lnSpc>
                          <a:spcPct val="100000"/>
                        </a:lnSpc>
                        <a:spcBef>
                          <a:spcPts val="0"/>
                        </a:spcBef>
                        <a:spcAft>
                          <a:spcPts val="0"/>
                        </a:spcAft>
                        <a:buNone/>
                      </a:pPr>
                      <a:endParaRPr lang="en-US" sz="1800" b="1" i="0" u="none" strike="noStrike" noProof="0" dirty="0">
                        <a:solidFill>
                          <a:schemeClr val="tx1"/>
                        </a:solidFill>
                        <a:latin typeface="Calibri"/>
                      </a:endParaRPr>
                    </a:p>
                    <a:p>
                      <a:pPr lvl="0" algn="l">
                        <a:lnSpc>
                          <a:spcPct val="100000"/>
                        </a:lnSpc>
                        <a:spcBef>
                          <a:spcPts val="0"/>
                        </a:spcBef>
                        <a:spcAft>
                          <a:spcPts val="0"/>
                        </a:spcAft>
                        <a:buNone/>
                      </a:pPr>
                      <a:r>
                        <a:rPr lang="en-US" sz="1800" b="1" i="0" u="none" strike="noStrike" noProof="0" dirty="0">
                          <a:solidFill>
                            <a:schemeClr val="tx1"/>
                          </a:solidFill>
                          <a:latin typeface="Calibri"/>
                          <a:hlinkClick r:id="rId5">
                            <a:extLst>
                              <a:ext uri="{A12FA001-AC4F-418D-AE19-62706E023703}">
                                <ahyp:hlinkClr xmlns:ahyp="http://schemas.microsoft.com/office/drawing/2018/hyperlinkcolor" val="tx"/>
                              </a:ext>
                            </a:extLst>
                          </a:hlinkClick>
                        </a:rPr>
                        <a:t>Gaurav Sharma</a:t>
                      </a:r>
                      <a:endParaRPr lang="en-US" sz="1800" dirty="0">
                        <a:solidFill>
                          <a:schemeClr val="tx1"/>
                        </a:solidFill>
                      </a:endParaRPr>
                    </a:p>
                    <a:p>
                      <a:pPr lvl="0" algn="l">
                        <a:lnSpc>
                          <a:spcPct val="100000"/>
                        </a:lnSpc>
                        <a:spcBef>
                          <a:spcPts val="0"/>
                        </a:spcBef>
                        <a:spcAft>
                          <a:spcPts val="0"/>
                        </a:spcAft>
                        <a:buNone/>
                      </a:pPr>
                      <a:r>
                        <a:rPr lang="en-US" sz="1800" b="0" i="0" u="none" strike="noStrike" noProof="0" dirty="0">
                          <a:solidFill>
                            <a:schemeClr val="tx1"/>
                          </a:solidFill>
                          <a:latin typeface="Calibri"/>
                          <a:hlinkClick r:id="rId6">
                            <a:extLst>
                              <a:ext uri="{A12FA001-AC4F-418D-AE19-62706E023703}">
                                <ahyp:hlinkClr xmlns:ahyp="http://schemas.microsoft.com/office/drawing/2018/hyperlinkcolor" val="tx"/>
                              </a:ext>
                            </a:extLst>
                          </a:hlinkClick>
                        </a:rPr>
                        <a:t>Université Libre de Bruxelles</a:t>
                      </a:r>
                      <a:endParaRPr lang="en-US" sz="1800" dirty="0">
                        <a:solidFill>
                          <a:schemeClr val="tx1"/>
                        </a:solidFill>
                      </a:endParaRPr>
                    </a:p>
                    <a:p>
                      <a:pPr lvl="0" algn="l">
                        <a:lnSpc>
                          <a:spcPct val="100000"/>
                        </a:lnSpc>
                        <a:spcBef>
                          <a:spcPts val="0"/>
                        </a:spcBef>
                        <a:spcAft>
                          <a:spcPts val="0"/>
                        </a:spcAft>
                        <a:buNone/>
                      </a:pPr>
                      <a:endParaRPr lang="en-US" dirty="0"/>
                    </a:p>
                    <a:p>
                      <a:pPr lvl="0" algn="l">
                        <a:lnSpc>
                          <a:spcPct val="100000"/>
                        </a:lnSpc>
                        <a:spcBef>
                          <a:spcPts val="0"/>
                        </a:spcBef>
                        <a:spcAft>
                          <a:spcPts val="0"/>
                        </a:spcAft>
                        <a:buNone/>
                      </a:pPr>
                      <a:endParaRPr lang="en-US" sz="1800" b="1" i="0" u="none" strike="noStrike" noProof="0" dirty="0">
                        <a:solidFill>
                          <a:srgbClr val="0000FF"/>
                        </a:solidFill>
                        <a:latin typeface="Calibri"/>
                      </a:endParaRPr>
                    </a:p>
                    <a:p>
                      <a:pPr lvl="0" algn="l">
                        <a:lnSpc>
                          <a:spcPct val="100000"/>
                        </a:lnSpc>
                        <a:spcBef>
                          <a:spcPts val="0"/>
                        </a:spcBef>
                        <a:spcAft>
                          <a:spcPts val="0"/>
                        </a:spcAft>
                        <a:buNone/>
                      </a:pPr>
                      <a:br>
                        <a:rPr lang="en-US" dirty="0"/>
                      </a:br>
                      <a:endParaRPr lang="en-US" dirty="0"/>
                    </a:p>
                    <a:p>
                      <a:pPr lvl="0">
                        <a:buNone/>
                      </a:pPr>
                      <a:endParaRPr lang="en-US" dirty="0"/>
                    </a:p>
                  </a:txBody>
                  <a:tcPr/>
                </a:tc>
                <a:tc>
                  <a:txBody>
                    <a:bodyPr/>
                    <a:lstStyle/>
                    <a:p>
                      <a:pPr lvl="0">
                        <a:buNone/>
                      </a:pPr>
                      <a:r>
                        <a:rPr lang="en-US" sz="1800" b="0" i="0" u="none" strike="noStrike" noProof="0" dirty="0">
                          <a:solidFill>
                            <a:srgbClr val="333333"/>
                          </a:solidFill>
                          <a:latin typeface="Calibri"/>
                        </a:rPr>
                        <a:t>propose a pairing‐free incremental proxy re‐encryption scheme, without certificates, which would run proportionate to the number of modifications in time,</a:t>
                      </a:r>
                      <a:endParaRPr lang="en-US" sz="1800"/>
                    </a:p>
                  </a:txBody>
                  <a:tcPr/>
                </a:tc>
                <a:extLst>
                  <a:ext uri="{0D108BD9-81ED-4DB2-BD59-A6C34878D82A}">
                    <a16:rowId xmlns:a16="http://schemas.microsoft.com/office/drawing/2014/main" val="907252826"/>
                  </a:ext>
                </a:extLst>
              </a:tr>
              <a:tr h="1038960">
                <a:tc>
                  <a:txBody>
                    <a:bodyPr/>
                    <a:lstStyle/>
                    <a:p>
                      <a:r>
                        <a:rPr lang="en-US" dirty="0"/>
                        <a:t>2</a:t>
                      </a:r>
                    </a:p>
                  </a:txBody>
                  <a:tcPr/>
                </a:tc>
                <a:tc>
                  <a:txBody>
                    <a:bodyPr/>
                    <a:lstStyle/>
                    <a:p>
                      <a:r>
                        <a:rPr lang="en-US" dirty="0"/>
                        <a:t>‘Searchable encryption revisited: Consistency properties, relation to anonymous IBE, and extensions</a:t>
                      </a:r>
                    </a:p>
                  </a:txBody>
                  <a:tcPr/>
                </a:tc>
                <a:tc>
                  <a:txBody>
                    <a:bodyPr/>
                    <a:lstStyle/>
                    <a:p>
                      <a:r>
                        <a:rPr lang="en-IN" dirty="0"/>
                        <a:t>M. Abdalla, M. </a:t>
                      </a:r>
                      <a:r>
                        <a:rPr lang="en-IN" dirty="0" err="1"/>
                        <a:t>Bellare</a:t>
                      </a:r>
                      <a:r>
                        <a:rPr lang="en-IN" dirty="0"/>
                        <a:t>, D. Catalano, E. </a:t>
                      </a:r>
                      <a:r>
                        <a:rPr lang="en-IN" dirty="0" err="1"/>
                        <a:t>Kiltz</a:t>
                      </a:r>
                      <a:r>
                        <a:rPr lang="en-IN" dirty="0"/>
                        <a:t>, T. Kohno, T. Lange, J. Malone-Lee, G. Neven, P. </a:t>
                      </a:r>
                      <a:r>
                        <a:rPr lang="en-IN" dirty="0" err="1"/>
                        <a:t>Paillier</a:t>
                      </a:r>
                      <a:r>
                        <a:rPr lang="en-IN" dirty="0"/>
                        <a:t>, and H. Shi</a:t>
                      </a:r>
                      <a:endParaRPr lang="en-US" dirty="0"/>
                    </a:p>
                  </a:txBody>
                  <a:tcPr/>
                </a:tc>
                <a:tc>
                  <a:txBody>
                    <a:bodyPr/>
                    <a:lstStyle/>
                    <a:p>
                      <a:r>
                        <a:rPr lang="en-US" dirty="0"/>
                        <a:t>Advance Encryption System</a:t>
                      </a:r>
                    </a:p>
                  </a:txBody>
                  <a:tcPr/>
                </a:tc>
                <a:extLst>
                  <a:ext uri="{0D108BD9-81ED-4DB2-BD59-A6C34878D82A}">
                    <a16:rowId xmlns:a16="http://schemas.microsoft.com/office/drawing/2014/main" val="703709730"/>
                  </a:ext>
                </a:extLst>
              </a:tr>
            </a:tbl>
          </a:graphicData>
        </a:graphic>
      </p:graphicFrame>
      <p:sp>
        <p:nvSpPr>
          <p:cNvPr id="8" name="TextBox 7">
            <a:extLst>
              <a:ext uri="{FF2B5EF4-FFF2-40B4-BE49-F238E27FC236}">
                <a16:creationId xmlns:a16="http://schemas.microsoft.com/office/drawing/2014/main" id="{8F5DD950-EA37-FE50-EC82-5C41D692280C}"/>
              </a:ext>
            </a:extLst>
          </p:cNvPr>
          <p:cNvSpPr txBox="1"/>
          <p:nvPr/>
        </p:nvSpPr>
        <p:spPr>
          <a:xfrm>
            <a:off x="233680" y="-1260696"/>
            <a:ext cx="6096000" cy="923330"/>
          </a:xfrm>
          <a:prstGeom prst="rect">
            <a:avLst/>
          </a:prstGeom>
          <a:noFill/>
        </p:spPr>
        <p:txBody>
          <a:bodyPr wrap="square">
            <a:spAutoFit/>
          </a:bodyPr>
          <a:lstStyle/>
          <a:p>
            <a:r>
              <a:rPr lang="en-US" altLang="en-US" sz="5400" b="1" dirty="0">
                <a:cs typeface="Times New Roman" panose="02020603050405020304" pitchFamily="18" charset="0"/>
              </a:rPr>
              <a:t>LITERATURE REVIEW</a:t>
            </a:r>
            <a:endParaRPr lang="en-IN" sz="5400" dirty="0"/>
          </a:p>
        </p:txBody>
      </p:sp>
      <p:grpSp>
        <p:nvGrpSpPr>
          <p:cNvPr id="2" name="Group 1">
            <a:extLst>
              <a:ext uri="{FF2B5EF4-FFF2-40B4-BE49-F238E27FC236}">
                <a16:creationId xmlns:a16="http://schemas.microsoft.com/office/drawing/2014/main" id="{5F7D8230-FEF5-A022-D8AA-37A0715E3B35}"/>
              </a:ext>
            </a:extLst>
          </p:cNvPr>
          <p:cNvGrpSpPr/>
          <p:nvPr/>
        </p:nvGrpSpPr>
        <p:grpSpPr>
          <a:xfrm>
            <a:off x="5349338" y="6858000"/>
            <a:ext cx="933450" cy="533400"/>
            <a:chOff x="5838826" y="5610642"/>
            <a:chExt cx="1162049" cy="675858"/>
          </a:xfrm>
        </p:grpSpPr>
        <p:cxnSp>
          <p:nvCxnSpPr>
            <p:cNvPr id="3" name="Straight Connector 2">
              <a:extLst>
                <a:ext uri="{FF2B5EF4-FFF2-40B4-BE49-F238E27FC236}">
                  <a16:creationId xmlns:a16="http://schemas.microsoft.com/office/drawing/2014/main" id="{CFCC9E9E-0541-680D-FC6B-F211BB27C7D8}"/>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8BAFF659-6AD5-7BF5-83A7-68234E9FC519}"/>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7026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4">
                <a:lumMod val="20000"/>
                <a:lumOff val="80000"/>
              </a:schemeClr>
            </a:gs>
            <a:gs pos="10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B0B2863-59F4-AE89-B801-4C941F0A2AE8}"/>
              </a:ext>
            </a:extLst>
          </p:cNvPr>
          <p:cNvGraphicFramePr>
            <a:graphicFrameLocks noGrp="1"/>
          </p:cNvGraphicFramePr>
          <p:nvPr>
            <p:extLst>
              <p:ext uri="{D42A27DB-BD31-4B8C-83A1-F6EECF244321}">
                <p14:modId xmlns:p14="http://schemas.microsoft.com/office/powerpoint/2010/main" val="1824519993"/>
              </p:ext>
            </p:extLst>
          </p:nvPr>
        </p:nvGraphicFramePr>
        <p:xfrm>
          <a:off x="233680" y="1504566"/>
          <a:ext cx="11653520" cy="4827280"/>
        </p:xfrm>
        <a:graphic>
          <a:graphicData uri="http://schemas.openxmlformats.org/drawingml/2006/table">
            <a:tbl>
              <a:tblPr firstRow="1" bandRow="1">
                <a:tableStyleId>{5C22544A-7EE6-4342-B048-85BDC9FD1C3A}</a:tableStyleId>
              </a:tblPr>
              <a:tblGrid>
                <a:gridCol w="1035573">
                  <a:extLst>
                    <a:ext uri="{9D8B030D-6E8A-4147-A177-3AD203B41FA5}">
                      <a16:colId xmlns:a16="http://schemas.microsoft.com/office/drawing/2014/main" val="2816201075"/>
                    </a:ext>
                  </a:extLst>
                </a:gridCol>
                <a:gridCol w="4045023">
                  <a:extLst>
                    <a:ext uri="{9D8B030D-6E8A-4147-A177-3AD203B41FA5}">
                      <a16:colId xmlns:a16="http://schemas.microsoft.com/office/drawing/2014/main" val="3552905987"/>
                    </a:ext>
                  </a:extLst>
                </a:gridCol>
                <a:gridCol w="3653675">
                  <a:extLst>
                    <a:ext uri="{9D8B030D-6E8A-4147-A177-3AD203B41FA5}">
                      <a16:colId xmlns:a16="http://schemas.microsoft.com/office/drawing/2014/main" val="2362449611"/>
                    </a:ext>
                  </a:extLst>
                </a:gridCol>
                <a:gridCol w="2919249">
                  <a:extLst>
                    <a:ext uri="{9D8B030D-6E8A-4147-A177-3AD203B41FA5}">
                      <a16:colId xmlns:a16="http://schemas.microsoft.com/office/drawing/2014/main" val="1576188938"/>
                    </a:ext>
                  </a:extLst>
                </a:gridCol>
              </a:tblGrid>
              <a:tr h="478269">
                <a:tc>
                  <a:txBody>
                    <a:bodyPr/>
                    <a:lstStyle/>
                    <a:p>
                      <a:r>
                        <a:rPr lang="en-US" dirty="0"/>
                        <a:t>SR NO</a:t>
                      </a:r>
                    </a:p>
                  </a:txBody>
                  <a:tcPr/>
                </a:tc>
                <a:tc>
                  <a:txBody>
                    <a:bodyPr/>
                    <a:lstStyle/>
                    <a:p>
                      <a:r>
                        <a:rPr lang="en-US" dirty="0"/>
                        <a:t>Paper Title</a:t>
                      </a:r>
                    </a:p>
                  </a:txBody>
                  <a:tcPr/>
                </a:tc>
                <a:tc>
                  <a:txBody>
                    <a:bodyPr/>
                    <a:lstStyle/>
                    <a:p>
                      <a:r>
                        <a:rPr lang="en-US" dirty="0"/>
                        <a:t>Authors</a:t>
                      </a:r>
                    </a:p>
                  </a:txBody>
                  <a:tcPr/>
                </a:tc>
                <a:tc>
                  <a:txBody>
                    <a:bodyPr/>
                    <a:lstStyle/>
                    <a:p>
                      <a:r>
                        <a:rPr lang="en-US" dirty="0"/>
                        <a:t>Research Outcome</a:t>
                      </a:r>
                    </a:p>
                  </a:txBody>
                  <a:tcPr/>
                </a:tc>
                <a:extLst>
                  <a:ext uri="{0D108BD9-81ED-4DB2-BD59-A6C34878D82A}">
                    <a16:rowId xmlns:a16="http://schemas.microsoft.com/office/drawing/2014/main" val="3209899546"/>
                  </a:ext>
                </a:extLst>
              </a:tr>
              <a:tr h="3067926">
                <a:tc>
                  <a:txBody>
                    <a:bodyPr/>
                    <a:lstStyle/>
                    <a:p>
                      <a:r>
                        <a:rPr lang="en-US" dirty="0"/>
                        <a:t>1</a:t>
                      </a:r>
                    </a:p>
                  </a:txBody>
                  <a:tcPr/>
                </a:tc>
                <a:tc>
                  <a:txBody>
                    <a:bodyPr/>
                    <a:lstStyle/>
                    <a:p>
                      <a:pPr lvl="0" algn="l">
                        <a:lnSpc>
                          <a:spcPct val="100000"/>
                        </a:lnSpc>
                        <a:spcBef>
                          <a:spcPts val="0"/>
                        </a:spcBef>
                        <a:spcAft>
                          <a:spcPts val="0"/>
                        </a:spcAft>
                        <a:buNone/>
                      </a:pPr>
                      <a:r>
                        <a:rPr lang="en-US" b="0" i="0" dirty="0">
                          <a:solidFill>
                            <a:srgbClr val="111111"/>
                          </a:solidFill>
                        </a:rPr>
                        <a:t>Towards a secure incremental proxy re‐encryption for e‐healthcare data sharing in cloud computing</a:t>
                      </a:r>
                      <a:endParaRPr lang="en-US" dirty="0"/>
                    </a:p>
                    <a:p>
                      <a:pPr lvl="0">
                        <a:buNone/>
                      </a:pPr>
                      <a:endParaRPr lang="en-US" dirty="0"/>
                    </a:p>
                  </a:txBody>
                  <a:tcPr/>
                </a:tc>
                <a:tc>
                  <a:txBody>
                    <a:bodyPr/>
                    <a:lstStyle/>
                    <a:p>
                      <a:pPr lvl="0" algn="l">
                        <a:lnSpc>
                          <a:spcPct val="100000"/>
                        </a:lnSpc>
                        <a:spcBef>
                          <a:spcPts val="0"/>
                        </a:spcBef>
                        <a:spcAft>
                          <a:spcPts val="0"/>
                        </a:spcAft>
                        <a:buNone/>
                      </a:pPr>
                      <a:r>
                        <a:rPr lang="en-US" sz="1800" b="1" i="0" u="sng" strike="noStrike" noProof="0" dirty="0">
                          <a:solidFill>
                            <a:schemeClr val="tx1"/>
                          </a:solidFill>
                          <a:latin typeface="Calibri"/>
                          <a:hlinkClick r:id="rId2">
                            <a:extLst>
                              <a:ext uri="{A12FA001-AC4F-418D-AE19-62706E023703}">
                                <ahyp:hlinkClr xmlns:ahyp="http://schemas.microsoft.com/office/drawing/2018/hyperlinkcolor" val="tx"/>
                              </a:ext>
                            </a:extLst>
                          </a:hlinkClick>
                        </a:rPr>
                        <a:t>Tarunpreet Bhatia</a:t>
                      </a:r>
                      <a:endParaRPr lang="en-US" dirty="0">
                        <a:solidFill>
                          <a:schemeClr val="tx1"/>
                        </a:solidFill>
                      </a:endParaRPr>
                    </a:p>
                    <a:p>
                      <a:pPr lvl="0" algn="l">
                        <a:lnSpc>
                          <a:spcPct val="100000"/>
                        </a:lnSpc>
                        <a:spcBef>
                          <a:spcPts val="0"/>
                        </a:spcBef>
                        <a:spcAft>
                          <a:spcPts val="0"/>
                        </a:spcAft>
                        <a:buNone/>
                      </a:pPr>
                      <a:r>
                        <a:rPr lang="en-US" sz="1800" b="0" i="0" u="none" strike="noStrike" noProof="0" dirty="0">
                          <a:solidFill>
                            <a:schemeClr val="tx1"/>
                          </a:solidFill>
                          <a:latin typeface="Calibri"/>
                          <a:hlinkClick r:id="rId3">
                            <a:extLst>
                              <a:ext uri="{A12FA001-AC4F-418D-AE19-62706E023703}">
                                <ahyp:hlinkClr xmlns:ahyp="http://schemas.microsoft.com/office/drawing/2018/hyperlinkcolor" val="tx"/>
                              </a:ext>
                            </a:extLst>
                          </a:hlinkClick>
                        </a:rPr>
                        <a:t>Thapar University</a:t>
                      </a:r>
                      <a:endParaRPr lang="en-US" dirty="0">
                        <a:solidFill>
                          <a:schemeClr val="tx1"/>
                        </a:solidFill>
                      </a:endParaRPr>
                    </a:p>
                    <a:p>
                      <a:pPr lvl="0" algn="l">
                        <a:lnSpc>
                          <a:spcPct val="100000"/>
                        </a:lnSpc>
                        <a:spcBef>
                          <a:spcPts val="0"/>
                        </a:spcBef>
                        <a:spcAft>
                          <a:spcPts val="0"/>
                        </a:spcAft>
                        <a:buNone/>
                      </a:pPr>
                      <a:endParaRPr lang="en-US" sz="1800" b="0" i="0" u="none" strike="noStrike" noProof="0" dirty="0">
                        <a:solidFill>
                          <a:schemeClr val="tx1"/>
                        </a:solidFill>
                        <a:latin typeface="Calibri"/>
                      </a:endParaRPr>
                    </a:p>
                    <a:p>
                      <a:pPr lvl="0" algn="l">
                        <a:lnSpc>
                          <a:spcPct val="100000"/>
                        </a:lnSpc>
                        <a:spcBef>
                          <a:spcPts val="0"/>
                        </a:spcBef>
                        <a:spcAft>
                          <a:spcPts val="0"/>
                        </a:spcAft>
                        <a:buNone/>
                      </a:pPr>
                      <a:r>
                        <a:rPr lang="en-US" sz="1800" b="1" i="0" u="none" strike="noStrike" noProof="0" dirty="0">
                          <a:solidFill>
                            <a:schemeClr val="tx1"/>
                          </a:solidFill>
                          <a:latin typeface="Calibri"/>
                          <a:hlinkClick r:id="rId4">
                            <a:extLst>
                              <a:ext uri="{A12FA001-AC4F-418D-AE19-62706E023703}">
                                <ahyp:hlinkClr xmlns:ahyp="http://schemas.microsoft.com/office/drawing/2018/hyperlinkcolor" val="tx"/>
                              </a:ext>
                            </a:extLst>
                          </a:hlinkClick>
                        </a:rPr>
                        <a:t>A.K. Verma</a:t>
                      </a:r>
                      <a:endParaRPr lang="en-US" dirty="0">
                        <a:solidFill>
                          <a:schemeClr val="tx1"/>
                        </a:solidFill>
                      </a:endParaRPr>
                    </a:p>
                    <a:p>
                      <a:pPr lvl="0" algn="l">
                        <a:lnSpc>
                          <a:spcPct val="100000"/>
                        </a:lnSpc>
                        <a:spcBef>
                          <a:spcPts val="0"/>
                        </a:spcBef>
                        <a:spcAft>
                          <a:spcPts val="0"/>
                        </a:spcAft>
                        <a:buNone/>
                      </a:pPr>
                      <a:endParaRPr lang="en-US" sz="1800" b="1" i="0" u="none" strike="noStrike" noProof="0" dirty="0">
                        <a:solidFill>
                          <a:schemeClr val="tx1"/>
                        </a:solidFill>
                        <a:latin typeface="Calibri"/>
                      </a:endParaRPr>
                    </a:p>
                    <a:p>
                      <a:pPr lvl="0" algn="l">
                        <a:lnSpc>
                          <a:spcPct val="100000"/>
                        </a:lnSpc>
                        <a:spcBef>
                          <a:spcPts val="0"/>
                        </a:spcBef>
                        <a:spcAft>
                          <a:spcPts val="0"/>
                        </a:spcAft>
                        <a:buNone/>
                      </a:pPr>
                      <a:r>
                        <a:rPr lang="en-US" sz="1800" b="1" i="0" u="none" strike="noStrike" noProof="0" dirty="0">
                          <a:solidFill>
                            <a:schemeClr val="tx1"/>
                          </a:solidFill>
                          <a:latin typeface="Calibri"/>
                          <a:hlinkClick r:id="rId5">
                            <a:extLst>
                              <a:ext uri="{A12FA001-AC4F-418D-AE19-62706E023703}">
                                <ahyp:hlinkClr xmlns:ahyp="http://schemas.microsoft.com/office/drawing/2018/hyperlinkcolor" val="tx"/>
                              </a:ext>
                            </a:extLst>
                          </a:hlinkClick>
                        </a:rPr>
                        <a:t>Gaurav Sharma</a:t>
                      </a:r>
                      <a:endParaRPr lang="en-US" sz="1800" dirty="0">
                        <a:solidFill>
                          <a:schemeClr val="tx1"/>
                        </a:solidFill>
                      </a:endParaRPr>
                    </a:p>
                    <a:p>
                      <a:pPr lvl="0" algn="l">
                        <a:lnSpc>
                          <a:spcPct val="100000"/>
                        </a:lnSpc>
                        <a:spcBef>
                          <a:spcPts val="0"/>
                        </a:spcBef>
                        <a:spcAft>
                          <a:spcPts val="0"/>
                        </a:spcAft>
                        <a:buNone/>
                      </a:pPr>
                      <a:r>
                        <a:rPr lang="en-US" sz="1800" b="0" i="0" u="none" strike="noStrike" noProof="0" dirty="0">
                          <a:solidFill>
                            <a:schemeClr val="tx1"/>
                          </a:solidFill>
                          <a:latin typeface="Calibri"/>
                          <a:hlinkClick r:id="rId6">
                            <a:extLst>
                              <a:ext uri="{A12FA001-AC4F-418D-AE19-62706E023703}">
                                <ahyp:hlinkClr xmlns:ahyp="http://schemas.microsoft.com/office/drawing/2018/hyperlinkcolor" val="tx"/>
                              </a:ext>
                            </a:extLst>
                          </a:hlinkClick>
                        </a:rPr>
                        <a:t>Université Libre de Bruxelles</a:t>
                      </a:r>
                      <a:endParaRPr lang="en-US" sz="1800" dirty="0">
                        <a:solidFill>
                          <a:schemeClr val="tx1"/>
                        </a:solidFill>
                      </a:endParaRPr>
                    </a:p>
                    <a:p>
                      <a:pPr lvl="0" algn="l">
                        <a:lnSpc>
                          <a:spcPct val="100000"/>
                        </a:lnSpc>
                        <a:spcBef>
                          <a:spcPts val="0"/>
                        </a:spcBef>
                        <a:spcAft>
                          <a:spcPts val="0"/>
                        </a:spcAft>
                        <a:buNone/>
                      </a:pPr>
                      <a:endParaRPr lang="en-US" dirty="0"/>
                    </a:p>
                    <a:p>
                      <a:pPr lvl="0" algn="l">
                        <a:lnSpc>
                          <a:spcPct val="100000"/>
                        </a:lnSpc>
                        <a:spcBef>
                          <a:spcPts val="0"/>
                        </a:spcBef>
                        <a:spcAft>
                          <a:spcPts val="0"/>
                        </a:spcAft>
                        <a:buNone/>
                      </a:pPr>
                      <a:endParaRPr lang="en-US" sz="1800" b="1" i="0" u="none" strike="noStrike" noProof="0" dirty="0">
                        <a:solidFill>
                          <a:srgbClr val="0000FF"/>
                        </a:solidFill>
                        <a:latin typeface="Calibri"/>
                      </a:endParaRPr>
                    </a:p>
                    <a:p>
                      <a:pPr lvl="0" algn="l">
                        <a:lnSpc>
                          <a:spcPct val="100000"/>
                        </a:lnSpc>
                        <a:spcBef>
                          <a:spcPts val="0"/>
                        </a:spcBef>
                        <a:spcAft>
                          <a:spcPts val="0"/>
                        </a:spcAft>
                        <a:buNone/>
                      </a:pPr>
                      <a:br>
                        <a:rPr lang="en-US" dirty="0"/>
                      </a:br>
                      <a:endParaRPr lang="en-US" dirty="0"/>
                    </a:p>
                    <a:p>
                      <a:pPr lvl="0">
                        <a:buNone/>
                      </a:pPr>
                      <a:endParaRPr lang="en-US" dirty="0"/>
                    </a:p>
                  </a:txBody>
                  <a:tcPr/>
                </a:tc>
                <a:tc>
                  <a:txBody>
                    <a:bodyPr/>
                    <a:lstStyle/>
                    <a:p>
                      <a:pPr lvl="0">
                        <a:buNone/>
                      </a:pPr>
                      <a:r>
                        <a:rPr lang="en-US" sz="1800" b="0" i="0" u="none" strike="noStrike" noProof="0" dirty="0">
                          <a:solidFill>
                            <a:srgbClr val="333333"/>
                          </a:solidFill>
                          <a:latin typeface="Calibri"/>
                        </a:rPr>
                        <a:t>propose a pairing‐free incremental proxy re‐encryption scheme, without certificates, which would run proportionate to the number of modifications in time,</a:t>
                      </a:r>
                      <a:endParaRPr lang="en-US" sz="1800"/>
                    </a:p>
                  </a:txBody>
                  <a:tcPr/>
                </a:tc>
                <a:extLst>
                  <a:ext uri="{0D108BD9-81ED-4DB2-BD59-A6C34878D82A}">
                    <a16:rowId xmlns:a16="http://schemas.microsoft.com/office/drawing/2014/main" val="907252826"/>
                  </a:ext>
                </a:extLst>
              </a:tr>
              <a:tr h="965731">
                <a:tc>
                  <a:txBody>
                    <a:bodyPr/>
                    <a:lstStyle/>
                    <a:p>
                      <a:r>
                        <a:rPr lang="en-US" dirty="0"/>
                        <a:t>2</a:t>
                      </a:r>
                    </a:p>
                  </a:txBody>
                  <a:tcPr/>
                </a:tc>
                <a:tc>
                  <a:txBody>
                    <a:bodyPr/>
                    <a:lstStyle/>
                    <a:p>
                      <a:r>
                        <a:rPr lang="en-US" dirty="0"/>
                        <a:t>‘Searchable encryption revisited: Consistency properties, relation to anonymous IBE, and extensions</a:t>
                      </a:r>
                    </a:p>
                  </a:txBody>
                  <a:tcPr/>
                </a:tc>
                <a:tc>
                  <a:txBody>
                    <a:bodyPr/>
                    <a:lstStyle/>
                    <a:p>
                      <a:r>
                        <a:rPr lang="en-IN" dirty="0"/>
                        <a:t>M. Abdalla, M. </a:t>
                      </a:r>
                      <a:r>
                        <a:rPr lang="en-IN" dirty="0" err="1"/>
                        <a:t>Bellare</a:t>
                      </a:r>
                      <a:r>
                        <a:rPr lang="en-IN" dirty="0"/>
                        <a:t>, D. Catalano, E. </a:t>
                      </a:r>
                      <a:r>
                        <a:rPr lang="en-IN" dirty="0" err="1"/>
                        <a:t>Kiltz</a:t>
                      </a:r>
                      <a:r>
                        <a:rPr lang="en-IN" dirty="0"/>
                        <a:t>, T. Kohno, T. Lange, J. Malone-Lee, G. Neven, P. </a:t>
                      </a:r>
                      <a:r>
                        <a:rPr lang="en-IN" dirty="0" err="1"/>
                        <a:t>Paillier</a:t>
                      </a:r>
                      <a:r>
                        <a:rPr lang="en-IN" dirty="0"/>
                        <a:t>, and H. Shi</a:t>
                      </a:r>
                      <a:endParaRPr lang="en-US" dirty="0"/>
                    </a:p>
                  </a:txBody>
                  <a:tcPr/>
                </a:tc>
                <a:tc>
                  <a:txBody>
                    <a:bodyPr/>
                    <a:lstStyle/>
                    <a:p>
                      <a:r>
                        <a:rPr lang="en-US" dirty="0"/>
                        <a:t>Advance Encryption System</a:t>
                      </a:r>
                    </a:p>
                  </a:txBody>
                  <a:tcPr/>
                </a:tc>
                <a:extLst>
                  <a:ext uri="{0D108BD9-81ED-4DB2-BD59-A6C34878D82A}">
                    <a16:rowId xmlns:a16="http://schemas.microsoft.com/office/drawing/2014/main" val="703709730"/>
                  </a:ext>
                </a:extLst>
              </a:tr>
            </a:tbl>
          </a:graphicData>
        </a:graphic>
      </p:graphicFrame>
      <p:sp>
        <p:nvSpPr>
          <p:cNvPr id="8" name="TextBox 7">
            <a:extLst>
              <a:ext uri="{FF2B5EF4-FFF2-40B4-BE49-F238E27FC236}">
                <a16:creationId xmlns:a16="http://schemas.microsoft.com/office/drawing/2014/main" id="{8F5DD950-EA37-FE50-EC82-5C41D692280C}"/>
              </a:ext>
            </a:extLst>
          </p:cNvPr>
          <p:cNvSpPr txBox="1"/>
          <p:nvPr/>
        </p:nvSpPr>
        <p:spPr>
          <a:xfrm>
            <a:off x="320040" y="427427"/>
            <a:ext cx="6096000" cy="830997"/>
          </a:xfrm>
          <a:prstGeom prst="rect">
            <a:avLst/>
          </a:prstGeom>
          <a:noFill/>
        </p:spPr>
        <p:txBody>
          <a:bodyPr wrap="square">
            <a:spAutoFit/>
          </a:bodyPr>
          <a:lstStyle/>
          <a:p>
            <a:r>
              <a:rPr lang="en-US" altLang="en-US" sz="4800" b="1" dirty="0">
                <a:cs typeface="Times New Roman" panose="02020603050405020304" pitchFamily="18" charset="0"/>
              </a:rPr>
              <a:t>LITERATURE REVIEW</a:t>
            </a:r>
            <a:endParaRPr lang="en-IN" sz="4800" dirty="0"/>
          </a:p>
        </p:txBody>
      </p:sp>
      <p:grpSp>
        <p:nvGrpSpPr>
          <p:cNvPr id="2" name="Group 1">
            <a:extLst>
              <a:ext uri="{FF2B5EF4-FFF2-40B4-BE49-F238E27FC236}">
                <a16:creationId xmlns:a16="http://schemas.microsoft.com/office/drawing/2014/main" id="{EDC419C2-B46A-E44C-EA97-F95E87102F1E}"/>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CE2B5474-1E95-1A92-9F34-2C0F9CC7EFF6}"/>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4840EC5-2EAE-5FFD-B54E-EBDFE2A7958E}"/>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03346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chemeClr val="accent4">
                <a:lumMod val="20000"/>
                <a:lumOff val="80000"/>
              </a:schemeClr>
            </a:gs>
            <a:gs pos="100000">
              <a:schemeClr val="accent4">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B0B2863-59F4-AE89-B801-4C941F0A2AE8}"/>
              </a:ext>
            </a:extLst>
          </p:cNvPr>
          <p:cNvGraphicFramePr>
            <a:graphicFrameLocks noGrp="1"/>
          </p:cNvGraphicFramePr>
          <p:nvPr>
            <p:extLst>
              <p:ext uri="{D42A27DB-BD31-4B8C-83A1-F6EECF244321}">
                <p14:modId xmlns:p14="http://schemas.microsoft.com/office/powerpoint/2010/main" val="191465234"/>
              </p:ext>
            </p:extLst>
          </p:nvPr>
        </p:nvGraphicFramePr>
        <p:xfrm>
          <a:off x="233680" y="1504567"/>
          <a:ext cx="11653520" cy="5349394"/>
        </p:xfrm>
        <a:graphic>
          <a:graphicData uri="http://schemas.openxmlformats.org/drawingml/2006/table">
            <a:tbl>
              <a:tblPr firstRow="1" bandRow="1">
                <a:tableStyleId>{5C22544A-7EE6-4342-B048-85BDC9FD1C3A}</a:tableStyleId>
              </a:tblPr>
              <a:tblGrid>
                <a:gridCol w="1035573">
                  <a:extLst>
                    <a:ext uri="{9D8B030D-6E8A-4147-A177-3AD203B41FA5}">
                      <a16:colId xmlns:a16="http://schemas.microsoft.com/office/drawing/2014/main" val="2816201075"/>
                    </a:ext>
                  </a:extLst>
                </a:gridCol>
                <a:gridCol w="4045023">
                  <a:extLst>
                    <a:ext uri="{9D8B030D-6E8A-4147-A177-3AD203B41FA5}">
                      <a16:colId xmlns:a16="http://schemas.microsoft.com/office/drawing/2014/main" val="3552905987"/>
                    </a:ext>
                  </a:extLst>
                </a:gridCol>
                <a:gridCol w="3653675">
                  <a:extLst>
                    <a:ext uri="{9D8B030D-6E8A-4147-A177-3AD203B41FA5}">
                      <a16:colId xmlns:a16="http://schemas.microsoft.com/office/drawing/2014/main" val="2362449611"/>
                    </a:ext>
                  </a:extLst>
                </a:gridCol>
                <a:gridCol w="2919249">
                  <a:extLst>
                    <a:ext uri="{9D8B030D-6E8A-4147-A177-3AD203B41FA5}">
                      <a16:colId xmlns:a16="http://schemas.microsoft.com/office/drawing/2014/main" val="1576188938"/>
                    </a:ext>
                  </a:extLst>
                </a:gridCol>
              </a:tblGrid>
              <a:tr h="411634">
                <a:tc>
                  <a:txBody>
                    <a:bodyPr/>
                    <a:lstStyle/>
                    <a:p>
                      <a:r>
                        <a:rPr lang="en-US" dirty="0"/>
                        <a:t>SR NO</a:t>
                      </a:r>
                    </a:p>
                  </a:txBody>
                  <a:tcPr/>
                </a:tc>
                <a:tc>
                  <a:txBody>
                    <a:bodyPr/>
                    <a:lstStyle/>
                    <a:p>
                      <a:r>
                        <a:rPr lang="en-US" dirty="0"/>
                        <a:t>Paper Title</a:t>
                      </a:r>
                    </a:p>
                  </a:txBody>
                  <a:tcPr/>
                </a:tc>
                <a:tc>
                  <a:txBody>
                    <a:bodyPr/>
                    <a:lstStyle/>
                    <a:p>
                      <a:r>
                        <a:rPr lang="en-US" dirty="0"/>
                        <a:t>Authors</a:t>
                      </a:r>
                    </a:p>
                  </a:txBody>
                  <a:tcPr/>
                </a:tc>
                <a:tc>
                  <a:txBody>
                    <a:bodyPr/>
                    <a:lstStyle/>
                    <a:p>
                      <a:r>
                        <a:rPr lang="en-US" dirty="0"/>
                        <a:t>Research Outcome</a:t>
                      </a:r>
                    </a:p>
                  </a:txBody>
                  <a:tcPr/>
                </a:tc>
                <a:extLst>
                  <a:ext uri="{0D108BD9-81ED-4DB2-BD59-A6C34878D82A}">
                    <a16:rowId xmlns:a16="http://schemas.microsoft.com/office/drawing/2014/main" val="3209899546"/>
                  </a:ext>
                </a:extLst>
              </a:tr>
              <a:tr h="787000">
                <a:tc>
                  <a:txBody>
                    <a:bodyPr/>
                    <a:lstStyle/>
                    <a:p>
                      <a:r>
                        <a:rPr lang="en-US" dirty="0"/>
                        <a:t>3</a:t>
                      </a:r>
                    </a:p>
                  </a:txBody>
                  <a:tcPr/>
                </a:tc>
                <a:tc>
                  <a:txBody>
                    <a:bodyPr/>
                    <a:lstStyle/>
                    <a:p>
                      <a:pPr lvl="0">
                        <a:buNone/>
                      </a:pPr>
                      <a:r>
                        <a:rPr lang="en-US" dirty="0"/>
                        <a:t>Searchable encryption revisited: Consistency properties, relation to anonymous IBE, and extensions.</a:t>
                      </a:r>
                    </a:p>
                  </a:txBody>
                  <a:tcPr/>
                </a:tc>
                <a:tc>
                  <a:txBody>
                    <a:bodyPr/>
                    <a:lstStyle/>
                    <a:p>
                      <a:pPr lvl="0" algn="l">
                        <a:lnSpc>
                          <a:spcPct val="100000"/>
                        </a:lnSpc>
                        <a:spcBef>
                          <a:spcPts val="0"/>
                        </a:spcBef>
                        <a:spcAft>
                          <a:spcPts val="0"/>
                        </a:spcAft>
                        <a:buNone/>
                      </a:pPr>
                      <a:r>
                        <a:rPr lang="en-US" dirty="0"/>
                        <a:t>] M. Abdalla, M. </a:t>
                      </a:r>
                      <a:r>
                        <a:rPr lang="en-US" dirty="0" err="1"/>
                        <a:t>Bellare</a:t>
                      </a:r>
                      <a:r>
                        <a:rPr lang="en-US" dirty="0"/>
                        <a:t>, D. Catalano, E. </a:t>
                      </a:r>
                      <a:r>
                        <a:rPr lang="en-US" dirty="0" err="1"/>
                        <a:t>Kiltz</a:t>
                      </a:r>
                      <a:r>
                        <a:rPr lang="en-US" dirty="0"/>
                        <a:t>, T. Kohno, T. Lange, J. Malone-Lee, G. Neven, P. </a:t>
                      </a:r>
                      <a:r>
                        <a:rPr lang="en-US" dirty="0" err="1"/>
                        <a:t>Paillier</a:t>
                      </a:r>
                      <a:r>
                        <a:rPr lang="en-US" dirty="0"/>
                        <a:t>, and H. Shi</a:t>
                      </a:r>
                    </a:p>
                  </a:txBody>
                  <a:tcPr/>
                </a:tc>
                <a:tc>
                  <a:txBody>
                    <a:bodyPr/>
                    <a:lstStyle/>
                    <a:p>
                      <a:pPr lvl="0">
                        <a:buNone/>
                      </a:pPr>
                      <a:r>
                        <a:rPr lang="en-US" sz="1800" dirty="0"/>
                        <a:t>Identifies and filled some gaps with regards to consistency for public key</a:t>
                      </a:r>
                    </a:p>
                  </a:txBody>
                  <a:tcPr/>
                </a:tc>
                <a:extLst>
                  <a:ext uri="{0D108BD9-81ED-4DB2-BD59-A6C34878D82A}">
                    <a16:rowId xmlns:a16="http://schemas.microsoft.com/office/drawing/2014/main" val="907252826"/>
                  </a:ext>
                </a:extLst>
              </a:tr>
              <a:tr h="1259200">
                <a:tc>
                  <a:txBody>
                    <a:bodyPr/>
                    <a:lstStyle/>
                    <a:p>
                      <a:r>
                        <a:rPr lang="en-US" dirty="0"/>
                        <a:t>4</a:t>
                      </a:r>
                    </a:p>
                  </a:txBody>
                  <a:tcPr/>
                </a:tc>
                <a:tc>
                  <a:txBody>
                    <a:bodyPr/>
                    <a:lstStyle/>
                    <a:p>
                      <a:r>
                        <a:rPr lang="en-US" sz="1800" b="0" kern="1200" dirty="0">
                          <a:solidFill>
                            <a:schemeClr val="dk1"/>
                          </a:solidFill>
                          <a:effectLst/>
                          <a:latin typeface="+mn-lt"/>
                          <a:ea typeface="+mn-ea"/>
                          <a:cs typeface="+mn-cs"/>
                        </a:rPr>
                        <a:t>Improved proxy re-encryption schemes with applications to secure distributed storage</a:t>
                      </a:r>
                      <a:endParaRPr lang="en-US" b="0" dirty="0"/>
                    </a:p>
                  </a:txBody>
                  <a:tcPr/>
                </a:tc>
                <a:tc>
                  <a:txBody>
                    <a:bodyPr/>
                    <a:lstStyle/>
                    <a:p>
                      <a:r>
                        <a:rPr lang="en-US" sz="1800" kern="1200" dirty="0">
                          <a:solidFill>
                            <a:schemeClr val="dk1"/>
                          </a:solidFill>
                          <a:effectLst/>
                          <a:latin typeface="+mn-lt"/>
                          <a:ea typeface="+mn-ea"/>
                          <a:cs typeface="+mn-cs"/>
                        </a:rPr>
                        <a:t>G. </a:t>
                      </a:r>
                      <a:r>
                        <a:rPr lang="en-US" sz="1800" kern="1200" dirty="0" err="1">
                          <a:solidFill>
                            <a:schemeClr val="dk1"/>
                          </a:solidFill>
                          <a:effectLst/>
                          <a:latin typeface="+mn-lt"/>
                          <a:ea typeface="+mn-ea"/>
                          <a:cs typeface="+mn-cs"/>
                        </a:rPr>
                        <a:t>Ateniese</a:t>
                      </a:r>
                      <a:r>
                        <a:rPr lang="en-US" sz="1800" kern="1200" dirty="0">
                          <a:solidFill>
                            <a:schemeClr val="dk1"/>
                          </a:solidFill>
                          <a:effectLst/>
                          <a:latin typeface="+mn-lt"/>
                          <a:ea typeface="+mn-ea"/>
                          <a:cs typeface="+mn-cs"/>
                        </a:rPr>
                        <a:t>, K. Fu, M. Green, and S. </a:t>
                      </a:r>
                      <a:r>
                        <a:rPr lang="en-US" sz="1800" kern="1200" dirty="0" err="1">
                          <a:solidFill>
                            <a:schemeClr val="dk1"/>
                          </a:solidFill>
                          <a:effectLst/>
                          <a:latin typeface="+mn-lt"/>
                          <a:ea typeface="+mn-ea"/>
                          <a:cs typeface="+mn-cs"/>
                        </a:rPr>
                        <a:t>Hohenberger</a:t>
                      </a:r>
                      <a:endParaRPr lang="en-US" dirty="0"/>
                    </a:p>
                  </a:txBody>
                  <a:tcPr/>
                </a:tc>
                <a:tc>
                  <a:txBody>
                    <a:bodyPr/>
                    <a:lstStyle/>
                    <a:p>
                      <a:r>
                        <a:rPr lang="en-US" sz="1800" kern="1200" dirty="0">
                          <a:solidFill>
                            <a:schemeClr val="dk1"/>
                          </a:solidFill>
                          <a:effectLst/>
                          <a:latin typeface="+mn-lt"/>
                          <a:ea typeface="+mn-ea"/>
                          <a:cs typeface="+mn-cs"/>
                        </a:rPr>
                        <a:t>Demonstrate the usefulness of proxy re-encryption as a method of adding access control to a secure file system.</a:t>
                      </a:r>
                      <a:endParaRPr lang="en-US" dirty="0"/>
                    </a:p>
                  </a:txBody>
                  <a:tcPr/>
                </a:tc>
                <a:extLst>
                  <a:ext uri="{0D108BD9-81ED-4DB2-BD59-A6C34878D82A}">
                    <a16:rowId xmlns:a16="http://schemas.microsoft.com/office/drawing/2014/main" val="703709730"/>
                  </a:ext>
                </a:extLst>
              </a:tr>
              <a:tr h="1259200">
                <a:tc>
                  <a:txBody>
                    <a:bodyPr/>
                    <a:lstStyle/>
                    <a:p>
                      <a:r>
                        <a:rPr lang="en-US" dirty="0"/>
                        <a:t>5</a:t>
                      </a:r>
                    </a:p>
                  </a:txBody>
                  <a:tcPr/>
                </a:tc>
                <a:tc>
                  <a:txBody>
                    <a:bodyPr/>
                    <a:lstStyle/>
                    <a:p>
                      <a:r>
                        <a:rPr lang="en-US" sz="1800" b="1" kern="1200" dirty="0">
                          <a:solidFill>
                            <a:schemeClr val="dk1"/>
                          </a:solidFill>
                          <a:effectLst/>
                          <a:latin typeface="+mn-lt"/>
                          <a:ea typeface="+mn-ea"/>
                          <a:cs typeface="+mn-cs"/>
                        </a:rPr>
                        <a:t>Public key encryption with keyword search revisited</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J. Baek, R. </a:t>
                      </a:r>
                      <a:r>
                        <a:rPr lang="en-US" sz="1800" kern="1200" dirty="0" err="1">
                          <a:solidFill>
                            <a:schemeClr val="dk1"/>
                          </a:solidFill>
                          <a:effectLst/>
                          <a:latin typeface="+mn-lt"/>
                          <a:ea typeface="+mn-ea"/>
                          <a:cs typeface="+mn-cs"/>
                        </a:rPr>
                        <a:t>Safavi</a:t>
                      </a:r>
                      <a:r>
                        <a:rPr lang="en-US" sz="1800" kern="1200" dirty="0">
                          <a:solidFill>
                            <a:schemeClr val="dk1"/>
                          </a:solidFill>
                          <a:effectLst/>
                          <a:latin typeface="+mn-lt"/>
                          <a:ea typeface="+mn-ea"/>
                          <a:cs typeface="+mn-cs"/>
                        </a:rPr>
                        <a:t>-Naini, and W. Susilo</a:t>
                      </a:r>
                    </a:p>
                    <a:p>
                      <a:endParaRPr lang="en-US" dirty="0"/>
                    </a:p>
                  </a:txBody>
                  <a:tcPr/>
                </a:tc>
                <a:tc>
                  <a:txBody>
                    <a:bodyPr/>
                    <a:lstStyle/>
                    <a:p>
                      <a:r>
                        <a:rPr lang="en-US" sz="1800" kern="1200" dirty="0">
                          <a:solidFill>
                            <a:schemeClr val="dk1"/>
                          </a:solidFill>
                          <a:effectLst/>
                          <a:latin typeface="+mn-lt"/>
                          <a:ea typeface="+mn-ea"/>
                          <a:cs typeface="+mn-cs"/>
                        </a:rPr>
                        <a:t>The public key encryption with keyword search (PEKS) scheme, proposed by </a:t>
                      </a:r>
                      <a:r>
                        <a:rPr lang="en-US" sz="1800" kern="1200" dirty="0" err="1">
                          <a:solidFill>
                            <a:schemeClr val="dk1"/>
                          </a:solidFill>
                          <a:effectLst/>
                          <a:latin typeface="+mn-lt"/>
                          <a:ea typeface="+mn-ea"/>
                          <a:cs typeface="+mn-cs"/>
                        </a:rPr>
                        <a:t>Boneh</a:t>
                      </a:r>
                      <a:r>
                        <a:rPr lang="en-US" sz="1800" kern="1200" dirty="0">
                          <a:solidFill>
                            <a:schemeClr val="dk1"/>
                          </a:solidFill>
                          <a:effectLst/>
                          <a:latin typeface="+mn-lt"/>
                          <a:ea typeface="+mn-ea"/>
                          <a:cs typeface="+mn-cs"/>
                        </a:rPr>
                        <a:t>, Di </a:t>
                      </a:r>
                      <a:r>
                        <a:rPr lang="en-US" sz="1800" kern="1200" dirty="0" err="1">
                          <a:solidFill>
                            <a:schemeClr val="dk1"/>
                          </a:solidFill>
                          <a:effectLst/>
                          <a:latin typeface="+mn-lt"/>
                          <a:ea typeface="+mn-ea"/>
                          <a:cs typeface="+mn-cs"/>
                        </a:rPr>
                        <a:t>Crescenzo</a:t>
                      </a:r>
                      <a:r>
                        <a:rPr lang="en-US" sz="1800" kern="1200" dirty="0">
                          <a:solidFill>
                            <a:schemeClr val="dk1"/>
                          </a:solidFill>
                          <a:effectLst/>
                          <a:latin typeface="+mn-lt"/>
                          <a:ea typeface="+mn-ea"/>
                          <a:cs typeface="+mn-cs"/>
                        </a:rPr>
                        <a:t>, Ostrovsky and </a:t>
                      </a:r>
                      <a:r>
                        <a:rPr lang="en-US" sz="1800" kern="1200" dirty="0" err="1">
                          <a:solidFill>
                            <a:schemeClr val="dk1"/>
                          </a:solidFill>
                          <a:effectLst/>
                          <a:latin typeface="+mn-lt"/>
                          <a:ea typeface="+mn-ea"/>
                          <a:cs typeface="+mn-cs"/>
                        </a:rPr>
                        <a:t>Persiano</a:t>
                      </a:r>
                      <a:r>
                        <a:rPr lang="en-US" sz="1800" kern="1200" dirty="0">
                          <a:solidFill>
                            <a:schemeClr val="dk1"/>
                          </a:solidFill>
                          <a:effectLst/>
                          <a:latin typeface="+mn-lt"/>
                          <a:ea typeface="+mn-ea"/>
                          <a:cs typeface="+mn-cs"/>
                        </a:rPr>
                        <a:t>, enables one to search for encrypted keywords without compromising the security of the original data. </a:t>
                      </a:r>
                      <a:endParaRPr lang="en-US" dirty="0"/>
                    </a:p>
                  </a:txBody>
                  <a:tcPr/>
                </a:tc>
                <a:extLst>
                  <a:ext uri="{0D108BD9-81ED-4DB2-BD59-A6C34878D82A}">
                    <a16:rowId xmlns:a16="http://schemas.microsoft.com/office/drawing/2014/main" val="1503421078"/>
                  </a:ext>
                </a:extLst>
              </a:tr>
            </a:tbl>
          </a:graphicData>
        </a:graphic>
      </p:graphicFrame>
      <p:sp>
        <p:nvSpPr>
          <p:cNvPr id="8" name="TextBox 7">
            <a:extLst>
              <a:ext uri="{FF2B5EF4-FFF2-40B4-BE49-F238E27FC236}">
                <a16:creationId xmlns:a16="http://schemas.microsoft.com/office/drawing/2014/main" id="{8F5DD950-EA37-FE50-EC82-5C41D692280C}"/>
              </a:ext>
            </a:extLst>
          </p:cNvPr>
          <p:cNvSpPr txBox="1"/>
          <p:nvPr/>
        </p:nvSpPr>
        <p:spPr>
          <a:xfrm>
            <a:off x="320040" y="427427"/>
            <a:ext cx="6096000" cy="830997"/>
          </a:xfrm>
          <a:prstGeom prst="rect">
            <a:avLst/>
          </a:prstGeom>
          <a:noFill/>
        </p:spPr>
        <p:txBody>
          <a:bodyPr wrap="square">
            <a:spAutoFit/>
          </a:bodyPr>
          <a:lstStyle/>
          <a:p>
            <a:r>
              <a:rPr lang="en-US" altLang="en-US" sz="4800" b="1" dirty="0">
                <a:cs typeface="Times New Roman" panose="02020603050405020304" pitchFamily="18" charset="0"/>
              </a:rPr>
              <a:t>LITERATURE REVIEW</a:t>
            </a:r>
            <a:endParaRPr lang="en-IN" sz="4800" dirty="0"/>
          </a:p>
        </p:txBody>
      </p:sp>
      <p:grpSp>
        <p:nvGrpSpPr>
          <p:cNvPr id="2" name="Group 1">
            <a:extLst>
              <a:ext uri="{FF2B5EF4-FFF2-40B4-BE49-F238E27FC236}">
                <a16:creationId xmlns:a16="http://schemas.microsoft.com/office/drawing/2014/main" id="{EDC419C2-B46A-E44C-EA97-F95E87102F1E}"/>
              </a:ext>
            </a:extLst>
          </p:cNvPr>
          <p:cNvGrpSpPr/>
          <p:nvPr/>
        </p:nvGrpSpPr>
        <p:grpSpPr>
          <a:xfrm>
            <a:off x="5750045" y="-808893"/>
            <a:ext cx="933450" cy="533400"/>
            <a:chOff x="5838826" y="5610642"/>
            <a:chExt cx="1162049" cy="675858"/>
          </a:xfrm>
        </p:grpSpPr>
        <p:cxnSp>
          <p:nvCxnSpPr>
            <p:cNvPr id="3" name="Straight Connector 2">
              <a:extLst>
                <a:ext uri="{FF2B5EF4-FFF2-40B4-BE49-F238E27FC236}">
                  <a16:creationId xmlns:a16="http://schemas.microsoft.com/office/drawing/2014/main" id="{CE2B5474-1E95-1A92-9F34-2C0F9CC7EFF6}"/>
                </a:ext>
              </a:extLst>
            </p:cNvPr>
            <p:cNvCxnSpPr>
              <a:cxnSpLocks/>
            </p:cNvCxnSpPr>
            <p:nvPr/>
          </p:nvCxnSpPr>
          <p:spPr>
            <a:xfrm>
              <a:off x="5838826" y="5610642"/>
              <a:ext cx="600073" cy="675858"/>
            </a:xfrm>
            <a:prstGeom prst="line">
              <a:avLst/>
            </a:prstGeom>
            <a:ln w="127000"/>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54840EC5-2EAE-5FFD-B54E-EBDFE2A7958E}"/>
                </a:ext>
              </a:extLst>
            </p:cNvPr>
            <p:cNvCxnSpPr>
              <a:cxnSpLocks/>
            </p:cNvCxnSpPr>
            <p:nvPr/>
          </p:nvCxnSpPr>
          <p:spPr>
            <a:xfrm flipV="1">
              <a:off x="6353175" y="5610642"/>
              <a:ext cx="647700" cy="675858"/>
            </a:xfrm>
            <a:prstGeom prst="line">
              <a:avLst/>
            </a:prstGeom>
            <a:ln w="1270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42303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2087</Words>
  <Application>Microsoft Office PowerPoint</Application>
  <PresentationFormat>Widescreen</PresentationFormat>
  <Paragraphs>313</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Algerian</vt:lpstr>
      <vt:lpstr>Arial</vt:lpstr>
      <vt:lpstr>Arial Black</vt:lpstr>
      <vt:lpstr>Calibri</vt:lpstr>
      <vt:lpstr>Calibri Light</vt:lpstr>
      <vt:lpstr>Segoe UI Variable Text</vt:lpstr>
      <vt:lpstr>SegoeUIVariable</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vt:lpstr>
      <vt:lpstr>MOTIVATION</vt:lpstr>
      <vt:lpstr>OBJECTIVES</vt:lpstr>
      <vt:lpstr>OBJECTIVES</vt:lpstr>
      <vt:lpstr>SCOPE</vt:lpstr>
      <vt:lpstr>SCOPE</vt:lpstr>
      <vt:lpstr>ENTITIES</vt:lpstr>
      <vt:lpstr>ENTITIES</vt:lpstr>
      <vt:lpstr>TOOLS USED</vt:lpstr>
      <vt:lpstr>TOOLS USED</vt:lpstr>
      <vt:lpstr>SYSTEM OVERVIEW</vt:lpstr>
      <vt:lpstr>SYSTEM OVERVIEW</vt:lpstr>
      <vt:lpstr>PowerPoint Presentation</vt:lpstr>
      <vt:lpstr>ADVANTAGES OF PROPOSED SYSTEM</vt:lpstr>
      <vt:lpstr>PowerPoint Presentation</vt:lpstr>
      <vt:lpstr>BLOCK DIAGRAM</vt:lpstr>
      <vt:lpstr>BLOCK DIAGRAM</vt:lpstr>
      <vt:lpstr>SYSTEM ARCHITECTURE</vt:lpstr>
      <vt:lpstr>SYSTEM ARCHITECTURE</vt:lpstr>
      <vt:lpstr>DFD  LVL 0</vt:lpstr>
      <vt:lpstr>PowerPoint Presentation</vt:lpstr>
      <vt:lpstr>PowerPoint Presentation</vt:lpstr>
      <vt:lpstr>PowerPoint Presentation</vt:lpstr>
      <vt:lpstr>PowerPoint Presentation</vt:lpstr>
      <vt:lpstr>CONCLUSION</vt:lpstr>
      <vt:lpstr>REFERENSES</vt:lpstr>
      <vt:lpstr>REFERENSES</vt:lpstr>
      <vt:lpstr>THANK YOU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Raja</dc:creator>
  <cp:lastModifiedBy>Harsh Raja</cp:lastModifiedBy>
  <cp:revision>9</cp:revision>
  <dcterms:created xsi:type="dcterms:W3CDTF">2023-09-13T06:26:24Z</dcterms:created>
  <dcterms:modified xsi:type="dcterms:W3CDTF">2023-10-27T06:46:33Z</dcterms:modified>
</cp:coreProperties>
</file>