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71" r:id="rId5"/>
    <p:sldId id="269" r:id="rId6"/>
    <p:sldId id="273" r:id="rId7"/>
    <p:sldId id="266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5FE40-DF4C-4555-9231-D8F2D3FA4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16BF4A-1991-4EF4-8E90-837E3D27B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41600-B3FD-430E-986D-77802A72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117F-2461-4986-850A-5BF71D32ABDD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57A2E-3C81-4FC7-9842-A5B29BC3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967DB-1409-4641-80B8-FE51E5B3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BC9F-2747-49F0-A319-942D573C6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36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FBEE3-9DFE-415A-8E4E-0C5214B3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9A2041-A714-46E8-914E-A2FF04966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B8CE66-251A-4C8F-912C-B4B2D8F4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117F-2461-4986-850A-5BF71D32ABDD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CCCAD-0C3E-42C7-A66A-C7289257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2E56E-C41A-43FE-8C7D-38992F74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BC9F-2747-49F0-A319-942D573C6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95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25EC7E-96CE-40B1-806B-91CD769ED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648C55-7D2E-4AC9-85DE-3968A2D89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BFBBD-FBA3-42FB-BEA2-31756F84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117F-2461-4986-850A-5BF71D32ABDD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D5364-0EDB-45E7-8CD7-13FF5510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7CA40-C773-40EB-BC8F-AD22B1ED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BC9F-2747-49F0-A319-942D573C6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1E2B2-ECE0-4D77-91AE-6A06892E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7C384-6D3A-40F4-B38B-4B5BF8356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60520-F82C-4FF1-B281-9CE3DBE6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117F-2461-4986-850A-5BF71D32ABDD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61C09-0DF9-42DE-86F1-FA65CA46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27425-E5CF-4E2C-AEB8-65B207CF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BC9F-2747-49F0-A319-942D573C6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8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B67BD-747E-45A3-82F4-C6428EB4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1F7A24-108C-40FD-8DAF-1F98A391B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62E16-0814-4A26-AF29-8248B6A4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117F-2461-4986-850A-5BF71D32ABDD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37A5D-AF1F-4B93-A1FD-0BCEAF94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82B31-86A6-412B-B92E-05AD2108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BC9F-2747-49F0-A319-942D573C6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0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85B9E-AE5D-41AB-A3DC-2C98B5D5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6A02C-2FCA-411E-ACAE-841B63C83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C59878-0580-4A85-8211-9870B6607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D50D4-1D96-4869-8295-2243A8A9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117F-2461-4986-850A-5BF71D32ABDD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94A1D7-8DBF-43E7-9E3F-4920DD7B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73CC99-2FB4-4D2E-9CA2-74B2683E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BC9F-2747-49F0-A319-942D573C6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32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129A4-6582-4610-B90F-564A120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3AC34-4F2A-459B-A529-1748D570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926170-2AAE-465C-8C90-65658223B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E6BF3A-7F7D-4A51-A49E-AA26CE247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138DD8-A5AE-4C66-8F16-DB30718A8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FFEAB0-4008-45CD-A2D0-AC1A5CA3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117F-2461-4986-850A-5BF71D32ABDD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29A483-E48E-4614-8E83-CF9D1E3C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DB8D8D-CE74-4B8F-B077-ED8F1AC0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BC9F-2747-49F0-A319-942D573C6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6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C6BC6-0ADB-4077-B2A5-0F227EDC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BBDCE5-94BE-42A9-B1D0-CC4A5D6D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117F-2461-4986-850A-5BF71D32ABDD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1BEAFD-D017-4C7E-9BF0-B154F952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1F83BF-FE07-4B52-A966-C54036F8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BC9F-2747-49F0-A319-942D573C6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9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2129DC-23C9-4E9A-9CA2-A83D06E7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117F-2461-4986-850A-5BF71D32ABDD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592B3D-586B-4438-A44B-C58CC1EE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1E43F8-9F1D-46DD-8A9D-7EF6305F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BC9F-2747-49F0-A319-942D573C6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16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10336-8BA1-41DF-8D3D-43DA89FC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7D372-5B3B-4D66-8317-491307520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45ED0-490E-4A88-BA0F-8DCC67233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FB9CD8-B595-4B36-B07C-ACCE0645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117F-2461-4986-850A-5BF71D32ABDD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3FA28C-0BD4-45BF-9F57-D27532A1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0286B0-1C16-47ED-A129-A1C7FF04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BC9F-2747-49F0-A319-942D573C6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18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B87CB-86B5-4DD9-93D0-86CD20EE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CC67A2-6C20-4F66-A5DD-12863AD8E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87F201-C29D-4F41-ADC4-BC3C65ED5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BE8901-F497-4CAF-8710-A2150211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117F-2461-4986-850A-5BF71D32ABDD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99E9AF-99E6-4B94-8C63-D2625A98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CF5C1A-D70A-48C2-8BD0-2BB02B5A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BC9F-2747-49F0-A319-942D573C6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BBA346-1FA5-4F6D-A5A9-FB5C0EF7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98AAFC-FE3A-473B-A082-46E1F9B98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99DB8-76D0-44CC-9615-B4675397B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117F-2461-4986-850A-5BF71D32ABDD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DF0CD-49CE-43C3-B9A2-9477D4DEC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FC64B-440D-40DB-8FF1-A311BCE56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ABC9F-2747-49F0-A319-942D573C6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79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29DE220-29D9-4234-BE4F-6C2F216B08F0}"/>
              </a:ext>
            </a:extLst>
          </p:cNvPr>
          <p:cNvSpPr txBox="1"/>
          <p:nvPr/>
        </p:nvSpPr>
        <p:spPr>
          <a:xfrm>
            <a:off x="1507066" y="2412999"/>
            <a:ext cx="9355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Molecular characterization and clinical relevance of m6A regulators in digestive system tumors 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0031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3067ED9-D7A6-4A0A-98DA-83131DB7B464}"/>
              </a:ext>
            </a:extLst>
          </p:cNvPr>
          <p:cNvSpPr/>
          <p:nvPr/>
        </p:nvSpPr>
        <p:spPr>
          <a:xfrm>
            <a:off x="3792824" y="324637"/>
            <a:ext cx="4036423" cy="705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消化道肿瘤</a:t>
            </a:r>
            <a:r>
              <a:rPr lang="en-US" altLang="zh-CN" dirty="0">
                <a:solidFill>
                  <a:schemeClr val="tx1"/>
                </a:solidFill>
              </a:rPr>
              <a:t>m6A</a:t>
            </a:r>
            <a:r>
              <a:rPr lang="zh-CN" altLang="en-US" dirty="0">
                <a:solidFill>
                  <a:schemeClr val="tx1"/>
                </a:solidFill>
              </a:rPr>
              <a:t>分析思路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2A708E1-02E0-4545-BD03-4C475B036D11}"/>
              </a:ext>
            </a:extLst>
          </p:cNvPr>
          <p:cNvSpPr/>
          <p:nvPr/>
        </p:nvSpPr>
        <p:spPr>
          <a:xfrm>
            <a:off x="1079137" y="1537306"/>
            <a:ext cx="1598024" cy="7053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数据库搜集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D29BCA5-EEF8-4C66-BEA5-FDBD20D382BC}"/>
              </a:ext>
            </a:extLst>
          </p:cNvPr>
          <p:cNvSpPr/>
          <p:nvPr/>
        </p:nvSpPr>
        <p:spPr>
          <a:xfrm>
            <a:off x="1062204" y="2772472"/>
            <a:ext cx="1598024" cy="7053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m6A</a:t>
            </a:r>
            <a:r>
              <a:rPr lang="zh-CN" altLang="en-US" dirty="0">
                <a:solidFill>
                  <a:schemeClr val="tx1"/>
                </a:solidFill>
              </a:rPr>
              <a:t>调节因子分析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1D94332-F338-4792-B374-4143B39B07F8}"/>
              </a:ext>
            </a:extLst>
          </p:cNvPr>
          <p:cNvSpPr/>
          <p:nvPr/>
        </p:nvSpPr>
        <p:spPr>
          <a:xfrm>
            <a:off x="1062204" y="3990705"/>
            <a:ext cx="1598024" cy="7053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m6A</a:t>
            </a:r>
            <a:r>
              <a:rPr lang="zh-CN" altLang="en-US" dirty="0">
                <a:solidFill>
                  <a:schemeClr val="tx1"/>
                </a:solidFill>
              </a:rPr>
              <a:t>建模分型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FBAB817-1891-4AE8-BC0B-F01B6816232B}"/>
              </a:ext>
            </a:extLst>
          </p:cNvPr>
          <p:cNvSpPr/>
          <p:nvPr/>
        </p:nvSpPr>
        <p:spPr>
          <a:xfrm>
            <a:off x="1053737" y="5183538"/>
            <a:ext cx="1598024" cy="7053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筛选潜在功能、靶点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573541B-B680-469C-9D3C-89EFDD07084F}"/>
              </a:ext>
            </a:extLst>
          </p:cNvPr>
          <p:cNvCxnSpPr/>
          <p:nvPr/>
        </p:nvCxnSpPr>
        <p:spPr>
          <a:xfrm>
            <a:off x="2677160" y="1894357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DA30356-FA12-4864-9732-D5B078490788}"/>
              </a:ext>
            </a:extLst>
          </p:cNvPr>
          <p:cNvCxnSpPr/>
          <p:nvPr/>
        </p:nvCxnSpPr>
        <p:spPr>
          <a:xfrm>
            <a:off x="2643294" y="5543491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E866673-E4B7-4FBB-865C-A16D350A1367}"/>
              </a:ext>
            </a:extLst>
          </p:cNvPr>
          <p:cNvCxnSpPr/>
          <p:nvPr/>
        </p:nvCxnSpPr>
        <p:spPr>
          <a:xfrm>
            <a:off x="2651760" y="430735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8ACF1AC-FB69-4158-B124-7643A18B8B21}"/>
              </a:ext>
            </a:extLst>
          </p:cNvPr>
          <p:cNvCxnSpPr/>
          <p:nvPr/>
        </p:nvCxnSpPr>
        <p:spPr>
          <a:xfrm>
            <a:off x="2647165" y="311646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DC250D8-1D34-4451-86F1-F8E834187142}"/>
              </a:ext>
            </a:extLst>
          </p:cNvPr>
          <p:cNvCxnSpPr>
            <a:cxnSpLocks/>
          </p:cNvCxnSpPr>
          <p:nvPr/>
        </p:nvCxnSpPr>
        <p:spPr>
          <a:xfrm>
            <a:off x="3395133" y="1574802"/>
            <a:ext cx="0" cy="73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34C9778-877B-4728-AA4A-B7910E433D25}"/>
              </a:ext>
            </a:extLst>
          </p:cNvPr>
          <p:cNvCxnSpPr>
            <a:cxnSpLocks/>
          </p:cNvCxnSpPr>
          <p:nvPr/>
        </p:nvCxnSpPr>
        <p:spPr>
          <a:xfrm>
            <a:off x="3357880" y="2802469"/>
            <a:ext cx="0" cy="73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464D09D-1566-4A09-890E-6885F261B877}"/>
              </a:ext>
            </a:extLst>
          </p:cNvPr>
          <p:cNvCxnSpPr>
            <a:cxnSpLocks/>
          </p:cNvCxnSpPr>
          <p:nvPr/>
        </p:nvCxnSpPr>
        <p:spPr>
          <a:xfrm>
            <a:off x="3368040" y="3933616"/>
            <a:ext cx="0" cy="73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48F5982-F44B-41F7-80CE-07AF69CC9B3D}"/>
              </a:ext>
            </a:extLst>
          </p:cNvPr>
          <p:cNvCxnSpPr>
            <a:cxnSpLocks/>
          </p:cNvCxnSpPr>
          <p:nvPr/>
        </p:nvCxnSpPr>
        <p:spPr>
          <a:xfrm>
            <a:off x="3359573" y="5186683"/>
            <a:ext cx="0" cy="73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49D6EF6-9BC9-4442-9579-BC977D0A9E1C}"/>
              </a:ext>
            </a:extLst>
          </p:cNvPr>
          <p:cNvCxnSpPr/>
          <p:nvPr/>
        </p:nvCxnSpPr>
        <p:spPr>
          <a:xfrm>
            <a:off x="3391746" y="1573108"/>
            <a:ext cx="795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F3D49FA-99C8-4CC7-B164-C86E3BA28440}"/>
              </a:ext>
            </a:extLst>
          </p:cNvPr>
          <p:cNvCxnSpPr/>
          <p:nvPr/>
        </p:nvCxnSpPr>
        <p:spPr>
          <a:xfrm>
            <a:off x="3391746" y="2302934"/>
            <a:ext cx="795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EA2E731-E2EE-41AB-812D-7152EBE01256}"/>
              </a:ext>
            </a:extLst>
          </p:cNvPr>
          <p:cNvCxnSpPr/>
          <p:nvPr/>
        </p:nvCxnSpPr>
        <p:spPr>
          <a:xfrm>
            <a:off x="3359573" y="2802468"/>
            <a:ext cx="795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756ED22-2DB1-4180-8218-873B84BC5724}"/>
              </a:ext>
            </a:extLst>
          </p:cNvPr>
          <p:cNvCxnSpPr/>
          <p:nvPr/>
        </p:nvCxnSpPr>
        <p:spPr>
          <a:xfrm>
            <a:off x="3359573" y="3528908"/>
            <a:ext cx="795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F760ED-3351-4770-A530-5768620EC07A}"/>
              </a:ext>
            </a:extLst>
          </p:cNvPr>
          <p:cNvCxnSpPr/>
          <p:nvPr/>
        </p:nvCxnSpPr>
        <p:spPr>
          <a:xfrm>
            <a:off x="3365923" y="3937425"/>
            <a:ext cx="795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E5DA74C-B86C-421B-A4F9-86339D08A73A}"/>
              </a:ext>
            </a:extLst>
          </p:cNvPr>
          <p:cNvCxnSpPr/>
          <p:nvPr/>
        </p:nvCxnSpPr>
        <p:spPr>
          <a:xfrm>
            <a:off x="3365923" y="4667675"/>
            <a:ext cx="795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813BED1-3F34-48C4-A1E6-A0668BF2F079}"/>
              </a:ext>
            </a:extLst>
          </p:cNvPr>
          <p:cNvCxnSpPr/>
          <p:nvPr/>
        </p:nvCxnSpPr>
        <p:spPr>
          <a:xfrm>
            <a:off x="3351106" y="5190492"/>
            <a:ext cx="795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5F0638-7E8E-45E9-82C0-51FEDEAE73C8}"/>
              </a:ext>
            </a:extLst>
          </p:cNvPr>
          <p:cNvCxnSpPr/>
          <p:nvPr/>
        </p:nvCxnSpPr>
        <p:spPr>
          <a:xfrm>
            <a:off x="3351106" y="5920742"/>
            <a:ext cx="795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B0A27CA-88F1-4057-AA59-FDCFCF127A43}"/>
              </a:ext>
            </a:extLst>
          </p:cNvPr>
          <p:cNvSpPr/>
          <p:nvPr/>
        </p:nvSpPr>
        <p:spPr>
          <a:xfrm>
            <a:off x="4188519" y="1354668"/>
            <a:ext cx="3346814" cy="5717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TCGA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GEO</a:t>
            </a:r>
            <a:r>
              <a:rPr lang="zh-CN" altLang="en-US" dirty="0">
                <a:solidFill>
                  <a:schemeClr val="tx1"/>
                </a:solidFill>
              </a:rPr>
              <a:t>等数据库下载</a:t>
            </a:r>
            <a:r>
              <a:rPr lang="en-US" altLang="zh-CN" dirty="0">
                <a:solidFill>
                  <a:schemeClr val="tx1"/>
                </a:solidFill>
              </a:rPr>
              <a:t>mRNA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lncRNA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circRNA</a:t>
            </a:r>
            <a:r>
              <a:rPr lang="zh-CN" altLang="en-US" dirty="0">
                <a:solidFill>
                  <a:schemeClr val="tx1"/>
                </a:solidFill>
              </a:rPr>
              <a:t>表达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CCB104E-094B-408A-831E-0BE245464F0B}"/>
              </a:ext>
            </a:extLst>
          </p:cNvPr>
          <p:cNvSpPr/>
          <p:nvPr/>
        </p:nvSpPr>
        <p:spPr>
          <a:xfrm>
            <a:off x="4188519" y="2047120"/>
            <a:ext cx="3240000" cy="43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体系突变、</a:t>
            </a:r>
            <a:r>
              <a:rPr lang="en-US" altLang="zh-CN" dirty="0">
                <a:solidFill>
                  <a:schemeClr val="tx1"/>
                </a:solidFill>
              </a:rPr>
              <a:t>SNP</a:t>
            </a:r>
            <a:r>
              <a:rPr lang="zh-CN" altLang="en-US" dirty="0">
                <a:solidFill>
                  <a:schemeClr val="tx1"/>
                </a:solidFill>
              </a:rPr>
              <a:t>等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6FC5007-DBE5-41C0-BE9F-BFA4FB5E42F4}"/>
              </a:ext>
            </a:extLst>
          </p:cNvPr>
          <p:cNvSpPr/>
          <p:nvPr/>
        </p:nvSpPr>
        <p:spPr>
          <a:xfrm>
            <a:off x="4171586" y="2591406"/>
            <a:ext cx="3240000" cy="43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差异表达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9AB692E-E035-47F8-87D2-FE026C0D8012}"/>
              </a:ext>
            </a:extLst>
          </p:cNvPr>
          <p:cNvSpPr/>
          <p:nvPr/>
        </p:nvSpPr>
        <p:spPr>
          <a:xfrm>
            <a:off x="4171585" y="3203425"/>
            <a:ext cx="3240000" cy="43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共表达网络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89C7B89-3A73-4F10-B4D9-DFFAB5015347}"/>
              </a:ext>
            </a:extLst>
          </p:cNvPr>
          <p:cNvSpPr/>
          <p:nvPr/>
        </p:nvSpPr>
        <p:spPr>
          <a:xfrm>
            <a:off x="4171585" y="3815444"/>
            <a:ext cx="3240000" cy="43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Lasso</a:t>
            </a:r>
            <a:r>
              <a:rPr lang="zh-CN" altLang="en-US" dirty="0">
                <a:solidFill>
                  <a:schemeClr val="tx1"/>
                </a:solidFill>
              </a:rPr>
              <a:t>分析筛选预后密切分子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1E646C2-7D3C-42EE-97EC-DD29BDA2D4CA}"/>
              </a:ext>
            </a:extLst>
          </p:cNvPr>
          <p:cNvSpPr/>
          <p:nvPr/>
        </p:nvSpPr>
        <p:spPr>
          <a:xfrm>
            <a:off x="4171585" y="4427463"/>
            <a:ext cx="3240000" cy="43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m6A</a:t>
            </a:r>
            <a:r>
              <a:rPr lang="zh-CN" altLang="en-US" dirty="0">
                <a:solidFill>
                  <a:schemeClr val="tx1"/>
                </a:solidFill>
              </a:rPr>
              <a:t>水平高低亚组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EC15E3E-EB8B-4B72-B2A7-331737F5146E}"/>
              </a:ext>
            </a:extLst>
          </p:cNvPr>
          <p:cNvSpPr/>
          <p:nvPr/>
        </p:nvSpPr>
        <p:spPr>
          <a:xfrm>
            <a:off x="4163118" y="4971749"/>
            <a:ext cx="3240000" cy="5485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食管癌、胃癌、结肠癌、肝癌、胰腺癌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010A0A9-6C92-4BFB-A2D2-00F7276117BE}"/>
              </a:ext>
            </a:extLst>
          </p:cNvPr>
          <p:cNvSpPr/>
          <p:nvPr/>
        </p:nvSpPr>
        <p:spPr>
          <a:xfrm>
            <a:off x="4163118" y="5651502"/>
            <a:ext cx="3240000" cy="43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功能筛选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6AEFA93-8198-4C4C-88AB-27DD831307C1}"/>
              </a:ext>
            </a:extLst>
          </p:cNvPr>
          <p:cNvCxnSpPr/>
          <p:nvPr/>
        </p:nvCxnSpPr>
        <p:spPr>
          <a:xfrm>
            <a:off x="7405432" y="2786260"/>
            <a:ext cx="5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C6E5C3B-B9B6-48AE-8DDF-98C602752BDD}"/>
              </a:ext>
            </a:extLst>
          </p:cNvPr>
          <p:cNvCxnSpPr/>
          <p:nvPr/>
        </p:nvCxnSpPr>
        <p:spPr>
          <a:xfrm>
            <a:off x="7914640" y="2455335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FC3E315-F276-45D8-955D-CABDB1510C3F}"/>
              </a:ext>
            </a:extLst>
          </p:cNvPr>
          <p:cNvCxnSpPr/>
          <p:nvPr/>
        </p:nvCxnSpPr>
        <p:spPr>
          <a:xfrm>
            <a:off x="7914640" y="3181775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1886984-653C-4040-95F3-7B46B14CA0F0}"/>
              </a:ext>
            </a:extLst>
          </p:cNvPr>
          <p:cNvCxnSpPr>
            <a:cxnSpLocks/>
          </p:cNvCxnSpPr>
          <p:nvPr/>
        </p:nvCxnSpPr>
        <p:spPr>
          <a:xfrm>
            <a:off x="7904480" y="2455336"/>
            <a:ext cx="0" cy="73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8634772D-E420-41BA-B61B-D9F39AD77063}"/>
              </a:ext>
            </a:extLst>
          </p:cNvPr>
          <p:cNvSpPr/>
          <p:nvPr/>
        </p:nvSpPr>
        <p:spPr>
          <a:xfrm>
            <a:off x="8345651" y="2269673"/>
            <a:ext cx="2880000" cy="43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Go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KEGG</a:t>
            </a:r>
            <a:r>
              <a:rPr lang="zh-CN" altLang="en-US" dirty="0">
                <a:solidFill>
                  <a:schemeClr val="tx1"/>
                </a:solidFill>
              </a:rPr>
              <a:t>分析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20C573F-1290-496E-ABCA-610F5727C873}"/>
              </a:ext>
            </a:extLst>
          </p:cNvPr>
          <p:cNvSpPr/>
          <p:nvPr/>
        </p:nvSpPr>
        <p:spPr>
          <a:xfrm>
            <a:off x="8354118" y="2963940"/>
            <a:ext cx="2880000" cy="43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与临床病理、预后的关系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C65BD1B-910C-4C7E-A884-E4C50A19BC5A}"/>
              </a:ext>
            </a:extLst>
          </p:cNvPr>
          <p:cNvCxnSpPr/>
          <p:nvPr/>
        </p:nvCxnSpPr>
        <p:spPr>
          <a:xfrm>
            <a:off x="7396965" y="4615060"/>
            <a:ext cx="5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C4FA7EE-5478-47D5-B1E9-152CFE5FFF19}"/>
              </a:ext>
            </a:extLst>
          </p:cNvPr>
          <p:cNvCxnSpPr/>
          <p:nvPr/>
        </p:nvCxnSpPr>
        <p:spPr>
          <a:xfrm>
            <a:off x="7906173" y="4284135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FB0A57A-4E32-4C43-9B1B-BEB7C48BE8FD}"/>
              </a:ext>
            </a:extLst>
          </p:cNvPr>
          <p:cNvCxnSpPr/>
          <p:nvPr/>
        </p:nvCxnSpPr>
        <p:spPr>
          <a:xfrm>
            <a:off x="7906173" y="5010575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B8EF92A-0CD5-4C45-B196-A84AC5D671B1}"/>
              </a:ext>
            </a:extLst>
          </p:cNvPr>
          <p:cNvCxnSpPr>
            <a:cxnSpLocks/>
          </p:cNvCxnSpPr>
          <p:nvPr/>
        </p:nvCxnSpPr>
        <p:spPr>
          <a:xfrm>
            <a:off x="7896013" y="4284136"/>
            <a:ext cx="0" cy="73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6D44190-05FB-4955-B9EB-EF1B67821FD5}"/>
              </a:ext>
            </a:extLst>
          </p:cNvPr>
          <p:cNvSpPr/>
          <p:nvPr/>
        </p:nvSpPr>
        <p:spPr>
          <a:xfrm>
            <a:off x="8337184" y="4098473"/>
            <a:ext cx="2880000" cy="43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Go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KEGG</a:t>
            </a:r>
            <a:r>
              <a:rPr lang="zh-CN" altLang="en-US" dirty="0">
                <a:solidFill>
                  <a:schemeClr val="tx1"/>
                </a:solidFill>
              </a:rPr>
              <a:t>分析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4DA292F5-46C1-4280-B898-174575A13AEC}"/>
              </a:ext>
            </a:extLst>
          </p:cNvPr>
          <p:cNvSpPr/>
          <p:nvPr/>
        </p:nvSpPr>
        <p:spPr>
          <a:xfrm>
            <a:off x="8345651" y="4792740"/>
            <a:ext cx="2880000" cy="43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与临床病理、预后的关系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AC8BC42-98C6-4C5C-9AA7-F67AE30FC4C1}"/>
              </a:ext>
            </a:extLst>
          </p:cNvPr>
          <p:cNvCxnSpPr/>
          <p:nvPr/>
        </p:nvCxnSpPr>
        <p:spPr>
          <a:xfrm>
            <a:off x="7405432" y="5851194"/>
            <a:ext cx="5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5C48F2D-2FCB-4E48-A66C-68B4D26BDA74}"/>
              </a:ext>
            </a:extLst>
          </p:cNvPr>
          <p:cNvCxnSpPr/>
          <p:nvPr/>
        </p:nvCxnSpPr>
        <p:spPr>
          <a:xfrm>
            <a:off x="7914640" y="5520269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8BE146D-133A-45D6-99B4-3EE62C32541E}"/>
              </a:ext>
            </a:extLst>
          </p:cNvPr>
          <p:cNvCxnSpPr/>
          <p:nvPr/>
        </p:nvCxnSpPr>
        <p:spPr>
          <a:xfrm>
            <a:off x="7914640" y="6246709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F5FC8FB-DF7D-43A2-992B-C38754CEABFA}"/>
              </a:ext>
            </a:extLst>
          </p:cNvPr>
          <p:cNvCxnSpPr>
            <a:cxnSpLocks/>
          </p:cNvCxnSpPr>
          <p:nvPr/>
        </p:nvCxnSpPr>
        <p:spPr>
          <a:xfrm>
            <a:off x="7904480" y="5520270"/>
            <a:ext cx="0" cy="73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FEF1359-9CE7-4B52-B188-24A78F099919}"/>
              </a:ext>
            </a:extLst>
          </p:cNvPr>
          <p:cNvSpPr/>
          <p:nvPr/>
        </p:nvSpPr>
        <p:spPr>
          <a:xfrm>
            <a:off x="8345652" y="5300133"/>
            <a:ext cx="2880000" cy="5503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根据</a:t>
            </a:r>
            <a:r>
              <a:rPr lang="en-US" altLang="zh-CN" dirty="0">
                <a:solidFill>
                  <a:schemeClr val="tx1"/>
                </a:solidFill>
              </a:rPr>
              <a:t>m6A</a:t>
            </a:r>
            <a:r>
              <a:rPr lang="zh-CN" altLang="en-US" dirty="0">
                <a:solidFill>
                  <a:schemeClr val="tx1"/>
                </a:solidFill>
              </a:rPr>
              <a:t>亚型功能聚类分析结果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89EE8737-9B91-4E0D-892E-8AC2589E50FF}"/>
              </a:ext>
            </a:extLst>
          </p:cNvPr>
          <p:cNvSpPr/>
          <p:nvPr/>
        </p:nvSpPr>
        <p:spPr>
          <a:xfrm>
            <a:off x="8354119" y="6028873"/>
            <a:ext cx="2880000" cy="6089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聚焦热点方向：菌群、代谢、免疫等</a:t>
            </a:r>
          </a:p>
        </p:txBody>
      </p:sp>
    </p:spTree>
    <p:extLst>
      <p:ext uri="{BB962C8B-B14F-4D97-AF65-F5344CB8AC3E}">
        <p14:creationId xmlns:p14="http://schemas.microsoft.com/office/powerpoint/2010/main" val="183179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2C38FA-63D3-4965-9F91-FEEC82BE2BF7}"/>
              </a:ext>
            </a:extLst>
          </p:cNvPr>
          <p:cNvSpPr txBox="1"/>
          <p:nvPr/>
        </p:nvSpPr>
        <p:spPr>
          <a:xfrm>
            <a:off x="279400" y="304800"/>
            <a:ext cx="802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Fig1 Genetic and transcriptional alterations of m6A in  digestive system tumors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40E9DE-7244-4F08-895E-A0C27AF85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20" r="72320"/>
          <a:stretch/>
        </p:blipFill>
        <p:spPr>
          <a:xfrm>
            <a:off x="1202265" y="1339779"/>
            <a:ext cx="2311402" cy="25233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6E05D3-2A06-4A69-B354-75103BDDD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42"/>
          <a:stretch/>
        </p:blipFill>
        <p:spPr>
          <a:xfrm>
            <a:off x="3940174" y="1142999"/>
            <a:ext cx="2706159" cy="47879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85BB9C-0E95-43CE-96D5-7BCECD2FF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33" y="3903132"/>
            <a:ext cx="2875233" cy="17891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85CE9B5-AA09-478D-A660-CE768F461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6631" y="3328071"/>
            <a:ext cx="3298302" cy="278750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07A7B6F-ABDB-4A5B-A493-051955B368E2}"/>
              </a:ext>
            </a:extLst>
          </p:cNvPr>
          <p:cNvSpPr txBox="1"/>
          <p:nvPr/>
        </p:nvSpPr>
        <p:spPr>
          <a:xfrm>
            <a:off x="533400" y="116839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4789EC-D329-40FD-8009-C76C82B4E829}"/>
              </a:ext>
            </a:extLst>
          </p:cNvPr>
          <p:cNvSpPr txBox="1"/>
          <p:nvPr/>
        </p:nvSpPr>
        <p:spPr>
          <a:xfrm>
            <a:off x="3784600" y="10921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AC94DB-E35F-4CFD-A764-A0B240DD4307}"/>
              </a:ext>
            </a:extLst>
          </p:cNvPr>
          <p:cNvSpPr txBox="1"/>
          <p:nvPr/>
        </p:nvSpPr>
        <p:spPr>
          <a:xfrm>
            <a:off x="7188200" y="11260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64CE95A-E6B4-44C3-8881-5B52A10A7CC5}"/>
              </a:ext>
            </a:extLst>
          </p:cNvPr>
          <p:cNvSpPr txBox="1"/>
          <p:nvPr/>
        </p:nvSpPr>
        <p:spPr>
          <a:xfrm>
            <a:off x="524933" y="353906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3B311A-DC89-4018-BA34-4313FBA274CE}"/>
              </a:ext>
            </a:extLst>
          </p:cNvPr>
          <p:cNvSpPr txBox="1"/>
          <p:nvPr/>
        </p:nvSpPr>
        <p:spPr>
          <a:xfrm>
            <a:off x="6959600" y="34459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FE036B7-F05A-4134-80CF-FE485D0EEA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1787" y="618067"/>
            <a:ext cx="2191280" cy="25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6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2C38FA-63D3-4965-9F91-FEEC82BE2BF7}"/>
              </a:ext>
            </a:extLst>
          </p:cNvPr>
          <p:cNvSpPr txBox="1"/>
          <p:nvPr/>
        </p:nvSpPr>
        <p:spPr>
          <a:xfrm>
            <a:off x="287865" y="152400"/>
            <a:ext cx="951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Fig2 Construction of RNA modification patterns mediated by m6A regulators and differential function enrichment analysis among clusters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6781C7-BDC1-4D17-BBE8-FA8E9B55B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7"/>
          <a:stretch/>
        </p:blipFill>
        <p:spPr>
          <a:xfrm>
            <a:off x="1077913" y="1092201"/>
            <a:ext cx="2106630" cy="26251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DA3E6D-BF31-48C9-9B73-500E009675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93"/>
          <a:stretch/>
        </p:blipFill>
        <p:spPr>
          <a:xfrm>
            <a:off x="883181" y="4140201"/>
            <a:ext cx="2525186" cy="24368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D513AE6-F76B-4513-BACA-F0DD65942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662" y="1192224"/>
            <a:ext cx="2666471" cy="23965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6C6DFE-E8F8-47A6-BDD9-04FD884C3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037" y="4478867"/>
            <a:ext cx="3291104" cy="211666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8D34D4E-9AED-4DE1-911F-AB50E31C07B6}"/>
              </a:ext>
            </a:extLst>
          </p:cNvPr>
          <p:cNvSpPr txBox="1"/>
          <p:nvPr/>
        </p:nvSpPr>
        <p:spPr>
          <a:xfrm>
            <a:off x="626533" y="838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AFBFA50-D90E-4574-8285-AFB82272AA5D}"/>
              </a:ext>
            </a:extLst>
          </p:cNvPr>
          <p:cNvSpPr txBox="1"/>
          <p:nvPr/>
        </p:nvSpPr>
        <p:spPr>
          <a:xfrm>
            <a:off x="3505199" y="42841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FC8799-6837-4E3C-AA7E-8AC5B6F0AAFD}"/>
              </a:ext>
            </a:extLst>
          </p:cNvPr>
          <p:cNvSpPr txBox="1"/>
          <p:nvPr/>
        </p:nvSpPr>
        <p:spPr>
          <a:xfrm>
            <a:off x="584199" y="42841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80F617-DFA0-4C4D-A3F1-9B5B209AA786}"/>
              </a:ext>
            </a:extLst>
          </p:cNvPr>
          <p:cNvSpPr txBox="1"/>
          <p:nvPr/>
        </p:nvSpPr>
        <p:spPr>
          <a:xfrm>
            <a:off x="7349066" y="939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7B37472-64C1-42C8-9802-B0040FE168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9460" y="1312334"/>
            <a:ext cx="4546238" cy="471434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07A4589-0784-42D8-A3C8-49523CDEC962}"/>
              </a:ext>
            </a:extLst>
          </p:cNvPr>
          <p:cNvSpPr txBox="1"/>
          <p:nvPr/>
        </p:nvSpPr>
        <p:spPr>
          <a:xfrm>
            <a:off x="3962399" y="9652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05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2C38FA-63D3-4965-9F91-FEEC82BE2BF7}"/>
              </a:ext>
            </a:extLst>
          </p:cNvPr>
          <p:cNvSpPr txBox="1"/>
          <p:nvPr/>
        </p:nvSpPr>
        <p:spPr>
          <a:xfrm>
            <a:off x="279399" y="304800"/>
            <a:ext cx="1050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Fig3 Characteristics of m6A modification in clinical characteristics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98DF2FB-8129-4013-9DCB-2EF7AF54B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16" t="-275" r="34424" b="50455"/>
          <a:stretch/>
        </p:blipFill>
        <p:spPr>
          <a:xfrm>
            <a:off x="6570133" y="770466"/>
            <a:ext cx="2316007" cy="25230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BAD2B3F-D22B-4E31-A722-4A257E645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3" y="897467"/>
            <a:ext cx="5486380" cy="238072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A397AE7-BA69-417F-8B4E-407EE1F87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46" t="49243" r="-157"/>
          <a:stretch/>
        </p:blipFill>
        <p:spPr>
          <a:xfrm>
            <a:off x="7747000" y="3632200"/>
            <a:ext cx="2887132" cy="283792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6C28B87-CC27-4BA6-A88F-9F4C21F53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338" y="3437466"/>
            <a:ext cx="3746967" cy="2960159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81F0633-BCB3-47AB-9E13-A1B57D970016}"/>
              </a:ext>
            </a:extLst>
          </p:cNvPr>
          <p:cNvSpPr/>
          <p:nvPr/>
        </p:nvSpPr>
        <p:spPr>
          <a:xfrm>
            <a:off x="9440333" y="1185334"/>
            <a:ext cx="2125134" cy="15409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m6Ascore 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HP</a:t>
            </a:r>
            <a:r>
              <a:rPr lang="zh-CN" altLang="en-US" dirty="0">
                <a:solidFill>
                  <a:schemeClr val="tx1"/>
                </a:solidFill>
              </a:rPr>
              <a:t>感染的关系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E83F231-C40D-4768-A483-E93C1131DC16}"/>
              </a:ext>
            </a:extLst>
          </p:cNvPr>
          <p:cNvSpPr txBox="1"/>
          <p:nvPr/>
        </p:nvSpPr>
        <p:spPr>
          <a:xfrm>
            <a:off x="8779933" y="7281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E945A5-5ABC-424B-9011-229449C27CA9}"/>
              </a:ext>
            </a:extLst>
          </p:cNvPr>
          <p:cNvSpPr txBox="1"/>
          <p:nvPr/>
        </p:nvSpPr>
        <p:spPr>
          <a:xfrm>
            <a:off x="524933" y="353906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5AD604D-A97B-4FC4-83FF-13E7FDA03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68" y="3792337"/>
            <a:ext cx="2819399" cy="250950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DA60F6D-7EBF-4632-B226-CEC7DFD8835B}"/>
              </a:ext>
            </a:extLst>
          </p:cNvPr>
          <p:cNvSpPr txBox="1"/>
          <p:nvPr/>
        </p:nvSpPr>
        <p:spPr>
          <a:xfrm>
            <a:off x="3572933" y="35390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32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58572B-B2F7-405B-A2BE-4FCD7B5768DC}"/>
              </a:ext>
            </a:extLst>
          </p:cNvPr>
          <p:cNvSpPr txBox="1"/>
          <p:nvPr/>
        </p:nvSpPr>
        <p:spPr>
          <a:xfrm>
            <a:off x="423332" y="238037"/>
            <a:ext cx="9609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Fig4 m6A modification patterns in cellular metabolic and signaling pathways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7C212F-7987-4C9C-9507-60621054B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2"/>
          <a:stretch/>
        </p:blipFill>
        <p:spPr>
          <a:xfrm>
            <a:off x="982134" y="1032933"/>
            <a:ext cx="3542719" cy="47535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D9BC4A-1C4B-4D63-99C6-7C9719BCB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11"/>
          <a:stretch/>
        </p:blipFill>
        <p:spPr>
          <a:xfrm>
            <a:off x="5331884" y="811742"/>
            <a:ext cx="2711450" cy="2762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7654D1-5583-4440-8972-641CD7433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71"/>
          <a:stretch/>
        </p:blipFill>
        <p:spPr>
          <a:xfrm>
            <a:off x="4597399" y="3794125"/>
            <a:ext cx="4344459" cy="21145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937D12-CCD5-424D-BB2C-843DD2794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6670" y="1039283"/>
            <a:ext cx="17621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9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58572B-B2F7-405B-A2BE-4FCD7B5768DC}"/>
              </a:ext>
            </a:extLst>
          </p:cNvPr>
          <p:cNvSpPr txBox="1"/>
          <p:nvPr/>
        </p:nvSpPr>
        <p:spPr>
          <a:xfrm>
            <a:off x="423332" y="238037"/>
            <a:ext cx="810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Fig5 TME cell infiltration characteristics in distinct m6A modification patterns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270A33-B147-453D-8947-2BA07359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1" y="965202"/>
            <a:ext cx="3119641" cy="27881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193101-0210-46AE-AC23-4FA39B252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617" y="3903135"/>
            <a:ext cx="3308409" cy="25532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886FA86-F85A-40D0-81D4-7100EA425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697" y="4258733"/>
            <a:ext cx="3472526" cy="22500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1FB13AE-44D9-44C5-A3FA-BB55BECFF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625" y="981648"/>
            <a:ext cx="2678642" cy="337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2C38FA-63D3-4965-9F91-FEEC82BE2BF7}"/>
              </a:ext>
            </a:extLst>
          </p:cNvPr>
          <p:cNvSpPr txBox="1"/>
          <p:nvPr/>
        </p:nvSpPr>
        <p:spPr>
          <a:xfrm>
            <a:off x="279400" y="304800"/>
            <a:ext cx="1033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Fig6 m6A modification patterns in the role of anti-PD-1/ L1 immunotherapy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200030-573C-4D53-810B-9A06EF466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295400"/>
            <a:ext cx="7446330" cy="48270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1186236-84E0-407A-AC31-B3DE5D710E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47" r="66667" b="51569"/>
          <a:stretch/>
        </p:blipFill>
        <p:spPr>
          <a:xfrm>
            <a:off x="8009466" y="1464732"/>
            <a:ext cx="2844800" cy="22944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4DF2D23-B23C-440C-88C2-582931F876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52" t="46394" r="66667"/>
          <a:stretch/>
        </p:blipFill>
        <p:spPr>
          <a:xfrm>
            <a:off x="8102600" y="3716867"/>
            <a:ext cx="2336798" cy="28950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3444CBA-2032-48B0-8EEA-E8D8C8EB8793}"/>
              </a:ext>
            </a:extLst>
          </p:cNvPr>
          <p:cNvSpPr txBox="1"/>
          <p:nvPr/>
        </p:nvSpPr>
        <p:spPr>
          <a:xfrm>
            <a:off x="8043333" y="13292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7C589A-7178-4B27-999C-C71396AB9C1F}"/>
              </a:ext>
            </a:extLst>
          </p:cNvPr>
          <p:cNvSpPr txBox="1"/>
          <p:nvPr/>
        </p:nvSpPr>
        <p:spPr>
          <a:xfrm>
            <a:off x="7975600" y="37083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93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8236</TotalTime>
  <Words>202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</dc:creator>
  <cp:lastModifiedBy>xia</cp:lastModifiedBy>
  <cp:revision>14</cp:revision>
  <dcterms:created xsi:type="dcterms:W3CDTF">2021-08-26T13:37:27Z</dcterms:created>
  <dcterms:modified xsi:type="dcterms:W3CDTF">2021-09-09T10:31:15Z</dcterms:modified>
</cp:coreProperties>
</file>