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3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6571" cy="686112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>
    <p:restoredLeft sz="11845"/>
    <p:restoredTop sz="91439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55648" cy="7375564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2018-04-19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400" y="685800"/>
            <a:ext cx="4571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1.소프트웨어 난독화 기술 사용하기 -&gt;공격자가 제한적인 성공을 거둔다 (여기서는 PoW 알고리즘 목표로함.)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광산에서 사용되는 카운터와 직각인 카운터세트를 수정하는 대체계산 수행  -&gt;&gt;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탐지되지못하는 낮은 해시비율을 유지해서 마인가드를 할수있다 -&gt; 낮은비율은 어차피 원래리소스 남용문제가 없다고 생각한다.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구현원리 :하드웨어 성능 카운터(HPC)를 이용한 최소한의 오버헤드로CPU 및 GPU 내의저수준 마이닝 작업 , 이벤트를 포착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따라서 실행바이너리가아닌 알고리즘을 파악해서 분석해야한다.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  ( 이러한 무료자원을 이용한 봇넷이 있음에도 발견되지 않았다. 관리자들에게도 주요관심사로 급부상함. ( to maximize the hash rates hackers push CPUs/GPUs to full compute capacity for extended periods of time. )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 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2초마다 HPC간격을 측정해서 실시간으로 변화를 관측하고, 사용자 샘플주파수를 통해 정확도를 높인다. ( 충분히 샘플주파수를 바꿀수있는 이유는, 마이너는 최소 몇시간이상 돌려야하므로)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시그니처 데이터베이스를 이용, PoW 알고리즘을 고수해야하므로, 또한 이는 마이너가 다형성이나,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일반적인 맬웨어와 달리 마이너는 핵심 Pow 알고리즘을 고수해야하고, 다형성, 난독화 여부와 관련없이 핵심알고리즘은 동일하게 유지된다. (HPC 관측하는 2초씩 폴링)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일반적인 맬웨어와 달리 마이너는 핵심 Pow 알고리즘을 고수해야하고, 다형성, 난독화 여부와 관련없이 핵심알고리즘은 동일하게 유지된다. (HPC 관측하는 2초씩 폴링)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12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일반적인 맬웨어와 달리 마이너는 핵심 Pow 알고리즘을 고수해야하고, 다형성, 난독화 여부와 관련없이 핵심알고리즘은 동일하게 유지된다. (HPC 관측하는 2초씩 폴링)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공격 가정상황 1. 마이너에 관여하지않는 카운터에 영향을 주는 계산을 병렬로 실행해 HPC를 방해하는 선택적 노이즈를 만들수있다. -&gt; 이럴경우 HPC의 값을 인위적으로 늘리거나 패턴을 수정하여 양보하게된다.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-&gt;  실제로 라이트코인으로 실행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9236" y="2130425"/>
            <a:ext cx="9144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144492" y="2196090"/>
            <a:ext cx="4856400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328" y="1600930"/>
            <a:ext cx="403973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9507" y="1600930"/>
            <a:ext cx="403973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156" y="3986037"/>
            <a:ext cx="403973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8335" y="3986037"/>
            <a:ext cx="4039735" cy="2197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837" y="6219472"/>
            <a:ext cx="2136139" cy="50346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lang="ko-KR" altLang="en-US" sz="1400" b="0" i="0" baseline="0" mc:Ignorable="hp" hp:hslEmbossed="0">
                <a:solidFill>
                  <a:schemeClr val="tx1"/>
                </a:solidFill>
                <a:latin typeface="굴림"/>
                <a:ea typeface="굴림"/>
                <a:sym typeface="Wingding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D8D7A7C4-C82A-4D21-9AB0-F0C5A1D3EF09}" type="datetime1">
              <a:rPr xmlns:mc="http://schemas.openxmlformats.org/markup-compatibility/2006" xmlns:hp="http://schemas.haansoft.com/office/presentation/8.0" lang="ko-KR" altLang="en-US" sz="1400" b="0" i="0" mc:Ignorable="hp" hp:hslEmbossed="0">
                <a:solidFill>
                  <a:schemeClr val="tx1"/>
                </a:solidFill>
                <a:latin typeface="굴림"/>
                <a:ea typeface="굴림"/>
                <a:sym typeface="Wingdings"/>
              </a:rPr>
              <a:pPr marL="0" lvl="0" indent="0" algn="ctr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2018-04-12</a:t>
            </a:fld>
            <a:endParaRPr xmlns:mc="http://schemas.openxmlformats.org/markup-compatibility/2006" xmlns:hp="http://schemas.haansoft.com/office/presentation/8.0" lang="ko-KR" altLang="en-US" sz="1400" b="0" i="0" mc:Ignorable="hp" hp:hslEmbossed="0">
              <a:solidFill>
                <a:schemeClr val="tx1"/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5593" y="6219472"/>
            <a:ext cx="2898511" cy="50346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lang="ko-KR" altLang="en-US" sz="1400" b="0" i="0" baseline="0" mc:Ignorable="hp" hp:hslEmbossed="0">
                <a:solidFill>
                  <a:schemeClr val="tx1"/>
                </a:solidFill>
                <a:latin typeface="굴림"/>
                <a:ea typeface="굴림"/>
                <a:sym typeface="Wingding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400" b="0" i="0" mc:Ignorable="hp" hp:hslEmbossed="0">
                <a:solidFill>
                  <a:schemeClr val="tx1"/>
                </a:solidFill>
                <a:latin typeface="굴림"/>
                <a:ea typeface="굴림"/>
                <a:sym typeface="Wingdings"/>
              </a:rPr>
              <a:t/>
            </a:r>
            <a:endParaRPr xmlns:mc="http://schemas.openxmlformats.org/markup-compatibility/2006" xmlns:hp="http://schemas.haansoft.com/office/presentation/8.0" lang="ko-KR" altLang="en-US" sz="1400" b="0" i="0" mc:Ignorable="hp" hp:hslEmbossed="0">
              <a:solidFill>
                <a:schemeClr val="tx1"/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7777" y="6219472"/>
            <a:ext cx="2136139" cy="503465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lang="ko-KR" altLang="en-US" sz="1400" b="0" i="0" baseline="0" mc:Ignorable="hp" hp:hslEmbossed="0">
                <a:solidFill>
                  <a:schemeClr val="tx1"/>
                </a:solidFill>
                <a:latin typeface="굴림"/>
                <a:ea typeface="굴림"/>
                <a:sym typeface="Wingding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00FA332D-0003-4080-ADDC-84AC405176C9}" type="slidenum">
              <a:rPr xmlns:mc="http://schemas.openxmlformats.org/markup-compatibility/2006" xmlns:hp="http://schemas.haansoft.com/office/presentation/8.0" lang="ko-KR" altLang="en-US" sz="1400" b="0" i="0" mc:Ignorable="hp" hp:hslEmbossed="0">
                <a:solidFill>
                  <a:schemeClr val="tx1"/>
                </a:solidFill>
                <a:latin typeface="굴림"/>
                <a:ea typeface="굴림"/>
                <a:sym typeface="Wingdings"/>
              </a:rPr>
              <a:pPr marL="0" lvl="0" indent="0" algn="ctr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xmlns:mc="http://schemas.openxmlformats.org/markup-compatibility/2006" xmlns:hp="http://schemas.haansoft.com/office/presentation/8.0" lang="ko-KR" altLang="ko-KR" sz="1400" b="0" i="0" mc:Ignorable="hp" hp:hslEmbossed="0">
              <a:solidFill>
                <a:schemeClr val="tx1"/>
              </a:solidFill>
              <a:latin typeface="굴림"/>
              <a:ea typeface="굴림"/>
              <a:sym typeface="Wingding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5837" y="273201"/>
            <a:ext cx="8236514" cy="11450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89966" tIns="46769" rIns="89966" bIns="46769" anchor="ctr">
            <a:noAutofit/>
          </a:bodyPr>
          <a:lstStyle/>
          <a:p>
            <a:pPr marL="0" lvl="0" indent="0" algn="ctr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4400" b="0" i="0" mc:Ignorable="hp" hp:hslEmbossed="0">
                <a:solidFill>
                  <a:schemeClr val="tx2"/>
                </a:solidFill>
                <a:latin typeface="굴림"/>
                <a:ea typeface="굴림"/>
                <a:sym typeface="굴림"/>
              </a:rPr>
              <a:t>마스터 제목 스타일 편집</a:t>
            </a:r>
            <a:endParaRPr xmlns:mc="http://schemas.openxmlformats.org/markup-compatibility/2006" xmlns:hp="http://schemas.haansoft.com/office/presentation/8.0" lang="ko-KR" altLang="en-US" sz="4400" b="0" i="0" mc:Ignorable="hp" hp:hslEmbossed="0">
              <a:solidFill>
                <a:schemeClr val="tx2"/>
              </a:solidFill>
              <a:latin typeface="굴림"/>
              <a:ea typeface="굴림"/>
              <a:sym typeface="굴림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5837" y="1600904"/>
            <a:ext cx="8236514" cy="45312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31" name=""/>
          <p:cNvSpPr/>
          <p:nvPr/>
        </p:nvSpPr>
        <p:spPr>
          <a:xfrm>
            <a:off x="6522824" y="6479943"/>
            <a:ext cx="1677174" cy="2271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837" y="6219472"/>
            <a:ext cx="2136139" cy="5034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lang="ko-KR" altLang="en-US" sz="1400" b="0" i="0" baseline="0" mc:Ignorable="hp" hp:hslEmbossed="0">
                <a:solidFill>
                  <a:schemeClr val="tx1"/>
                </a:solidFill>
                <a:latin typeface="굴림"/>
                <a:ea typeface="굴림"/>
                <a:sym typeface="Wingding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D422D86A-5F52-4165-8473-F1B836277586}" type="datetime1">
              <a:rPr xmlns:mc="http://schemas.openxmlformats.org/markup-compatibility/2006" xmlns:hp="http://schemas.haansoft.com/office/presentation/8.0" lang="ko-KR" altLang="en-US" sz="1400" b="0" i="0" mc:Ignorable="hp" hp:hslEmbossed="0">
                <a:solidFill>
                  <a:schemeClr val="tx1"/>
                </a:solidFill>
                <a:latin typeface="굴림"/>
                <a:ea typeface="굴림"/>
                <a:sym typeface="Wingdings"/>
              </a:rPr>
              <a:pPr marL="0" lvl="0" indent="0" algn="ctr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2018-04-12</a:t>
            </a:fld>
            <a:endParaRPr xmlns:mc="http://schemas.openxmlformats.org/markup-compatibility/2006" xmlns:hp="http://schemas.haansoft.com/office/presentation/8.0" lang="ko-KR" altLang="en-US" sz="1400" b="0" i="0" mc:Ignorable="hp" hp:hslEmbossed="0">
              <a:solidFill>
                <a:schemeClr val="tx1"/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5593" y="6219472"/>
            <a:ext cx="2898511" cy="5034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lang="ko-KR" altLang="en-US" sz="1400" b="0" i="0" baseline="0" mc:Ignorable="hp" hp:hslEmbossed="0">
                <a:solidFill>
                  <a:schemeClr val="tx1"/>
                </a:solidFill>
                <a:latin typeface="굴림"/>
                <a:ea typeface="굴림"/>
                <a:sym typeface="Wingding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1400" b="0" i="0" mc:Ignorable="hp" hp:hslEmbossed="0">
                <a:solidFill>
                  <a:schemeClr val="tx1"/>
                </a:solidFill>
                <a:latin typeface="굴림"/>
                <a:ea typeface="굴림"/>
                <a:sym typeface="Wingdings"/>
              </a:rPr>
              <a:t/>
            </a:r>
            <a:endParaRPr xmlns:mc="http://schemas.openxmlformats.org/markup-compatibility/2006" xmlns:hp="http://schemas.haansoft.com/office/presentation/8.0" lang="ko-KR" altLang="en-US" sz="1400" b="0" i="0" mc:Ignorable="hp" hp:hslEmbossed="0">
              <a:solidFill>
                <a:schemeClr val="tx1"/>
              </a:solidFill>
              <a:latin typeface="굴림"/>
              <a:ea typeface="굴림"/>
              <a:sym typeface="Wingding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7777" y="6219472"/>
            <a:ext cx="2136139" cy="5034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lang="ko-KR" altLang="en-US" sz="1400" b="0" i="0" baseline="0" mc:Ignorable="hp" hp:hslEmbossed="0">
                <a:solidFill>
                  <a:schemeClr val="tx1"/>
                </a:solidFill>
                <a:latin typeface="굴림"/>
                <a:ea typeface="굴림"/>
                <a:sym typeface="Wingding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A730A503-4970-42A6-97CA-309C6865D453}" type="slidenum">
              <a:rPr xmlns:mc="http://schemas.openxmlformats.org/markup-compatibility/2006" xmlns:hp="http://schemas.haansoft.com/office/presentation/8.0" lang="ko-KR" altLang="en-US" sz="1400" b="0" i="0" mc:Ignorable="hp" hp:hslEmbossed="0">
                <a:solidFill>
                  <a:schemeClr val="tx1"/>
                </a:solidFill>
                <a:latin typeface="굴림"/>
                <a:ea typeface="굴림"/>
                <a:sym typeface="Wingdings"/>
              </a:rPr>
              <a:pPr marL="0" lvl="0" indent="0" algn="ctr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xmlns:mc="http://schemas.openxmlformats.org/markup-compatibility/2006" xmlns:hp="http://schemas.haansoft.com/office/presentation/8.0" lang="ko-KR" altLang="ko-KR" sz="1400" b="0" i="0" mc:Ignorable="hp" hp:hslEmbossed="0">
              <a:solidFill>
                <a:schemeClr val="tx1"/>
              </a:solidFill>
              <a:latin typeface="굴림"/>
              <a:ea typeface="굴림"/>
              <a:sym typeface="Wingding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8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"/>
          <p:cNvSpPr txBox="1"/>
          <p:nvPr/>
        </p:nvSpPr>
        <p:spPr>
          <a:xfrm>
            <a:off x="395480" y="1340433"/>
            <a:ext cx="8064989" cy="2056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31" tIns="45986" rIns="92031" bIns="45986" anchor="ctr">
            <a:noAutofit/>
          </a:bodyPr>
          <a:p>
            <a:pPr marL="0" lvl="0" indent="0" algn="ctr" defTabSz="88477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3600" b="1" i="0" mc:Ignorable="hp" hp:hslEmbossed="0">
              <a:solidFill>
                <a:schemeClr val="tx1"/>
              </a:solidFill>
              <a:latin typeface="굴림"/>
              <a:ea typeface="굴림"/>
              <a:sym typeface="굴림"/>
            </a:endParaRPr>
          </a:p>
          <a:p>
            <a:pPr marL="0" lvl="0" indent="0" algn="ctr" defTabSz="88477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600" b="1" i="0" mc:Ignorable="hp" hp:hslEmbossed="0">
                <a:solidFill>
                  <a:schemeClr val="tx1"/>
                </a:solidFill>
                <a:latin typeface="굴림"/>
                <a:ea typeface="굴림"/>
                <a:sym typeface="굴림"/>
              </a:rPr>
              <a:t>Mining on Someone Else's Dime: </a:t>
            </a:r>
            <a:endParaRPr xmlns:mc="http://schemas.openxmlformats.org/markup-compatibility/2006" xmlns:hp="http://schemas.haansoft.com/office/presentation/8.0" lang="en-US" altLang="ko-KR" sz="3600" b="1" i="0" mc:Ignorable="hp" hp:hslEmbossed="0">
              <a:solidFill>
                <a:schemeClr val="tx1"/>
              </a:solidFill>
              <a:latin typeface="굴림"/>
              <a:ea typeface="굴림"/>
              <a:sym typeface="굴림"/>
            </a:endParaRPr>
          </a:p>
          <a:p>
            <a:pPr marL="0" lvl="0" indent="0" algn="ctr" defTabSz="88477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600" b="1" i="0" mc:Ignorable="hp" hp:hslEmbossed="0">
                <a:solidFill>
                  <a:schemeClr val="tx1"/>
                </a:solidFill>
                <a:latin typeface="굴림"/>
                <a:ea typeface="굴림"/>
                <a:sym typeface="굴림"/>
              </a:rPr>
              <a:t>Mitigating Covert Mining Operations</a:t>
            </a:r>
            <a:endParaRPr xmlns:mc="http://schemas.openxmlformats.org/markup-compatibility/2006" xmlns:hp="http://schemas.haansoft.com/office/presentation/8.0" lang="en-US" altLang="ko-KR" sz="3600" b="1" i="0" mc:Ignorable="hp" hp:hslEmbossed="0">
              <a:solidFill>
                <a:schemeClr val="tx1"/>
              </a:solidFill>
              <a:latin typeface="굴림"/>
              <a:ea typeface="굴림"/>
              <a:sym typeface="굴림"/>
            </a:endParaRPr>
          </a:p>
          <a:p>
            <a:pPr marL="0" lvl="0" indent="0" algn="ctr" defTabSz="88477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600" b="1" i="0" mc:Ignorable="hp" hp:hslEmbossed="0">
                <a:solidFill>
                  <a:schemeClr val="tx1"/>
                </a:solidFill>
                <a:latin typeface="굴림"/>
                <a:ea typeface="굴림"/>
                <a:sym typeface="굴림"/>
              </a:rPr>
              <a:t>in Clouds and Enterprises.</a:t>
            </a:r>
            <a:endParaRPr xmlns:mc="http://schemas.openxmlformats.org/markup-compatibility/2006" xmlns:hp="http://schemas.haansoft.com/office/presentation/8.0" lang="en-US" altLang="ko-KR" sz="3600" b="1" i="0" mc:Ignorable="hp" hp:hslEmbossed="0">
              <a:solidFill>
                <a:schemeClr val="tx1"/>
              </a:solidFill>
              <a:latin typeface="굴림"/>
              <a:ea typeface="굴림"/>
              <a:sym typeface="굴림"/>
            </a:endParaRPr>
          </a:p>
          <a:p>
            <a:pPr marL="0" lvl="0" indent="0" algn="ctr" defTabSz="88477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(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RAID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‘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2017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)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ctr" defTabSz="88477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4000" b="1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/>
          <p:cNvSpPr>
            <a:spLocks noGrp="1"/>
          </p:cNvSpPr>
          <p:nvPr>
            <p:ph type="title" idx="0"/>
          </p:nvPr>
        </p:nvSpPr>
        <p:spPr>
          <a:xfrm>
            <a:off x="684538" y="227137"/>
            <a:ext cx="8004632" cy="840150"/>
          </a:xfrm>
        </p:spPr>
        <p:txBody>
          <a:bodyPr vert="horz" wrap="square" lIns="92031" tIns="45986" rIns="92031" bIns="45986" anchor="ctr">
            <a:noAutofit/>
          </a:bodyPr>
          <a:lstStyle/>
          <a:p>
            <a:pPr marL="0" lvl="0" indent="0" algn="ctr" defTabSz="88477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Design and Signature</a:t>
            </a:r>
            <a:endParaRPr xmlns:mc="http://schemas.openxmlformats.org/markup-compatibility/2006" xmlns:hp="http://schemas.haansoft.com/office/presentation/8.0" lang="en-US" altLang="ko-KR" sz="32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  <p:pic>
        <p:nvPicPr>
          <p:cNvPr id="308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2463" y="1196163"/>
            <a:ext cx="4855752" cy="3446984"/>
          </a:xfrm>
          <a:prstGeom prst="rect">
            <a:avLst/>
          </a:prstGeom>
        </p:spPr>
      </p:pic>
      <p:sp>
        <p:nvSpPr>
          <p:cNvPr id="3083" name="내용 개체 틀 2"/>
          <p:cNvSpPr>
            <a:spLocks noGrp="1"/>
          </p:cNvSpPr>
          <p:nvPr>
            <p:ph sz="half" idx="1"/>
          </p:nvPr>
        </p:nvSpPr>
        <p:spPr>
          <a:xfrm>
            <a:off x="394434" y="4221297"/>
            <a:ext cx="8004632" cy="1382200"/>
          </a:xfrm>
        </p:spPr>
        <p:txBody>
          <a:bodyPr vert="horz" wrap="square" lIns="92031" tIns="45986" rIns="92031" bIns="45986" anchor="t">
            <a:noAutofit/>
          </a:bodyPr>
          <a:lstStyle/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1)   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Unlike malware that is used in a new way, Minor uses the pow algorithm based on password centrality.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2)    Makes the attacker unaware whether or not to profile using VMs.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43628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  <p:sp>
        <p:nvSpPr>
          <p:cNvPr id="3084" name=""/>
          <p:cNvSpPr txBox="1"/>
          <p:nvPr/>
        </p:nvSpPr>
        <p:spPr>
          <a:xfrm>
            <a:off x="5165529" y="1421971"/>
            <a:ext cx="3978471" cy="20146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* Profiler polls HPC at 2 second intervals to measure VM in real time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* Use a custom sampling frequency to increase accuracy. (Because the minors are long-term activities that run for at least a few hours)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/>
          <p:cNvSpPr>
            <a:spLocks noGrp="1"/>
          </p:cNvSpPr>
          <p:nvPr>
            <p:ph type="title" idx="0"/>
          </p:nvPr>
        </p:nvSpPr>
        <p:spPr>
          <a:xfrm>
            <a:off x="684538" y="227137"/>
            <a:ext cx="8004632" cy="840150"/>
          </a:xfrm>
        </p:spPr>
        <p:txBody>
          <a:bodyPr vert="horz" wrap="square" lIns="92031" tIns="45986" rIns="92031" bIns="45986" anchor="ctr">
            <a:noAutofit/>
          </a:bodyPr>
          <a:lstStyle/>
          <a:p>
            <a:pPr marL="0" lvl="0" indent="0" algn="ctr" defTabSz="88477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Signature</a:t>
            </a:r>
            <a:r>
              <a:rPr xmlns:mc="http://schemas.openxmlformats.org/markup-compatibility/2006" xmlns:hp="http://schemas.haansoft.com/office/presentation/8.0" lang="ko-KR" altLang="en-US" sz="32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</a:t>
            </a:r>
            <a:r>
              <a:rPr xmlns:mc="http://schemas.openxmlformats.org/markup-compatibility/2006" xmlns:hp="http://schemas.haansoft.com/office/presentation/8.0" lang="en-US" altLang="ko-KR" sz="32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Database</a:t>
            </a:r>
            <a:endParaRPr xmlns:mc="http://schemas.openxmlformats.org/markup-compatibility/2006" xmlns:hp="http://schemas.haansoft.com/office/presentation/8.0" lang="en-US" altLang="ko-KR" sz="32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  <p:sp>
        <p:nvSpPr>
          <p:cNvPr id="3083" name="내용 개체 틀 2"/>
          <p:cNvSpPr>
            <a:spLocks noGrp="1"/>
          </p:cNvSpPr>
          <p:nvPr>
            <p:ph sz="half" idx="1"/>
          </p:nvPr>
        </p:nvSpPr>
        <p:spPr>
          <a:xfrm>
            <a:off x="456826" y="3429000"/>
            <a:ext cx="8004632" cy="1382200"/>
          </a:xfrm>
        </p:spPr>
        <p:txBody>
          <a:bodyPr vert="horz" wrap="square" lIns="92031" tIns="45986" rIns="92031" bIns="45986" anchor="t">
            <a:noAutofit/>
          </a:bodyPr>
          <a:lstStyle/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1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)  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U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nlike generic malware, miners have to stick to a core PoW algorithm. Whether the miner is polymorphic, metamorphic or heavily obfuscated, the core algorithm, which we profile in our system, remains the same.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2)    Each signature in the database is distinct and prominent compared to other common cloud workloads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43628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  <p:pic>
        <p:nvPicPr>
          <p:cNvPr id="308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2413" y="980082"/>
            <a:ext cx="4051479" cy="29812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/>
          <p:cNvSpPr>
            <a:spLocks noGrp="1"/>
          </p:cNvSpPr>
          <p:nvPr>
            <p:ph type="title" idx="0"/>
          </p:nvPr>
        </p:nvSpPr>
        <p:spPr>
          <a:xfrm>
            <a:off x="684538" y="227137"/>
            <a:ext cx="8004632" cy="840150"/>
          </a:xfrm>
        </p:spPr>
        <p:txBody>
          <a:bodyPr vert="horz" wrap="square" lIns="92031" tIns="45986" rIns="92031" bIns="45986" anchor="ctr">
            <a:noAutofit/>
          </a:bodyPr>
          <a:lstStyle/>
          <a:p>
            <a:pPr marL="0" lvl="0" indent="0" algn="ctr" defTabSz="88477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Mine guard implementation</a:t>
            </a:r>
            <a:endParaRPr xmlns:mc="http://schemas.openxmlformats.org/markup-compatibility/2006" xmlns:hp="http://schemas.haansoft.com/office/presentation/8.0" lang="en-US" altLang="ko-KR" sz="32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  <p:sp>
        <p:nvSpPr>
          <p:cNvPr id="3083" name="내용 개체 틀 2"/>
          <p:cNvSpPr>
            <a:spLocks noGrp="1"/>
          </p:cNvSpPr>
          <p:nvPr>
            <p:ph sz="half" idx="1"/>
          </p:nvPr>
        </p:nvSpPr>
        <p:spPr>
          <a:xfrm>
            <a:off x="281576" y="1052109"/>
            <a:ext cx="3642180" cy="648243"/>
          </a:xfrm>
        </p:spPr>
        <p:txBody>
          <a:bodyPr vert="horz" wrap="square" lIns="92031" tIns="45986" rIns="92031" bIns="45986" anchor="t">
            <a:noAutofit/>
          </a:bodyPr>
          <a:lstStyle/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1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)  Implement decision tree 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for CPU,GPU Profiling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by using KVM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 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2)  Signature generation detection module : C++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3)  Profile and Collect  VM's Data : Bash , Python.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Testbed :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708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43628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  <p:pic>
        <p:nvPicPr>
          <p:cNvPr id="308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95784" y="1715715"/>
            <a:ext cx="5041890" cy="4522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/>
          <p:cNvSpPr>
            <a:spLocks noGrp="1"/>
          </p:cNvSpPr>
          <p:nvPr>
            <p:ph type="title" idx="0"/>
          </p:nvPr>
        </p:nvSpPr>
        <p:spPr>
          <a:xfrm>
            <a:off x="684538" y="227137"/>
            <a:ext cx="8004632" cy="840150"/>
          </a:xfrm>
        </p:spPr>
        <p:txBody>
          <a:bodyPr vert="horz" wrap="square" lIns="92031" tIns="45986" rIns="92031" bIns="45986" anchor="ctr">
            <a:noAutofit/>
          </a:bodyPr>
          <a:lstStyle/>
          <a:p>
            <a:pPr marL="0" lvl="0" indent="0" algn="ctr" defTabSz="88477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Evaluation</a:t>
            </a:r>
            <a:endParaRPr xmlns:mc="http://schemas.openxmlformats.org/markup-compatibility/2006" xmlns:hp="http://schemas.haansoft.com/office/presentation/8.0" lang="en-US" altLang="ko-KR" sz="32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  <p:pic>
        <p:nvPicPr>
          <p:cNvPr id="308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0380" y="980081"/>
            <a:ext cx="4321620" cy="2913464"/>
          </a:xfrm>
          <a:prstGeom prst="rect">
            <a:avLst/>
          </a:prstGeom>
        </p:spPr>
      </p:pic>
      <p:sp>
        <p:nvSpPr>
          <p:cNvPr id="3090" name="내용 개체 틀 2"/>
          <p:cNvSpPr>
            <a:spLocks noGrp="1"/>
          </p:cNvSpPr>
          <p:nvPr>
            <p:ph sz="half" idx="1"/>
          </p:nvPr>
        </p:nvSpPr>
        <p:spPr>
          <a:xfrm>
            <a:off x="250380" y="3933189"/>
            <a:ext cx="8179882" cy="648243"/>
          </a:xfrm>
        </p:spPr>
        <p:txBody>
          <a:bodyPr vert="horz" wrap="square" lIns="92031" tIns="45986" rIns="92031" bIns="45986" anchor="t">
            <a:noAutofit/>
          </a:bodyPr>
          <a:lstStyle/>
          <a:p>
            <a:pPr marL="0" lvl="0" indent="0" algn="l" defTabSz="857127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1) Difference in behavior GPU miners and GPU applications.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57127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Miners are shown in red; applications are shown in blue.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57127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57127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2) Similarity in behavior of various cryptocurrencies (algorithms)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57127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The reason behind this, as mentioned previously, is that at their core, all miners have to abide by a fixed PoW algorithm.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57127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57127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57127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3034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  <p:pic>
        <p:nvPicPr>
          <p:cNvPr id="309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1052109"/>
            <a:ext cx="4321620" cy="27370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/>
          <p:cNvSpPr>
            <a:spLocks noGrp="1"/>
          </p:cNvSpPr>
          <p:nvPr>
            <p:ph type="title" idx="0"/>
          </p:nvPr>
        </p:nvSpPr>
        <p:spPr>
          <a:xfrm>
            <a:off x="684538" y="227137"/>
            <a:ext cx="8004632" cy="840150"/>
          </a:xfrm>
        </p:spPr>
        <p:txBody>
          <a:bodyPr vert="horz" wrap="square" lIns="92031" tIns="45986" rIns="92031" bIns="45986" anchor="ctr">
            <a:noAutofit/>
          </a:bodyPr>
          <a:lstStyle/>
          <a:p>
            <a:pPr marL="0" lvl="0" indent="0" algn="ctr" defTabSz="88477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MineGuard Under an Active Adversary</a:t>
            </a:r>
            <a:endParaRPr xmlns:mc="http://schemas.openxmlformats.org/markup-compatibility/2006" xmlns:hp="http://schemas.haansoft.com/office/presentation/8.0" lang="en-US" altLang="ko-KR" sz="32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  <p:sp>
        <p:nvSpPr>
          <p:cNvPr id="3093" name=""/>
          <p:cNvSpPr/>
          <p:nvPr/>
        </p:nvSpPr>
        <p:spPr>
          <a:xfrm>
            <a:off x="322407" y="1152077"/>
            <a:ext cx="13508356" cy="15566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 lang="ko-KR" altLang="en-US"/>
            </a:pPr>
            <a:r>
              <a:rPr lang="ko-KR" altLang="en-US" sz="24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Georgia"/>
              </a:rPr>
              <a:t>In an attempt to throw off MineGuard, </a:t>
            </a:r>
            <a:endParaRPr lang="ko-KR" altLang="en-US" sz="2400" b="0" i="0" u="none">
              <a:solidFill>
                <a:srgbClr val="000000">
                  <a:alpha val="100000"/>
                </a:srgbClr>
              </a:solidFill>
              <a:latin typeface="Arial"/>
              <a:ea typeface="Georgia"/>
            </a:endParaRPr>
          </a:p>
          <a:p>
            <a:pPr algn="l">
              <a:defRPr lang="ko-KR" altLang="en-US"/>
            </a:pPr>
            <a:r>
              <a:rPr lang="ko-KR" altLang="en-US" sz="24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Georgia"/>
              </a:rPr>
              <a:t>a clever attacker could selectively create noise in the HPCs </a:t>
            </a:r>
            <a:br>
              <a:rPr lang="ko-KR" altLang="en-US" sz="24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Georgia"/>
              </a:rPr>
            </a:br>
            <a:r>
              <a:rPr lang="ko-KR" altLang="en-US" sz="24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Georgia"/>
              </a:rPr>
              <a:t> by running computations in parallel </a:t>
            </a:r>
            <a:endParaRPr lang="ko-KR" altLang="en-US" sz="2400" b="0" i="0" u="none">
              <a:solidFill>
                <a:srgbClr val="000000">
                  <a:alpha val="100000"/>
                </a:srgbClr>
              </a:solidFill>
              <a:latin typeface="Arial"/>
              <a:ea typeface="Georgia"/>
            </a:endParaRPr>
          </a:p>
          <a:p>
            <a:pPr algn="l">
              <a:defRPr lang="ko-KR" altLang="en-US"/>
            </a:pPr>
            <a:r>
              <a:rPr lang="ko-KR" altLang="en-US" sz="24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Georgia"/>
              </a:rPr>
              <a:t>that influence counters not involved in mining. </a:t>
            </a:r>
            <a:endParaRPr lang="ko-KR" altLang="en-US" sz="2400" b="0" i="0" u="none">
              <a:solidFill>
                <a:srgbClr val="000000">
                  <a:alpha val="100000"/>
                </a:srgbClr>
              </a:solidFill>
              <a:latin typeface="Arial"/>
              <a:ea typeface="Georgia"/>
            </a:endParaRPr>
          </a:p>
        </p:txBody>
      </p:sp>
      <p:sp>
        <p:nvSpPr>
          <p:cNvPr id="3094" name=""/>
          <p:cNvSpPr/>
          <p:nvPr/>
        </p:nvSpPr>
        <p:spPr>
          <a:xfrm rot="5654205">
            <a:off x="412550" y="3220194"/>
            <a:ext cx="1494102" cy="58269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95" name=""/>
          <p:cNvSpPr/>
          <p:nvPr/>
        </p:nvSpPr>
        <p:spPr>
          <a:xfrm>
            <a:off x="250379" y="4509405"/>
            <a:ext cx="4825810" cy="15561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 lang="ko-KR" altLang="en-US"/>
            </a:pPr>
            <a:r>
              <a:rPr lang="ko-KR" altLang="en-US" sz="24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Georgia"/>
              </a:rPr>
              <a:t> </a:t>
            </a:r>
            <a:r>
              <a:rPr lang="en-US" altLang="ko-KR" sz="24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M</a:t>
            </a:r>
            <a:r>
              <a:rPr lang="ko-KR" altLang="en-US" sz="24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odify patterns of certain HPCs that are irrelevant to the mining signature and appear as a benign workload to the classifier</a:t>
            </a:r>
            <a:endParaRPr lang="ko-KR" altLang="en-US" sz="2400" b="0" i="0" u="none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3096" name=""/>
          <p:cNvSpPr/>
          <p:nvPr/>
        </p:nvSpPr>
        <p:spPr>
          <a:xfrm rot="18096446">
            <a:off x="4465361" y="4291698"/>
            <a:ext cx="1512567" cy="59479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97" name=""/>
          <p:cNvSpPr txBox="1"/>
          <p:nvPr/>
        </p:nvSpPr>
        <p:spPr>
          <a:xfrm>
            <a:off x="3656143" y="3247209"/>
            <a:ext cx="5381531" cy="36358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b="1"/>
              <a:t>Practically 100 experiments with light coin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제목 1"/>
          <p:cNvSpPr>
            <a:spLocks noGrp="1"/>
          </p:cNvSpPr>
          <p:nvPr>
            <p:ph type="title" idx="0"/>
          </p:nvPr>
        </p:nvSpPr>
        <p:spPr>
          <a:xfrm>
            <a:off x="684538" y="227137"/>
            <a:ext cx="8004632" cy="840150"/>
          </a:xfrm>
        </p:spPr>
        <p:txBody>
          <a:bodyPr vert="horz" wrap="square" lIns="92031" tIns="45986" rIns="92031" bIns="45986" anchor="ctr">
            <a:noAutofit/>
          </a:bodyPr>
          <a:lstStyle/>
          <a:p>
            <a:pPr marL="0" lvl="0" indent="0" algn="ctr" defTabSz="88477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Limitation </a:t>
            </a:r>
            <a:endParaRPr xmlns:mc="http://schemas.openxmlformats.org/markup-compatibility/2006" xmlns:hp="http://schemas.haansoft.com/office/presentation/8.0" lang="en-US" altLang="ko-KR" sz="32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  <p:sp>
        <p:nvSpPr>
          <p:cNvPr id="3093" name=""/>
          <p:cNvSpPr/>
          <p:nvPr/>
        </p:nvSpPr>
        <p:spPr>
          <a:xfrm>
            <a:off x="250379" y="1340217"/>
            <a:ext cx="8643241" cy="15534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lang="ko-KR" altLang="en-US"/>
            </a:pPr>
            <a:r>
              <a:rPr lang="en-US" altLang="ko-KR" sz="24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Georgia"/>
              </a:rPr>
              <a:t>* First, they could employ known techniques of software obfuscation. However, since we target the algorithm and not the implementation, we believe that the attacker would have limited success </a:t>
            </a:r>
            <a:endParaRPr lang="en-US" altLang="ko-KR" sz="2400" b="0" i="0" u="none">
              <a:solidFill>
                <a:srgbClr val="000000">
                  <a:alpha val="100000"/>
                </a:srgbClr>
              </a:solidFill>
              <a:latin typeface="Arial"/>
              <a:ea typeface="Georgia"/>
            </a:endParaRPr>
          </a:p>
        </p:txBody>
      </p:sp>
      <p:sp>
        <p:nvSpPr>
          <p:cNvPr id="3094" name=""/>
          <p:cNvSpPr/>
          <p:nvPr/>
        </p:nvSpPr>
        <p:spPr>
          <a:xfrm>
            <a:off x="250378" y="3187335"/>
            <a:ext cx="8643241" cy="11827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lang="ko-KR" altLang="en-US"/>
            </a:pPr>
            <a:r>
              <a:rPr lang="en-US" altLang="ko-KR" sz="24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Georgia"/>
              </a:rPr>
              <a:t>* Second, the attacker could artificially manipulate the counters by performing alternate computations that modify a</a:t>
            </a:r>
            <a:endParaRPr lang="en-US" altLang="ko-KR" sz="2400" b="0" i="0" u="none">
              <a:solidFill>
                <a:srgbClr val="000000">
                  <a:alpha val="100000"/>
                </a:srgbClr>
              </a:solidFill>
              <a:latin typeface="Arial"/>
              <a:ea typeface="Georgia"/>
            </a:endParaRPr>
          </a:p>
          <a:p>
            <a:pPr algn="l">
              <a:defRPr lang="ko-KR" altLang="en-US"/>
            </a:pPr>
            <a:r>
              <a:rPr lang="en-US" altLang="ko-KR" sz="24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Georgia"/>
              </a:rPr>
              <a:t>distinct set of counters orthgonal to the ones used in mining</a:t>
            </a:r>
            <a:endParaRPr lang="en-US" altLang="ko-KR" sz="2400" b="0" i="0" u="none">
              <a:solidFill>
                <a:srgbClr val="000000">
                  <a:alpha val="100000"/>
                </a:srgbClr>
              </a:solidFill>
              <a:latin typeface="Arial"/>
              <a:ea typeface="Georgia"/>
            </a:endParaRPr>
          </a:p>
        </p:txBody>
      </p:sp>
      <p:sp>
        <p:nvSpPr>
          <p:cNvPr id="3095" name=""/>
          <p:cNvSpPr/>
          <p:nvPr/>
        </p:nvSpPr>
        <p:spPr>
          <a:xfrm>
            <a:off x="262142" y="4797513"/>
            <a:ext cx="15041880" cy="15537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 lang="ko-KR" altLang="en-US"/>
            </a:pPr>
            <a:r>
              <a:rPr lang="en-US" altLang="ko-KR" sz="24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Georgia"/>
              </a:rPr>
              <a:t>* Thirdly, the attacker could attempt to stay under the radar and </a:t>
            </a:r>
            <a:endParaRPr lang="en-US" altLang="ko-KR" sz="2400" b="0" i="0" u="none">
              <a:solidFill>
                <a:srgbClr val="000000">
                  <a:alpha val="100000"/>
                </a:srgbClr>
              </a:solidFill>
              <a:latin typeface="Arial"/>
              <a:ea typeface="Georgia"/>
            </a:endParaRPr>
          </a:p>
          <a:p>
            <a:pPr algn="l">
              <a:defRPr lang="ko-KR" altLang="en-US"/>
            </a:pPr>
            <a:r>
              <a:rPr lang="en-US" altLang="ko-KR" sz="24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Georgia"/>
              </a:rPr>
              <a:t>mine at an extremely low hash rate.  Theoretically, this is a </a:t>
            </a:r>
            <a:endParaRPr lang="en-US" altLang="ko-KR" sz="2400" b="0" i="0" u="none">
              <a:solidFill>
                <a:srgbClr val="000000">
                  <a:alpha val="100000"/>
                </a:srgbClr>
              </a:solidFill>
              <a:latin typeface="Arial"/>
              <a:ea typeface="Georgia"/>
            </a:endParaRPr>
          </a:p>
          <a:p>
            <a:pPr algn="l">
              <a:defRPr lang="ko-KR" altLang="en-US"/>
            </a:pPr>
            <a:r>
              <a:rPr lang="en-US" altLang="ko-KR" sz="24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Georgia"/>
              </a:rPr>
              <a:t>limitation since the attacker can evade MineGuard by sticking</a:t>
            </a:r>
            <a:endParaRPr lang="en-US" altLang="ko-KR" sz="2400" b="0" i="0" u="none">
              <a:solidFill>
                <a:srgbClr val="000000">
                  <a:alpha val="100000"/>
                </a:srgbClr>
              </a:solidFill>
              <a:latin typeface="Arial"/>
              <a:ea typeface="Georgia"/>
            </a:endParaRPr>
          </a:p>
          <a:p>
            <a:pPr algn="l">
              <a:defRPr lang="ko-KR" altLang="en-US"/>
            </a:pPr>
            <a:r>
              <a:rPr lang="en-US" altLang="ko-KR" sz="24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Georgia"/>
              </a:rPr>
              <a:t> to low hash rates.</a:t>
            </a:r>
            <a:endParaRPr lang="en-US" altLang="ko-KR" sz="2400" b="0" i="0" u="none">
              <a:solidFill>
                <a:srgbClr val="000000">
                  <a:alpha val="100000"/>
                </a:srgbClr>
              </a:solidFill>
              <a:latin typeface="Arial"/>
              <a:ea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"/>
          <p:cNvSpPr txBox="1"/>
          <p:nvPr/>
        </p:nvSpPr>
        <p:spPr>
          <a:xfrm>
            <a:off x="250379" y="908055"/>
            <a:ext cx="8571213" cy="12244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31" tIns="45986" rIns="92031" bIns="45986" anchor="ctr">
            <a:noAutofit/>
          </a:bodyPr>
          <a:p>
            <a:pPr marL="0" lvl="0" indent="0" algn="ctr" defTabSz="87084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600" b="1" i="0" mc:Ignorable="hp" hp:hslEmbossed="0">
                <a:solidFill>
                  <a:schemeClr val="tx1"/>
                </a:solidFill>
                <a:latin typeface="굴림"/>
                <a:ea typeface="굴림"/>
                <a:sym typeface="굴림"/>
              </a:rPr>
              <a:t> PoW (Proof of work) Algorithm</a:t>
            </a:r>
            <a:endParaRPr xmlns:mc="http://schemas.openxmlformats.org/markup-compatibility/2006" xmlns:hp="http://schemas.haansoft.com/office/presentation/8.0" lang="en-US" altLang="ko-KR" sz="3600" b="1" i="0" mc:Ignorable="hp" hp:hslEmbossed="0">
              <a:solidFill>
                <a:schemeClr val="tx1"/>
              </a:solidFill>
              <a:latin typeface="굴림"/>
              <a:ea typeface="굴림"/>
              <a:sym typeface="굴림"/>
            </a:endParaRPr>
          </a:p>
          <a:p>
            <a:pPr marL="0" lvl="0" indent="0" algn="ctr" defTabSz="87084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3600" b="1" i="0" mc:Ignorable="hp" hp:hslEmbossed="0">
              <a:solidFill>
                <a:schemeClr val="tx1"/>
              </a:solidFill>
              <a:latin typeface="굴림"/>
              <a:ea typeface="굴림"/>
              <a:sym typeface="굴림"/>
            </a:endParaRPr>
          </a:p>
          <a:p>
            <a:pPr marL="0" lvl="0" indent="0" algn="ctr" defTabSz="87084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4000" b="1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  <p:pic>
        <p:nvPicPr>
          <p:cNvPr id="20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488" y="1673079"/>
            <a:ext cx="8067024" cy="4564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"/>
          <p:cNvSpPr txBox="1"/>
          <p:nvPr/>
        </p:nvSpPr>
        <p:spPr>
          <a:xfrm>
            <a:off x="250379" y="908055"/>
            <a:ext cx="8571213" cy="12244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31" tIns="45986" rIns="92031" bIns="45986" anchor="ctr">
            <a:noAutofit/>
          </a:bodyPr>
          <a:p>
            <a:pPr marL="0" lvl="0" indent="0" algn="ctr" defTabSz="87084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600" b="1" i="0" mc:Ignorable="hp" hp:hslEmbossed="0">
                <a:solidFill>
                  <a:schemeClr val="tx1"/>
                </a:solidFill>
                <a:latin typeface="굴림"/>
                <a:ea typeface="굴림"/>
                <a:sym typeface="굴림"/>
              </a:rPr>
              <a:t> PoW (Proof of work) Algorithm</a:t>
            </a:r>
            <a:endParaRPr xmlns:mc="http://schemas.openxmlformats.org/markup-compatibility/2006" xmlns:hp="http://schemas.haansoft.com/office/presentation/8.0" lang="en-US" altLang="ko-KR" sz="3600" b="1" i="0" mc:Ignorable="hp" hp:hslEmbossed="0">
              <a:solidFill>
                <a:schemeClr val="tx1"/>
              </a:solidFill>
              <a:latin typeface="굴림"/>
              <a:ea typeface="굴림"/>
              <a:sym typeface="굴림"/>
            </a:endParaRPr>
          </a:p>
          <a:p>
            <a:pPr marL="0" lvl="0" indent="0" algn="ctr" defTabSz="87084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3600" b="1" i="0" mc:Ignorable="hp" hp:hslEmbossed="0">
              <a:solidFill>
                <a:schemeClr val="tx1"/>
              </a:solidFill>
              <a:latin typeface="굴림"/>
              <a:ea typeface="굴림"/>
              <a:sym typeface="굴림"/>
            </a:endParaRPr>
          </a:p>
          <a:p>
            <a:pPr marL="0" lvl="0" indent="0" algn="ctr" defTabSz="87084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4000" b="1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  <p:pic>
        <p:nvPicPr>
          <p:cNvPr id="205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278" y="1700352"/>
            <a:ext cx="7705443" cy="4346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"/>
          <p:cNvSpPr txBox="1"/>
          <p:nvPr/>
        </p:nvSpPr>
        <p:spPr>
          <a:xfrm>
            <a:off x="250379" y="908055"/>
            <a:ext cx="8571213" cy="12244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31" tIns="45986" rIns="92031" bIns="45986" anchor="ctr">
            <a:noAutofit/>
          </a:bodyPr>
          <a:p>
            <a:pPr marL="0" lvl="0" indent="0" algn="ctr" defTabSz="87084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600" b="1" i="0" mc:Ignorable="hp" hp:hslEmbossed="0">
                <a:solidFill>
                  <a:schemeClr val="tx1"/>
                </a:solidFill>
                <a:latin typeface="굴림"/>
                <a:ea typeface="굴림"/>
                <a:sym typeface="굴림"/>
              </a:rPr>
              <a:t> PoW (Proof of work) Algorithm</a:t>
            </a:r>
            <a:endParaRPr xmlns:mc="http://schemas.openxmlformats.org/markup-compatibility/2006" xmlns:hp="http://schemas.haansoft.com/office/presentation/8.0" lang="en-US" altLang="ko-KR" sz="3600" b="1" i="0" mc:Ignorable="hp" hp:hslEmbossed="0">
              <a:solidFill>
                <a:schemeClr val="tx1"/>
              </a:solidFill>
              <a:latin typeface="굴림"/>
              <a:ea typeface="굴림"/>
              <a:sym typeface="굴림"/>
            </a:endParaRPr>
          </a:p>
          <a:p>
            <a:pPr marL="0" lvl="0" indent="0" algn="ctr" defTabSz="87084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3600" b="1" i="0" mc:Ignorable="hp" hp:hslEmbossed="0">
              <a:solidFill>
                <a:schemeClr val="tx1"/>
              </a:solidFill>
              <a:latin typeface="굴림"/>
              <a:ea typeface="굴림"/>
              <a:sym typeface="굴림"/>
            </a:endParaRPr>
          </a:p>
          <a:p>
            <a:pPr marL="0" lvl="0" indent="0" algn="ctr" defTabSz="87084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4000" b="1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  <p:pic>
        <p:nvPicPr>
          <p:cNvPr id="20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4568" y="1983572"/>
            <a:ext cx="7400387" cy="41104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"/>
          <p:cNvSpPr txBox="1"/>
          <p:nvPr/>
        </p:nvSpPr>
        <p:spPr>
          <a:xfrm>
            <a:off x="250379" y="908055"/>
            <a:ext cx="8571213" cy="122445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2031" tIns="45986" rIns="92031" bIns="45986" anchor="ctr">
            <a:noAutofit/>
          </a:bodyPr>
          <a:p>
            <a:pPr marL="0" lvl="0" indent="0" algn="ctr" defTabSz="87084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600" b="1" i="0" mc:Ignorable="hp" hp:hslEmbossed="0">
                <a:solidFill>
                  <a:schemeClr val="tx1"/>
                </a:solidFill>
                <a:latin typeface="굴림"/>
                <a:ea typeface="굴림"/>
                <a:sym typeface="굴림"/>
              </a:rPr>
              <a:t> PoW (Proof of work) Algorithm</a:t>
            </a:r>
            <a:endParaRPr xmlns:mc="http://schemas.openxmlformats.org/markup-compatibility/2006" xmlns:hp="http://schemas.haansoft.com/office/presentation/8.0" lang="en-US" altLang="ko-KR" sz="3600" b="1" i="0" mc:Ignorable="hp" hp:hslEmbossed="0">
              <a:solidFill>
                <a:schemeClr val="tx1"/>
              </a:solidFill>
              <a:latin typeface="굴림"/>
              <a:ea typeface="굴림"/>
              <a:sym typeface="굴림"/>
            </a:endParaRPr>
          </a:p>
          <a:p>
            <a:pPr marL="0" lvl="0" indent="0" algn="ctr" defTabSz="87084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3600" b="1" i="0" mc:Ignorable="hp" hp:hslEmbossed="0">
              <a:solidFill>
                <a:schemeClr val="tx1"/>
              </a:solidFill>
              <a:latin typeface="굴림"/>
              <a:ea typeface="굴림"/>
              <a:sym typeface="굴림"/>
            </a:endParaRPr>
          </a:p>
          <a:p>
            <a:pPr marL="0" lvl="0" indent="0" algn="ctr" defTabSz="870842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ko-KR" sz="4000" b="1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  <p:pic>
        <p:nvPicPr>
          <p:cNvPr id="205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0785" y="1988460"/>
            <a:ext cx="6235332" cy="39003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내용 개체 틀 2"/>
          <p:cNvSpPr>
            <a:spLocks noGrp="1"/>
          </p:cNvSpPr>
          <p:nvPr>
            <p:ph sz="half" idx="1"/>
          </p:nvPr>
        </p:nvSpPr>
        <p:spPr>
          <a:xfrm>
            <a:off x="684538" y="1141939"/>
            <a:ext cx="8004632" cy="4955254"/>
          </a:xfrm>
        </p:spPr>
        <p:txBody>
          <a:bodyPr vert="horz" wrap="square" lIns="92031" tIns="45986" rIns="92031" bIns="45986" anchor="t">
            <a:noAutofit/>
          </a:bodyPr>
          <a:lstStyle/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* Covert cryptocurrency mining operations are causing notable losses to both cloud providers and enterprises.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* Mining results in increased power consumption, increased cooling and electricity costs due to the continued use of CPUs and GPUs.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*In this paper, we present </a:t>
            </a:r>
            <a:r>
              <a:rPr xmlns:mc="http://schemas.openxmlformats.org/markup-compatibility/2006" xmlns:hp="http://schemas.haansoft.com/office/presentation/8.0" lang="en-US" altLang="ko-KR" sz="2400" b="1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MineGuard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, a tool that can detect mining behavior </a:t>
            </a:r>
            <a:r>
              <a:rPr xmlns:mc="http://schemas.openxmlformats.org/markup-compatibility/2006" xmlns:hp="http://schemas.haansoft.com/office/presentation/8.0" lang="en-US" altLang="ko-KR" sz="2400" b="1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in real-time across pools of mining VMs or processes, 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and prevent abuse despite an active adversary trying </a:t>
            </a:r>
            <a:r>
              <a:rPr xmlns:mc="http://schemas.openxmlformats.org/markup-compatibility/2006" xmlns:hp="http://schemas.haansoft.com/office/presentation/8.0" lang="en-US" altLang="ko-KR" sz="2400" b="1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to bypass the defenses.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  <p:sp>
        <p:nvSpPr>
          <p:cNvPr id="3075" name="제목 1"/>
          <p:cNvSpPr>
            <a:spLocks noGrp="1"/>
          </p:cNvSpPr>
          <p:nvPr>
            <p:ph type="title" idx="0"/>
          </p:nvPr>
        </p:nvSpPr>
        <p:spPr>
          <a:xfrm>
            <a:off x="684538" y="227137"/>
            <a:ext cx="8004632" cy="840150"/>
          </a:xfrm>
        </p:spPr>
        <p:txBody>
          <a:bodyPr vert="horz" wrap="square" lIns="92031" tIns="45986" rIns="92031" bIns="45986" anchor="ctr">
            <a:noAutofit/>
          </a:bodyPr>
          <a:lstStyle/>
          <a:p>
            <a:pPr marL="0" lvl="0" indent="0" algn="ctr" defTabSz="88477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Abstract</a:t>
            </a:r>
            <a:endParaRPr xmlns:mc="http://schemas.openxmlformats.org/markup-compatibility/2006" xmlns:hp="http://schemas.haansoft.com/office/presentation/8.0" lang="en-US" altLang="ko-KR" sz="32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내용 개체 틀 2"/>
          <p:cNvSpPr>
            <a:spLocks noGrp="1"/>
          </p:cNvSpPr>
          <p:nvPr>
            <p:ph sz="half" idx="1"/>
          </p:nvPr>
        </p:nvSpPr>
        <p:spPr>
          <a:xfrm>
            <a:off x="684538" y="1141939"/>
            <a:ext cx="8004632" cy="4955254"/>
          </a:xfrm>
        </p:spPr>
        <p:txBody>
          <a:bodyPr vert="horz" wrap="square" lIns="92031" tIns="45986" rIns="92031" bIns="45986" anchor="t">
            <a:noAutofit/>
          </a:bodyPr>
          <a:lstStyle/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* In this paper we present MineGuard, a simple hypervisor tool based on hardware-assisted behavioral monitoring, which accurately detects the signature of a miner. 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* Specifically, our system uses Hardware Performance Counters (HPCs), a set of special-purpose registers built into modern processors, to accurately track low-level mining operations or events within the CPU and GPU with minimal overhead.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  <p:sp>
        <p:nvSpPr>
          <p:cNvPr id="3075" name="제목 1"/>
          <p:cNvSpPr>
            <a:spLocks noGrp="1"/>
          </p:cNvSpPr>
          <p:nvPr>
            <p:ph type="title" idx="0"/>
          </p:nvPr>
        </p:nvSpPr>
        <p:spPr>
          <a:xfrm>
            <a:off x="684538" y="227137"/>
            <a:ext cx="8004632" cy="840150"/>
          </a:xfrm>
        </p:spPr>
        <p:txBody>
          <a:bodyPr vert="horz" wrap="square" lIns="92031" tIns="45986" rIns="92031" bIns="45986" anchor="ctr">
            <a:noAutofit/>
          </a:bodyPr>
          <a:lstStyle/>
          <a:p>
            <a:pPr marL="0" lvl="0" indent="0" algn="ctr" defTabSz="88477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Introduction</a:t>
            </a:r>
            <a:r>
              <a:rPr xmlns:mc="http://schemas.openxmlformats.org/markup-compatibility/2006" xmlns:hp="http://schemas.haansoft.com/office/presentation/8.0" lang="ko-KR" altLang="en-US" sz="32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</a:t>
            </a:r>
            <a:endParaRPr xmlns:mc="http://schemas.openxmlformats.org/markup-compatibility/2006" xmlns:hp="http://schemas.haansoft.com/office/presentation/8.0" lang="ko-KR" altLang="en-US" sz="32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내용 개체 틀 2"/>
          <p:cNvSpPr>
            <a:spLocks noGrp="1"/>
          </p:cNvSpPr>
          <p:nvPr>
            <p:ph sz="half" idx="1"/>
          </p:nvPr>
        </p:nvSpPr>
        <p:spPr>
          <a:xfrm>
            <a:off x="684538" y="1141939"/>
            <a:ext cx="8004632" cy="4955254"/>
          </a:xfrm>
        </p:spPr>
        <p:txBody>
          <a:bodyPr vert="horz" wrap="square" lIns="92031" tIns="45986" rIns="92031" bIns="45986" anchor="t">
            <a:noAutofit/>
          </a:bodyPr>
          <a:lstStyle/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*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Behavioral Analysis of Cryptomining: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1)   CPU/GPU signatures of mining and non-mining applications differ substantially;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2)  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D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ifferent implementations of the same coin exhibit similar signatures due to the same underlying PoW algorithm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meaning that mining should be detectable by profiling an algorithm instead of the executing binaries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3)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Profiles of various coins exhibit overlapping signatures, despite having different PoW algorithm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  <p:sp>
        <p:nvSpPr>
          <p:cNvPr id="3075" name="제목 1"/>
          <p:cNvSpPr>
            <a:spLocks noGrp="1"/>
          </p:cNvSpPr>
          <p:nvPr>
            <p:ph type="title" idx="0"/>
          </p:nvPr>
        </p:nvSpPr>
        <p:spPr>
          <a:xfrm>
            <a:off x="684538" y="227137"/>
            <a:ext cx="8004632" cy="840150"/>
          </a:xfrm>
        </p:spPr>
        <p:txBody>
          <a:bodyPr vert="horz" wrap="square" lIns="92031" tIns="45986" rIns="92031" bIns="45986" anchor="ctr">
            <a:noAutofit/>
          </a:bodyPr>
          <a:lstStyle/>
          <a:p>
            <a:pPr marL="0" lvl="0" indent="0" algn="ctr" defTabSz="884776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Introduction</a:t>
            </a:r>
            <a:r>
              <a:rPr xmlns:mc="http://schemas.openxmlformats.org/markup-compatibility/2006" xmlns:hp="http://schemas.haansoft.com/office/presentation/8.0" lang="ko-KR" altLang="en-US" sz="32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</a:t>
            </a:r>
            <a:r>
              <a:rPr xmlns:mc="http://schemas.openxmlformats.org/markup-compatibility/2006" xmlns:hp="http://schemas.haansoft.com/office/presentation/8.0" lang="en-US" altLang="ko-KR" sz="32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(</a:t>
            </a:r>
            <a:r>
              <a:rPr xmlns:mc="http://schemas.openxmlformats.org/markup-compatibility/2006" xmlns:hp="http://schemas.haansoft.com/office/presentation/8.0" lang="ko-KR" altLang="en-US" sz="32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2</a:t>
            </a:r>
            <a:r>
              <a:rPr xmlns:mc="http://schemas.openxmlformats.org/markup-compatibility/2006" xmlns:hp="http://schemas.haansoft.com/office/presentation/8.0" lang="en-US" altLang="ko-KR" sz="32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)</a:t>
            </a:r>
            <a:endParaRPr xmlns:mc="http://schemas.openxmlformats.org/markup-compatibility/2006" xmlns:hp="http://schemas.haansoft.com/office/presentation/8.0" lang="en-US" altLang="ko-KR" sz="32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내용 개체 틀 2"/>
          <p:cNvSpPr>
            <a:spLocks noGrp="1"/>
          </p:cNvSpPr>
          <p:nvPr>
            <p:ph sz="half" idx="1"/>
          </p:nvPr>
        </p:nvSpPr>
        <p:spPr>
          <a:xfrm>
            <a:off x="569684" y="951372"/>
            <a:ext cx="8004632" cy="4955254"/>
          </a:xfrm>
        </p:spPr>
        <p:txBody>
          <a:bodyPr vert="horz" wrap="square" lIns="92031" tIns="45986" rIns="92031" bIns="45986" anchor="t">
            <a:noAutofit/>
          </a:bodyPr>
          <a:lstStyle/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1)   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They 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created a mine botnet by collecting free resources assigned to individual accounts such as dropboxes.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2)  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The mining botnet was capable of generating cryptocurrency worth thousands of dollars and went completely undetected, despite its large footprint and conspicuous behavior.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84776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3)</a:t>
            </a: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These covert and cleverly concealed mining operations are a serious financial concern for admins. </a:t>
            </a:r>
            <a:r>
              <a:rPr xmlns:mc="http://schemas.openxmlformats.org/markup-compatibility/2006" xmlns:hp="http://schemas.haansoft.com/office/presentation/8.0" lang="ko-KR" altLang="en-US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</a:t>
            </a:r>
            <a:endParaRPr xmlns:mc="http://schemas.openxmlformats.org/markup-compatibility/2006" xmlns:hp="http://schemas.haansoft.com/office/presentation/8.0" lang="ko-KR" altLang="en-US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  <a:p>
            <a:pPr marL="0" lvl="0" indent="0" algn="l" defTabSz="857127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24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 </a:t>
            </a:r>
            <a:endParaRPr xmlns:mc="http://schemas.openxmlformats.org/markup-compatibility/2006" xmlns:hp="http://schemas.haansoft.com/office/presentation/8.0" lang="en-US" altLang="ko-KR" sz="24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  <p:sp>
        <p:nvSpPr>
          <p:cNvPr id="3075" name="제목 1"/>
          <p:cNvSpPr>
            <a:spLocks noGrp="1"/>
          </p:cNvSpPr>
          <p:nvPr>
            <p:ph type="title" idx="0"/>
          </p:nvPr>
        </p:nvSpPr>
        <p:spPr>
          <a:xfrm>
            <a:off x="684538" y="227137"/>
            <a:ext cx="8281108" cy="840150"/>
          </a:xfrm>
        </p:spPr>
        <p:txBody>
          <a:bodyPr vert="horz" wrap="square" lIns="92031" tIns="45986" rIns="92031" bIns="45986" anchor="ctr">
            <a:noAutofit/>
          </a:bodyPr>
          <a:lstStyle/>
          <a:p>
            <a:pPr marL="0" lvl="0" indent="0" algn="l" defTabSz="857127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3200" b="0" i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굴림"/>
                <a:sym typeface="Wingdings"/>
              </a:rPr>
              <a:t>Understanding the Cost of Covert Cryptomining</a:t>
            </a:r>
            <a:endParaRPr xmlns:mc="http://schemas.openxmlformats.org/markup-compatibility/2006" xmlns:hp="http://schemas.haansoft.com/office/presentation/8.0" lang="en-US" altLang="ko-KR" sz="3200" b="0" i="0" mc:Ignorable="hp" hp:hslEmbossed="0">
              <a:solidFill>
                <a:srgbClr val="000000">
                  <a:alpha val="100000"/>
                </a:srgbClr>
              </a:solidFill>
              <a:latin typeface="Times New Roman"/>
              <a:ea typeface="굴림"/>
              <a:sym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fc0128"/>
      </a:hlink>
      <a:folHlink>
        <a:srgbClr val="cecece"/>
      </a:folHlink>
    </a:clrScheme>
    <a:fontScheme name="">
      <a:majorFont>
        <a:latin typeface="Arial"/>
        <a:ea typeface="굴림"/>
        <a:cs typeface="Times New Roman"/>
      </a:majorFont>
      <a:minorFont>
        <a:latin typeface="Arial"/>
        <a:ea typeface="굴림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682</ep:Words>
  <ep:PresentationFormat>화면 슬라이드 쇼(4:3)</ep:PresentationFormat>
  <ep:Paragraphs>70</ep:Paragraphs>
  <ep:Slides>15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/>
      <vt:lpstr>슬라이드 1</vt:lpstr>
      <vt:lpstr>슬라이드 2</vt:lpstr>
      <vt:lpstr>슬라이드 3</vt:lpstr>
      <vt:lpstr>슬라이드 4</vt:lpstr>
      <vt:lpstr>슬라이드 5</vt:lpstr>
      <vt:lpstr>Abstract</vt:lpstr>
      <vt:lpstr>Introduction</vt:lpstr>
      <vt:lpstr>Introduction (2)</vt:lpstr>
      <vt:lpstr>Understanding the Cost of Covert Cryptomining</vt:lpstr>
      <vt:lpstr>Design and Signature</vt:lpstr>
      <vt:lpstr>Signature Database</vt:lpstr>
      <vt:lpstr>Mine guard implementation</vt:lpstr>
      <vt:lpstr>Evaluation</vt:lpstr>
      <vt:lpstr>MineGuard Under an Active Adversary</vt:lpstr>
      <vt:lpstr>Limitation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2011-11-14T10:04:28.287</dcterms:created>
  <dc:creator>Shaaban</dc:creator>
  <cp:lastModifiedBy>songj</cp:lastModifiedBy>
  <dcterms:modified xsi:type="dcterms:W3CDTF">2018-04-19T04:52:29.920</dcterms:modified>
  <cp:revision>24</cp:revision>
  <dc:subject>Perl</dc:subject>
  <dc:title>CECS470</dc:title>
</cp:coreProperties>
</file>