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88"/>
  </p:normalViewPr>
  <p:slideViewPr>
    <p:cSldViewPr snapToGrid="0" snapToObjects="1">
      <p:cViewPr varScale="1">
        <p:scale>
          <a:sx n="78" d="100"/>
          <a:sy n="78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000654"/>
            <a:ext cx="2472271" cy="365125"/>
          </a:xfrm>
        </p:spPr>
        <p:txBody>
          <a:bodyPr/>
          <a:lstStyle>
            <a:lvl1pPr algn="l">
              <a:defRPr sz="1400">
                <a:solidFill>
                  <a:srgbClr val="00438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4/5/2018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6835500" y="657748"/>
            <a:ext cx="4320180" cy="541372"/>
            <a:chOff x="6835500" y="704056"/>
            <a:chExt cx="4320180" cy="541372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00" y="704056"/>
              <a:ext cx="2659321" cy="54137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820" y="799762"/>
              <a:ext cx="1580860" cy="349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926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42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00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6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69907" y="49854"/>
            <a:ext cx="2472271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8586" y="286603"/>
            <a:ext cx="10898372" cy="1450757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586" y="1845734"/>
            <a:ext cx="5386454" cy="4299883"/>
          </a:xfrm>
        </p:spPr>
        <p:txBody>
          <a:bodyPr/>
          <a:lstStyle>
            <a:lvl2pPr>
              <a:buClr>
                <a:srgbClr val="00438F"/>
              </a:buClr>
              <a:defRPr/>
            </a:lvl2pPr>
            <a:lvl3pPr>
              <a:buClr>
                <a:srgbClr val="00438F"/>
              </a:buClr>
              <a:defRPr/>
            </a:lvl3pPr>
            <a:lvl4pPr>
              <a:buClr>
                <a:srgbClr val="00438F"/>
              </a:buClr>
              <a:defRPr/>
            </a:lvl4pPr>
            <a:lvl5pPr>
              <a:buClr>
                <a:srgbClr val="00438F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329038" cy="42998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7321" y="286603"/>
            <a:ext cx="10930270" cy="1450757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321" y="1846052"/>
            <a:ext cx="5407719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321" y="2582334"/>
            <a:ext cx="5407719" cy="363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19" y="1846052"/>
            <a:ext cx="5339671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3"/>
            <a:ext cx="5339670" cy="363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1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60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4/5/2018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8898303" y="6421143"/>
            <a:ext cx="3222060" cy="403764"/>
            <a:chOff x="6835500" y="704056"/>
            <a:chExt cx="4320180" cy="54137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00" y="704056"/>
              <a:ext cx="2659321" cy="54137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820" y="799762"/>
              <a:ext cx="1580860" cy="349961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 userDrawn="1"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rgbClr val="00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246136" y="1614541"/>
            <a:ext cx="10058400" cy="2432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1" kern="1200" spc="-5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061099" y="4865021"/>
            <a:ext cx="614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more information, please visit our websites:</a:t>
            </a:r>
            <a:endParaRPr lang="en-US" sz="24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9243591" y="5263149"/>
            <a:ext cx="234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438F"/>
                </a:solidFill>
                <a:latin typeface="Arial" charset="0"/>
                <a:ea typeface="Arial" charset="0"/>
                <a:cs typeface="Arial" charset="0"/>
              </a:rPr>
              <a:t>nss.kaist.ac.kr</a:t>
            </a:r>
            <a:endParaRPr lang="en-US" sz="2400" b="1" dirty="0">
              <a:solidFill>
                <a:srgbClr val="00438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6381662" y="5248800"/>
            <a:ext cx="26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438F"/>
                </a:solidFill>
                <a:latin typeface="Arial" charset="0"/>
                <a:ea typeface="Arial" charset="0"/>
                <a:cs typeface="Arial" charset="0"/>
              </a:rPr>
              <a:t>SDNsecurity</a:t>
            </a:r>
            <a:r>
              <a:rPr lang="en-US" sz="2400" b="1" dirty="0" err="1">
                <a:solidFill>
                  <a:srgbClr val="00438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400" b="1" dirty="0" err="1" smtClean="0">
                <a:solidFill>
                  <a:srgbClr val="00438F"/>
                </a:solidFill>
                <a:latin typeface="Arial" charset="0"/>
                <a:ea typeface="Arial" charset="0"/>
                <a:cs typeface="Arial" charset="0"/>
              </a:rPr>
              <a:t>org</a:t>
            </a:r>
            <a:endParaRPr lang="en-US" sz="2400" b="1" dirty="0">
              <a:solidFill>
                <a:srgbClr val="00438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8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4/5/2018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8898303" y="6421143"/>
            <a:ext cx="3222060" cy="403764"/>
            <a:chOff x="6835500" y="704056"/>
            <a:chExt cx="4320180" cy="54137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00" y="704056"/>
              <a:ext cx="2659321" cy="54137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820" y="799762"/>
              <a:ext cx="1580860" cy="349961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 userDrawn="1"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rgbClr val="00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5067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00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00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0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321" y="286603"/>
            <a:ext cx="1094090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321" y="1845734"/>
            <a:ext cx="109409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48092" y="49854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38414" y="642788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rgbClr val="00438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7321" y="1737360"/>
            <a:ext cx="1094090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8898303" y="6436909"/>
            <a:ext cx="3222060" cy="403764"/>
            <a:chOff x="6835500" y="704056"/>
            <a:chExt cx="4320180" cy="541372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00" y="704056"/>
              <a:ext cx="2659321" cy="54137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820" y="799762"/>
              <a:ext cx="1580860" cy="349961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 flipV="1">
            <a:off x="1" y="6368900"/>
            <a:ext cx="12192000" cy="45719"/>
          </a:xfrm>
          <a:prstGeom prst="rect">
            <a:avLst/>
          </a:prstGeom>
          <a:solidFill>
            <a:srgbClr val="00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908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1" r:id="rId3"/>
    <p:sldLayoutId id="2147483832" r:id="rId4"/>
    <p:sldLayoutId id="2147483833" r:id="rId5"/>
    <p:sldLayoutId id="2147483834" r:id="rId6"/>
    <p:sldLayoutId id="2147483840" r:id="rId7"/>
    <p:sldLayoutId id="2147483835" r:id="rId8"/>
    <p:sldLayoutId id="2147483836" r:id="rId9"/>
    <p:sldLayoutId id="2147483837" r:id="rId10"/>
    <p:sldLayoutId id="214748383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rgbClr val="00438F"/>
        </a:buClr>
        <a:buSzPct val="100000"/>
        <a:buFont typeface="LucidaGrande" charset="0"/>
        <a:buChar char="●"/>
        <a:tabLst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9750" indent="-339725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rgbClr val="00438F"/>
        </a:buClr>
        <a:buFont typeface="LucidaGrande" charset="0"/>
        <a:buChar char="•"/>
        <a:tabLst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rgbClr val="00438F"/>
        </a:buClr>
        <a:buFont typeface="LucidaGrande" charset="0"/>
        <a:buChar char="⁃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rgbClr val="00438F"/>
        </a:buClr>
        <a:buFont typeface="HiraMinProN-W3" charset="-128"/>
        <a:buChar char="・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rgbClr val="00438F"/>
        </a:buClr>
        <a:buFont typeface="HiraMinProN-W3" charset="-128"/>
        <a:buChar char="・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first look at browser-based </a:t>
            </a:r>
            <a:r>
              <a:rPr lang="en-US" dirty="0" err="1" smtClean="0"/>
              <a:t>cryptojacking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Shayan</a:t>
            </a:r>
            <a:r>
              <a:rPr lang="en-US" dirty="0" smtClean="0"/>
              <a:t> </a:t>
            </a:r>
            <a:r>
              <a:rPr lang="en-US" dirty="0" err="1" smtClean="0"/>
              <a:t>eskandari</a:t>
            </a:r>
            <a:r>
              <a:rPr lang="en-US" dirty="0" smtClean="0"/>
              <a:t>*, </a:t>
            </a:r>
            <a:r>
              <a:rPr lang="en-US" dirty="0" err="1" smtClean="0"/>
              <a:t>andreas</a:t>
            </a:r>
            <a:r>
              <a:rPr lang="en-US" dirty="0" smtClean="0"/>
              <a:t> </a:t>
            </a:r>
            <a:r>
              <a:rPr lang="en-US" dirty="0" err="1" smtClean="0"/>
              <a:t>leoutsarakos</a:t>
            </a:r>
            <a:r>
              <a:rPr lang="en-US" dirty="0" smtClean="0"/>
              <a:t>*, troy </a:t>
            </a:r>
            <a:r>
              <a:rPr lang="en-US" dirty="0" err="1" smtClean="0"/>
              <a:t>mursch</a:t>
            </a:r>
            <a:r>
              <a:rPr lang="en-US" altLang="ko-KR" baseline="30000" dirty="0" err="1"/>
              <a:t>Ɨ</a:t>
            </a:r>
            <a:r>
              <a:rPr lang="en-US" dirty="0" smtClean="0"/>
              <a:t>, Jeremy </a:t>
            </a:r>
            <a:r>
              <a:rPr lang="en-US" dirty="0" err="1" smtClean="0"/>
              <a:t>clark</a:t>
            </a:r>
            <a:r>
              <a:rPr lang="en-US" dirty="0" smtClean="0"/>
              <a:t>*</a:t>
            </a:r>
          </a:p>
          <a:p>
            <a:r>
              <a:rPr lang="en-US" dirty="0" smtClean="0"/>
              <a:t>*Concordia University, </a:t>
            </a:r>
            <a:r>
              <a:rPr lang="en-US" altLang="ko-KR" baseline="30000" dirty="0" err="1"/>
              <a:t>Ɨ</a:t>
            </a:r>
            <a:r>
              <a:rPr lang="en-US" dirty="0" err="1" smtClean="0"/>
              <a:t>bad</a:t>
            </a:r>
            <a:r>
              <a:rPr lang="en-US" dirty="0" smtClean="0"/>
              <a:t> packets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Coinhive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Importance of CPU on </a:t>
            </a:r>
            <a:r>
              <a:rPr lang="en-US" altLang="ko-KR" dirty="0" err="1" smtClean="0"/>
              <a:t>Monero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cryptomining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Browser based </a:t>
            </a:r>
            <a:r>
              <a:rPr lang="en-US" altLang="ko-KR" dirty="0" err="1" smtClean="0"/>
              <a:t>cryptomining</a:t>
            </a:r>
            <a:r>
              <a:rPr lang="en-US" altLang="ko-KR" dirty="0" smtClean="0"/>
              <a:t> emerges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Browser based </a:t>
            </a:r>
            <a:r>
              <a:rPr lang="en-US" altLang="ko-KR" dirty="0" err="1" smtClean="0"/>
              <a:t>cryptomining</a:t>
            </a:r>
            <a:r>
              <a:rPr lang="en-US" altLang="ko-KR" dirty="0" smtClean="0"/>
              <a:t> can use multiple CPUs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Coinhive</a:t>
            </a:r>
            <a:r>
              <a:rPr lang="en-US" altLang="ko-KR" dirty="0" smtClean="0"/>
              <a:t>, Crypto-Loot, </a:t>
            </a:r>
            <a:r>
              <a:rPr lang="en-US" altLang="ko-KR" dirty="0" err="1" smtClean="0"/>
              <a:t>CoinHave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Ppoi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050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Threat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Webmaster initiated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Third-party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Browser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Breaches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Man-in-the-middle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82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Webmaster Initiated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Webmaster add mining script on her website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It could be informed or not informed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Usually used as alternative monetization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When AD service blocked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Russian Child Pornography website : earn $10,000/month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84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Third-party Services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Advertisement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There was a script injection on </a:t>
            </a:r>
            <a:r>
              <a:rPr lang="en-US" altLang="ko-KR" dirty="0" err="1" smtClean="0"/>
              <a:t>Youtube</a:t>
            </a:r>
            <a:r>
              <a:rPr lang="en-US" altLang="ko-KR" dirty="0" smtClean="0"/>
              <a:t> AD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It lasts for one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Accessibility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Tracking, Analysis tool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13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Browser 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Not was limited in websites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A Chrome extension : Archive Poster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silently </a:t>
            </a:r>
            <a:r>
              <a:rPr lang="en-US" altLang="ko-KR" dirty="0" err="1" smtClean="0"/>
              <a:t>cryptojacking</a:t>
            </a:r>
            <a:r>
              <a:rPr lang="en-US" altLang="ko-KR" dirty="0" smtClean="0"/>
              <a:t> without user’s consent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Uploaded on Chrome </a:t>
            </a:r>
            <a:r>
              <a:rPr lang="en-US" altLang="ko-KR" dirty="0" err="1" smtClean="0"/>
              <a:t>Webstore</a:t>
            </a:r>
            <a:r>
              <a:rPr lang="en-US" altLang="ko-KR" dirty="0" smtClean="0"/>
              <a:t> for days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Used by 100,000+ users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21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Breaches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Hacker uses vulnerability to inject mining codes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LiveHelpNow’s</a:t>
            </a:r>
            <a:r>
              <a:rPr lang="en-US" altLang="ko-KR" dirty="0" smtClean="0"/>
              <a:t> SDK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Used by 1500 websites for chatting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Browsealoud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United Kingdom government websites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Injected mining scripts to around 4200+ websites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80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Man-in-the-middle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Injected by the man-in-the-middle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ISP or Free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Hoster</a:t>
            </a:r>
            <a:r>
              <a:rPr lang="en-US" altLang="ko-KR" dirty="0" smtClean="0"/>
              <a:t> can inject the mining code on non HTTPS 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FreeStarbucksWifi</a:t>
            </a:r>
            <a:r>
              <a:rPr lang="en-US" altLang="ko-KR" dirty="0" smtClean="0"/>
              <a:t> in Argentina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11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Measurement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Coinhive</a:t>
            </a:r>
            <a:r>
              <a:rPr lang="en-US" altLang="ko-KR" dirty="0" smtClean="0"/>
              <a:t>, Alternative services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Run in 30,000+ websites (by </a:t>
            </a:r>
            <a:r>
              <a:rPr lang="en-US" altLang="ko-KR" dirty="0" err="1" smtClean="0"/>
              <a:t>PublicWWW</a:t>
            </a:r>
            <a:r>
              <a:rPr lang="en-US" altLang="ko-KR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Amazing growth in early days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Progress Slowdown after blocked by </a:t>
            </a:r>
            <a:r>
              <a:rPr lang="en-US" altLang="ko-KR" dirty="0" err="1" smtClean="0"/>
              <a:t>ADBlocker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Hard to recognize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JS Obfuscation, URL randomization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Authedmine</a:t>
            </a:r>
            <a:r>
              <a:rPr lang="en-US" altLang="ko-KR" dirty="0" smtClean="0"/>
              <a:t> is developed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25" y="2587366"/>
            <a:ext cx="4452812" cy="22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5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Measurement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Client Impact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Early days, the mining code uses 100% of CPU resources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Nowadays, they use only around 25% of CPU resources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Hard to notice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406" y="3087257"/>
            <a:ext cx="4378816" cy="31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24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Measurement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Profitability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10 to 20 Active Miner : 0.3XMR($101) / month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Domain Parking Service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11000 sites, 105508 users, 24 seconds per each for 3 months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$1,085,346 for 3 months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43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Author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47713" y="2021037"/>
            <a:ext cx="10500115" cy="4017341"/>
            <a:chOff x="816826" y="2021037"/>
            <a:chExt cx="10500115" cy="4017341"/>
          </a:xfrm>
        </p:grpSpPr>
        <p:pic>
          <p:nvPicPr>
            <p:cNvPr id="1026" name="Picture 2" descr="Shayan Eskandar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28" y="2021037"/>
              <a:ext cx="1591525" cy="234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16826" y="4466681"/>
              <a:ext cx="2331472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/>
                <a:t>Shayan</a:t>
              </a:r>
              <a:r>
                <a:rPr lang="en-US" altLang="ko-KR" sz="2400" b="1" dirty="0"/>
                <a:t> </a:t>
              </a:r>
              <a:r>
                <a:rPr lang="en-US" altLang="ko-KR" sz="2400" b="1" dirty="0" err="1" smtClean="0"/>
                <a:t>Eskandar</a:t>
              </a:r>
              <a:endParaRPr lang="en-US" altLang="ko-KR" b="1" dirty="0" smtClean="0"/>
            </a:p>
            <a:p>
              <a:r>
                <a:rPr lang="en-US" altLang="ko-KR" dirty="0" smtClean="0"/>
                <a:t>PhD Candidate</a:t>
              </a:r>
            </a:p>
            <a:p>
              <a:r>
                <a:rPr lang="en-US" altLang="ko-KR" dirty="0" smtClean="0"/>
                <a:t>Concordia University</a:t>
              </a:r>
            </a:p>
            <a:p>
              <a:r>
                <a:rPr lang="en-US" altLang="ko-KR" dirty="0" err="1" smtClean="0"/>
                <a:t>Blockchain</a:t>
              </a:r>
              <a:endParaRPr lang="ko-KR" altLang="en-US" dirty="0"/>
            </a:p>
          </p:txBody>
        </p:sp>
        <p:pic>
          <p:nvPicPr>
            <p:cNvPr id="1028" name="Picture 4" descr="Andreas Leoutsarakos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7" r="19192"/>
            <a:stretch/>
          </p:blipFill>
          <p:spPr bwMode="auto">
            <a:xfrm>
              <a:off x="3662337" y="2021037"/>
              <a:ext cx="1591200" cy="23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659788" y="4468718"/>
              <a:ext cx="220406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altLang="ko-KR" sz="2400" b="1" dirty="0" smtClean="0"/>
                <a:t>A. </a:t>
              </a:r>
              <a:r>
                <a:rPr lang="en-US" altLang="ko-KR" sz="2400" b="1" dirty="0" err="1"/>
                <a:t>Leoutsarakos</a:t>
              </a:r>
              <a:endParaRPr lang="en-US" altLang="ko-KR" sz="2400" b="1" dirty="0"/>
            </a:p>
            <a:p>
              <a:r>
                <a:rPr lang="en-US" altLang="ko-KR" dirty="0" smtClean="0"/>
                <a:t>Engineer</a:t>
              </a:r>
            </a:p>
            <a:p>
              <a:r>
                <a:rPr lang="en-US" altLang="ko-KR" dirty="0" smtClean="0"/>
                <a:t>Concordia University</a:t>
              </a:r>
            </a:p>
            <a:p>
              <a:r>
                <a:rPr lang="en-US" altLang="ko-KR" dirty="0" err="1" smtClean="0"/>
                <a:t>Blockchain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ATOMBit</a:t>
              </a:r>
              <a:r>
                <a:rPr lang="en-US" altLang="ko-KR" dirty="0" smtClean="0"/>
                <a:t> </a:t>
              </a:r>
            </a:p>
            <a:p>
              <a:r>
                <a:rPr lang="en-US" altLang="ko-KR" dirty="0" smtClean="0"/>
                <a:t>Wallet CEO</a:t>
              </a:r>
              <a:endParaRPr lang="ko-KR" altLang="en-US" dirty="0"/>
            </a:p>
          </p:txBody>
        </p:sp>
        <p:pic>
          <p:nvPicPr>
            <p:cNvPr id="10" name="Picture 2" descr="https://media.licdn.com/dms/image/C5603AQFoymAk6Q0vjQ/profile-displayphoto-shrink_800_800/0?e=1528117200&amp;v=alpha&amp;t=lV15jE7Lh8yYcLxwk_pTFkB31H9w0RK3KYq_Kt2W2fI"/>
            <p:cNvPicPr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8"/>
            <a:stretch/>
          </p:blipFill>
          <p:spPr bwMode="auto">
            <a:xfrm>
              <a:off x="6427521" y="2022593"/>
              <a:ext cx="1591200" cy="23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427521" y="4468718"/>
              <a:ext cx="225369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altLang="ko-KR" sz="2400" b="1" dirty="0"/>
                <a:t>Troy </a:t>
              </a:r>
              <a:r>
                <a:rPr lang="en-US" altLang="ko-KR" sz="2400" b="1" dirty="0" err="1"/>
                <a:t>Mursch</a:t>
              </a:r>
              <a:endParaRPr lang="en-US" altLang="ko-KR" sz="2400" b="1" dirty="0"/>
            </a:p>
            <a:p>
              <a:r>
                <a:rPr lang="en-US" altLang="ko-KR" dirty="0" smtClean="0"/>
                <a:t>Researcher</a:t>
              </a:r>
            </a:p>
            <a:p>
              <a:r>
                <a:rPr lang="en-US" altLang="ko-KR" dirty="0"/>
                <a:t>Bad Packets </a:t>
              </a:r>
              <a:r>
                <a:rPr lang="en-US" altLang="ko-KR" dirty="0" smtClean="0"/>
                <a:t>Report</a:t>
              </a:r>
            </a:p>
            <a:p>
              <a:r>
                <a:rPr lang="en-US" altLang="ko-KR" dirty="0" smtClean="0"/>
                <a:t>Enterprise Monitoring</a:t>
              </a:r>
            </a:p>
            <a:p>
              <a:r>
                <a:rPr lang="en-US" altLang="ko-KR" dirty="0" smtClean="0"/>
                <a:t>Tools, Security</a:t>
              </a:r>
              <a:endParaRPr lang="ko-KR" altLang="en-US" dirty="0"/>
            </a:p>
          </p:txBody>
        </p:sp>
        <p:pic>
          <p:nvPicPr>
            <p:cNvPr id="1030" name="Picture 6" descr="jeremy clark concordiaì ëí ì´ë¯¸ì§ ê²ìê²°ê³¼"/>
            <p:cNvPicPr>
              <a:picLocks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1" r="28374"/>
            <a:stretch/>
          </p:blipFill>
          <p:spPr bwMode="auto">
            <a:xfrm>
              <a:off x="9192705" y="2032548"/>
              <a:ext cx="1591200" cy="23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9192705" y="4466681"/>
              <a:ext cx="212423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altLang="ko-KR" sz="2400" b="1" dirty="0"/>
                <a:t>Jeremy </a:t>
              </a:r>
              <a:r>
                <a:rPr lang="en-US" altLang="ko-KR" sz="2400" b="1" dirty="0" err="1" smtClean="0"/>
                <a:t>clark</a:t>
              </a:r>
              <a:endParaRPr lang="en-US" altLang="ko-KR" sz="2400" b="1" dirty="0" smtClean="0"/>
            </a:p>
            <a:p>
              <a:pPr fontAlgn="base"/>
              <a:r>
                <a:rPr lang="en-US" altLang="ko-KR" dirty="0" smtClean="0"/>
                <a:t>Professor</a:t>
              </a:r>
            </a:p>
            <a:p>
              <a:r>
                <a:rPr lang="en-US" altLang="ko-KR" dirty="0"/>
                <a:t>Concordia University</a:t>
              </a:r>
            </a:p>
            <a:p>
              <a:r>
                <a:rPr lang="en-US" altLang="ko-KR" dirty="0" smtClean="0"/>
                <a:t>Bitcoin, SSL/TLS</a:t>
              </a:r>
            </a:p>
            <a:p>
              <a:r>
                <a:rPr lang="en-US" altLang="ko-KR" dirty="0" smtClean="0"/>
                <a:t>HTTPS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90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Obtaining Consent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Obtaining consent from user before mining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Authedmine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coinhive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Limitation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Can detour by clickjacking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Sufficient understand must be given to user</a:t>
            </a:r>
          </a:p>
        </p:txBody>
      </p:sp>
    </p:spTree>
    <p:extLst>
      <p:ext uri="{BB962C8B-B14F-4D97-AF65-F5344CB8AC3E}">
        <p14:creationId xmlns:p14="http://schemas.microsoft.com/office/powerpoint/2010/main" val="3712100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Browser-level Mitigation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Throttling client scripting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Warning user for excessive resources consumption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Block well-known 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Examples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Opera : No-coin blacklist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Brave-browser : JS Optimization to grow </a:t>
            </a:r>
            <a:r>
              <a:rPr lang="en-US" altLang="ko-KR" dirty="0" err="1" smtClean="0">
                <a:solidFill>
                  <a:srgbClr val="FF0000"/>
                </a:solidFill>
              </a:rPr>
              <a:t>coinmining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Cryptojacking</a:t>
            </a:r>
            <a:r>
              <a:rPr lang="en-US" altLang="ko-KR" dirty="0" smtClean="0"/>
              <a:t> on breached website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Definitely unethical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Obtaining User consent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Clear understand &amp; proper rewards 	=&gt; FAIR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Unclear understand		      	=&gt; UNFAIR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Should be debated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Without obtaining user consent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Invisible abuse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67881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Apple SD Gothic Neo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get Cryptocurrencies?</a:t>
            </a:r>
            <a:endParaRPr lang="ko-KR" altLang="en-US" dirty="0"/>
          </a:p>
        </p:txBody>
      </p:sp>
      <p:pic>
        <p:nvPicPr>
          <p:cNvPr id="3074" name="Picture 2" descr="pc icon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00" y="3175063"/>
            <a:ext cx="1461976" cy="146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080ti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52" y="1926657"/>
            <a:ext cx="192206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ning pool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52" y="4348813"/>
            <a:ext cx="1922065" cy="19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sic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9" r="13623"/>
          <a:stretch/>
        </p:blipFill>
        <p:spPr bwMode="auto">
          <a:xfrm>
            <a:off x="6748530" y="2005731"/>
            <a:ext cx="1944709" cy="17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mining pool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05" y="4348812"/>
            <a:ext cx="1922065" cy="19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urchase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750" y="3356914"/>
            <a:ext cx="180022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3074" idx="3"/>
            <a:endCxn id="3076" idx="1"/>
          </p:cNvCxnSpPr>
          <p:nvPr/>
        </p:nvCxnSpPr>
        <p:spPr>
          <a:xfrm flipV="1">
            <a:off x="2547176" y="2883920"/>
            <a:ext cx="861176" cy="1022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074" idx="3"/>
          </p:cNvCxnSpPr>
          <p:nvPr/>
        </p:nvCxnSpPr>
        <p:spPr>
          <a:xfrm>
            <a:off x="2547176" y="3906051"/>
            <a:ext cx="861176" cy="1515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076" idx="3"/>
            <a:endCxn id="3080" idx="1"/>
          </p:cNvCxnSpPr>
          <p:nvPr/>
        </p:nvCxnSpPr>
        <p:spPr>
          <a:xfrm flipV="1">
            <a:off x="5330417" y="2883919"/>
            <a:ext cx="141811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078" idx="3"/>
            <a:endCxn id="8" idx="1"/>
          </p:cNvCxnSpPr>
          <p:nvPr/>
        </p:nvCxnSpPr>
        <p:spPr>
          <a:xfrm flipV="1">
            <a:off x="5330417" y="5309845"/>
            <a:ext cx="144228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080" idx="3"/>
            <a:endCxn id="3082" idx="1"/>
          </p:cNvCxnSpPr>
          <p:nvPr/>
        </p:nvCxnSpPr>
        <p:spPr>
          <a:xfrm>
            <a:off x="8693239" y="2883919"/>
            <a:ext cx="1127511" cy="1106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3"/>
            <a:endCxn id="3082" idx="1"/>
          </p:cNvCxnSpPr>
          <p:nvPr/>
        </p:nvCxnSpPr>
        <p:spPr>
          <a:xfrm flipV="1">
            <a:off x="8694770" y="3990327"/>
            <a:ext cx="1125980" cy="13195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4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Re-emerging browser mining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As the year passed, the concept of browser mining become forgotten</a:t>
            </a:r>
          </a:p>
          <a:p>
            <a:r>
              <a:rPr lang="en-US" altLang="ko-KR" dirty="0" smtClean="0"/>
              <a:t>Recently, the browser mining re-emerged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6600" dirty="0" smtClean="0">
                <a:solidFill>
                  <a:srgbClr val="FF0000"/>
                </a:solidFill>
              </a:rPr>
              <a:t>	Why???</a:t>
            </a:r>
            <a:endParaRPr lang="ko-KR" altLang="en-US" sz="66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0" y="3526287"/>
            <a:ext cx="4227264" cy="27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9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Cryptojacking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Invisible use of vulnerable user’s computational resources to mine cryptocurrencies</a:t>
            </a:r>
            <a:endParaRPr lang="ko-KR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Based on browser-based coin mining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Can noticeably degrade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Also known as </a:t>
            </a:r>
            <a:r>
              <a:rPr lang="en-US" altLang="ko-KR" dirty="0" err="1" smtClean="0"/>
              <a:t>Coinjaking</a:t>
            </a:r>
            <a:r>
              <a:rPr lang="en-US" altLang="ko-KR" dirty="0" smtClean="0"/>
              <a:t>, Drive-by mining</a:t>
            </a:r>
          </a:p>
        </p:txBody>
      </p:sp>
    </p:spTree>
    <p:extLst>
      <p:ext uri="{BB962C8B-B14F-4D97-AF65-F5344CB8AC3E}">
        <p14:creationId xmlns:p14="http://schemas.microsoft.com/office/powerpoint/2010/main" val="371924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Browser-based Mining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Bitcoin Plus, </a:t>
            </a:r>
            <a:r>
              <a:rPr lang="en-US" altLang="ko-KR" dirty="0" err="1" smtClean="0"/>
              <a:t>JSMiner</a:t>
            </a:r>
            <a:r>
              <a:rPr lang="en-US" altLang="ko-KR" dirty="0" smtClean="0"/>
              <a:t>(2011), </a:t>
            </a:r>
            <a:r>
              <a:rPr lang="en-US" altLang="ko-KR" dirty="0" err="1" smtClean="0"/>
              <a:t>Minechurch</a:t>
            </a:r>
            <a:r>
              <a:rPr lang="en-US" altLang="ko-KR" dirty="0" smtClean="0"/>
              <a:t>(2014)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Well optimized for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Replacing Ads by mining BTC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Limitation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1.5x Slower than CPU Miner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Legal challenges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28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methods for crypto-mining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ASICs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Application Specific Integrated </a:t>
            </a:r>
            <a:r>
              <a:rPr lang="en-US" altLang="ko-KR" dirty="0" smtClean="0"/>
              <a:t>Circuits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GPU Based </a:t>
            </a:r>
            <a:r>
              <a:rPr lang="en-US" altLang="ko-KR" dirty="0" err="1" smtClean="0"/>
              <a:t>blockchain</a:t>
            </a:r>
            <a:r>
              <a:rPr lang="en-US" altLang="ko-KR" dirty="0" smtClean="0"/>
              <a:t> mining (July 18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, 2010)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ASIC Bitcoin Mining boom (Mid 2012)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Mining 	Pool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Do small work slice, get rewards according to their computational effort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First done by slush(Dec 16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, 2010)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6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Monero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Alternative Bitcoin launched in Apr 2014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Usually used for Dark web market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Pseudonymous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Light transaction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Computation : Memory hard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Requires large set of bytes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Frequent R/W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82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Monero</a:t>
            </a:r>
            <a:r>
              <a:rPr lang="en-US" altLang="ko-KR" dirty="0" smtClean="0"/>
              <a:t>: Memory Hard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Requires large set of bytes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Requires L3 cache, 2MB or above.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ASIC has 1MB : Not suitable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Frequent Read and Write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R/W Speed is significant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Graphic card’s GDDR5 : Notably slower than L3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CPU suits for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Monero</a:t>
            </a:r>
            <a:r>
              <a:rPr lang="en-US" altLang="ko-KR" b="1" dirty="0" smtClean="0">
                <a:solidFill>
                  <a:srgbClr val="FF0000"/>
                </a:solidFill>
              </a:rPr>
              <a:t> mining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7750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SS_official_WIDE_v2 (1)" id="{B23CE8B0-8CD1-438F-B70A-DD9DF3FC9E53}" vid="{F5AE2D62-96C8-4775-851D-9A651A47FF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 first look at browser-based cryptojacking</Template>
  <TotalTime>0</TotalTime>
  <Words>586</Words>
  <Application>Microsoft Office PowerPoint</Application>
  <PresentationFormat>와이드스크린</PresentationFormat>
  <Paragraphs>151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Apple SD Gothic Neo</vt:lpstr>
      <vt:lpstr>HiraMinProN-W3</vt:lpstr>
      <vt:lpstr>LucidaGrande</vt:lpstr>
      <vt:lpstr>맑은 고딕</vt:lpstr>
      <vt:lpstr>Arial</vt:lpstr>
      <vt:lpstr>Calibri</vt:lpstr>
      <vt:lpstr>Calibri Light</vt:lpstr>
      <vt:lpstr>추억</vt:lpstr>
      <vt:lpstr>A first look at browser-based cryptojacking</vt:lpstr>
      <vt:lpstr>Author</vt:lpstr>
      <vt:lpstr>How to get Cryptocurrencies?</vt:lpstr>
      <vt:lpstr>Re-emerging browser mining</vt:lpstr>
      <vt:lpstr>Cryptojacking</vt:lpstr>
      <vt:lpstr>Browser-based Mining</vt:lpstr>
      <vt:lpstr>New methods for crypto-mining</vt:lpstr>
      <vt:lpstr>Monero</vt:lpstr>
      <vt:lpstr>Monero: Memory Hard</vt:lpstr>
      <vt:lpstr>Coinhive</vt:lpstr>
      <vt:lpstr>Threat Model</vt:lpstr>
      <vt:lpstr>Webmaster Initiated</vt:lpstr>
      <vt:lpstr>Third-party Services</vt:lpstr>
      <vt:lpstr>Browser Extension</vt:lpstr>
      <vt:lpstr>Breaches</vt:lpstr>
      <vt:lpstr>Man-in-the-middle</vt:lpstr>
      <vt:lpstr>Measurement (1)</vt:lpstr>
      <vt:lpstr>Measurement (2)</vt:lpstr>
      <vt:lpstr>Measurement (3)</vt:lpstr>
      <vt:lpstr>Obtaining Consent</vt:lpstr>
      <vt:lpstr>Browser-level Mitigation</vt:lpstr>
      <vt:lpstr>Discussion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first look at browser-based cryptojacking</dc:title>
  <dc:creator>선용 정</dc:creator>
  <cp:lastModifiedBy>선용 정</cp:lastModifiedBy>
  <cp:revision>1</cp:revision>
  <dcterms:created xsi:type="dcterms:W3CDTF">2018-04-05T13:29:28Z</dcterms:created>
  <dcterms:modified xsi:type="dcterms:W3CDTF">2018-04-05T13:29:42Z</dcterms:modified>
</cp:coreProperties>
</file>