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11"/>
  </p:notesMasterIdLst>
  <p:sldIdLst>
    <p:sldId id="256" r:id="rId2"/>
    <p:sldId id="257" r:id="rId3"/>
    <p:sldId id="258" r:id="rId4"/>
    <p:sldId id="260" r:id="rId5"/>
    <p:sldId id="259" r:id="rId6"/>
    <p:sldId id="264" r:id="rId7"/>
    <p:sldId id="262" r:id="rId8"/>
    <p:sldId id="261" r:id="rId9"/>
    <p:sldId id="263" r:id="rId10"/>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3E7"/>
    <a:srgbClr val="FCF9D8"/>
    <a:srgbClr val="C9FCFF"/>
    <a:srgbClr val="000000"/>
    <a:srgbClr val="EBFEFF"/>
    <a:srgbClr val="0043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79074" autoAdjust="0"/>
  </p:normalViewPr>
  <p:slideViewPr>
    <p:cSldViewPr snapToGrid="0" snapToObjects="1">
      <p:cViewPr varScale="1">
        <p:scale>
          <a:sx n="61" d="100"/>
          <a:sy n="61" d="100"/>
        </p:scale>
        <p:origin x="12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ko-KR" altLang="en-US"/>
          </a:p>
        </p:txBody>
      </p:sp>
      <p:sp>
        <p:nvSpPr>
          <p:cNvPr id="3" name="날짜 개체 틀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DB9DF50-B6D5-440F-A032-A3A603096330}" type="datetimeFigureOut">
              <a:rPr lang="ko-KR" altLang="en-US" smtClean="0"/>
              <a:t>2018-04-12</a:t>
            </a:fld>
            <a:endParaRPr lang="ko-KR" altLang="en-US"/>
          </a:p>
        </p:txBody>
      </p:sp>
      <p:sp>
        <p:nvSpPr>
          <p:cNvPr id="4" name="슬라이드 이미지 개체 틀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ko-KR" altLang="en-US"/>
          </a:p>
        </p:txBody>
      </p:sp>
      <p:sp>
        <p:nvSpPr>
          <p:cNvPr id="5" name="슬라이드 노트 개체 틀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B3E616EA-F4CC-48F2-A304-2643F44900DB}" type="slidenum">
              <a:rPr lang="ko-KR" altLang="en-US" smtClean="0"/>
              <a:t>‹#›</a:t>
            </a:fld>
            <a:endParaRPr lang="ko-KR" altLang="en-US"/>
          </a:p>
        </p:txBody>
      </p:sp>
    </p:spTree>
    <p:extLst>
      <p:ext uri="{BB962C8B-B14F-4D97-AF65-F5344CB8AC3E}">
        <p14:creationId xmlns:p14="http://schemas.microsoft.com/office/powerpoint/2010/main" val="9390054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3E616EA-F4CC-48F2-A304-2643F44900DB}" type="slidenum">
              <a:rPr lang="ko-KR" altLang="en-US" smtClean="0"/>
              <a:t>7</a:t>
            </a:fld>
            <a:endParaRPr lang="ko-KR" altLang="en-US"/>
          </a:p>
        </p:txBody>
      </p:sp>
    </p:spTree>
    <p:extLst>
      <p:ext uri="{BB962C8B-B14F-4D97-AF65-F5344CB8AC3E}">
        <p14:creationId xmlns:p14="http://schemas.microsoft.com/office/powerpoint/2010/main" val="3432684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b="1"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280" y="6000654"/>
            <a:ext cx="2472271" cy="365125"/>
          </a:xfrm>
        </p:spPr>
        <p:txBody>
          <a:bodyPr/>
          <a:lstStyle>
            <a:lvl1pPr algn="l">
              <a:defRPr sz="1400">
                <a:solidFill>
                  <a:srgbClr val="00438F"/>
                </a:solidFill>
              </a:defRPr>
            </a:lvl1pPr>
          </a:lstStyle>
          <a:p>
            <a:fld id="{B61BEF0D-F0BB-DE4B-95CE-6DB70DBA9567}" type="datetimeFigureOut">
              <a:rPr lang="en-US" smtClean="0"/>
              <a:pPr/>
              <a:t>4/12/2018</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userDrawn="1"/>
        </p:nvGrpSpPr>
        <p:grpSpPr>
          <a:xfrm>
            <a:off x="6835500" y="657748"/>
            <a:ext cx="4320180" cy="541372"/>
            <a:chOff x="6835500" y="704056"/>
            <a:chExt cx="4320180" cy="541372"/>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5500" y="704056"/>
              <a:ext cx="2659321" cy="54137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4820" y="799762"/>
              <a:ext cx="1580860" cy="349961"/>
            </a:xfrm>
            <a:prstGeom prst="rect">
              <a:avLst/>
            </a:prstGeom>
          </p:spPr>
        </p:pic>
      </p:grpSp>
    </p:spTree>
    <p:extLst>
      <p:ext uri="{BB962C8B-B14F-4D97-AF65-F5344CB8AC3E}">
        <p14:creationId xmlns:p14="http://schemas.microsoft.com/office/powerpoint/2010/main" val="13269269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4/12/2018</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44422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438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lvl1pPr>
              <a:defRPr b="1"/>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4/12/2018</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4625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669907" y="49854"/>
            <a:ext cx="2472271" cy="365125"/>
          </a:xfrm>
        </p:spPr>
        <p:txBody>
          <a:bodyPr/>
          <a:lstStyle/>
          <a:p>
            <a:fld id="{B61BEF0D-F0BB-DE4B-95CE-6DB70DBA9567}" type="datetimeFigureOut">
              <a:rPr lang="en-US" smtClean="0"/>
              <a:pPr/>
              <a:t>4/12/2018</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5409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48586" y="286603"/>
            <a:ext cx="10898372" cy="1450757"/>
          </a:xfrm>
        </p:spPr>
        <p:txBody>
          <a:bodyPr/>
          <a:lstStyle>
            <a:lvl1pPr>
              <a:defRPr b="1"/>
            </a:lvl1pPr>
          </a:lstStyle>
          <a:p>
            <a:r>
              <a:rPr lang="en-US" smtClean="0"/>
              <a:t>Click to edit Master title style</a:t>
            </a:r>
            <a:endParaRPr lang="en-US" dirty="0"/>
          </a:p>
        </p:txBody>
      </p:sp>
      <p:sp>
        <p:nvSpPr>
          <p:cNvPr id="3" name="Content Placeholder 2"/>
          <p:cNvSpPr>
            <a:spLocks noGrp="1"/>
          </p:cNvSpPr>
          <p:nvPr>
            <p:ph sz="half" idx="1"/>
          </p:nvPr>
        </p:nvSpPr>
        <p:spPr>
          <a:xfrm>
            <a:off x="648586" y="1845734"/>
            <a:ext cx="5386454" cy="4299883"/>
          </a:xfrm>
        </p:spPr>
        <p:txBody>
          <a:bodyPr/>
          <a:lstStyle>
            <a:lvl2pPr>
              <a:buClr>
                <a:srgbClr val="00438F"/>
              </a:buClr>
              <a:defRPr/>
            </a:lvl2pPr>
            <a:lvl3pPr>
              <a:buClr>
                <a:srgbClr val="00438F"/>
              </a:buClr>
              <a:defRPr/>
            </a:lvl3pPr>
            <a:lvl4pPr>
              <a:buClr>
                <a:srgbClr val="00438F"/>
              </a:buClr>
              <a:defRPr/>
            </a:lvl4pPr>
            <a:lvl5pPr>
              <a:buClr>
                <a:srgbClr val="00438F"/>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5329038" cy="42998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4/12/2018</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27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27321" y="286603"/>
            <a:ext cx="10930270" cy="1450757"/>
          </a:xfrm>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627321" y="1846052"/>
            <a:ext cx="5407719"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7321" y="2582334"/>
            <a:ext cx="5407719" cy="363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9" y="1846052"/>
            <a:ext cx="5339671"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3"/>
            <a:ext cx="5339670" cy="363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4/12/2018</a:t>
            </a:fld>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7012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4/12/2018</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6606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61BEF0D-F0BB-DE4B-95CE-6DB70DBA9567}" type="datetimeFigureOut">
              <a:rPr lang="en-US" smtClean="0"/>
              <a:pPr/>
              <a:t>4/12/2018</a:t>
            </a:fld>
            <a:endParaRPr lang="en-US" dirty="0"/>
          </a:p>
        </p:txBody>
      </p:sp>
      <p:grpSp>
        <p:nvGrpSpPr>
          <p:cNvPr id="21" name="Group 20"/>
          <p:cNvGrpSpPr/>
          <p:nvPr userDrawn="1"/>
        </p:nvGrpSpPr>
        <p:grpSpPr>
          <a:xfrm>
            <a:off x="8898303" y="6421143"/>
            <a:ext cx="3222060" cy="403764"/>
            <a:chOff x="6835500" y="704056"/>
            <a:chExt cx="4320180" cy="541372"/>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5500" y="704056"/>
              <a:ext cx="2659321" cy="541372"/>
            </a:xfrm>
            <a:prstGeom prst="rect">
              <a:avLst/>
            </a:prstGeom>
          </p:spPr>
        </p:pic>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4820" y="799762"/>
              <a:ext cx="1580860" cy="349961"/>
            </a:xfrm>
            <a:prstGeom prst="rect">
              <a:avLst/>
            </a:prstGeom>
          </p:spPr>
        </p:pic>
      </p:grpSp>
      <p:sp>
        <p:nvSpPr>
          <p:cNvPr id="12" name="Rectangle 11"/>
          <p:cNvSpPr/>
          <p:nvPr userDrawn="1"/>
        </p:nvSpPr>
        <p:spPr>
          <a:xfrm>
            <a:off x="1" y="6334316"/>
            <a:ext cx="12192000" cy="66484"/>
          </a:xfrm>
          <a:prstGeom prst="rect">
            <a:avLst/>
          </a:prstGeom>
          <a:solidFill>
            <a:srgbClr val="00438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p:cNvSpPr txBox="1">
            <a:spLocks/>
          </p:cNvSpPr>
          <p:nvPr userDrawn="1"/>
        </p:nvSpPr>
        <p:spPr>
          <a:xfrm>
            <a:off x="1246136" y="1614541"/>
            <a:ext cx="10058400" cy="2432517"/>
          </a:xfrm>
          <a:prstGeom prst="rect">
            <a:avLst/>
          </a:prstGeom>
        </p:spPr>
        <p:txBody>
          <a:bodyPr vert="horz" lIns="91440" tIns="45720" rIns="91440" bIns="45720" rtlCol="0" anchor="ctr">
            <a:normAutofit/>
          </a:bodyPr>
          <a:lstStyle>
            <a:lvl1pPr algn="ctr" defTabSz="914400" rtl="0" eaLnBrk="1" latinLnBrk="0" hangingPunct="1">
              <a:lnSpc>
                <a:spcPct val="85000"/>
              </a:lnSpc>
              <a:spcBef>
                <a:spcPct val="0"/>
              </a:spcBef>
              <a:buNone/>
              <a:defRPr sz="8000" b="1" kern="1200" spc="-50" baseline="0">
                <a:solidFill>
                  <a:srgbClr val="C00000"/>
                </a:solidFill>
                <a:latin typeface="+mj-lt"/>
                <a:ea typeface="+mj-ea"/>
                <a:cs typeface="+mj-cs"/>
              </a:defRPr>
            </a:lvl1pPr>
          </a:lstStyle>
          <a:p>
            <a:r>
              <a:rPr lang="en-US" smtClean="0"/>
              <a:t>Click to edit Master title style</a:t>
            </a:r>
            <a:endParaRPr lang="en-US" dirty="0"/>
          </a:p>
        </p:txBody>
      </p:sp>
      <p:sp>
        <p:nvSpPr>
          <p:cNvPr id="14" name="TextBox 13"/>
          <p:cNvSpPr txBox="1"/>
          <p:nvPr userDrawn="1"/>
        </p:nvSpPr>
        <p:spPr>
          <a:xfrm>
            <a:off x="5061099" y="4865021"/>
            <a:ext cx="6141938" cy="461665"/>
          </a:xfrm>
          <a:prstGeom prst="rect">
            <a:avLst/>
          </a:prstGeom>
          <a:noFill/>
        </p:spPr>
        <p:txBody>
          <a:bodyPr wrap="none" rtlCol="0">
            <a:spAutoFit/>
          </a:bodyPr>
          <a:lstStyle/>
          <a:p>
            <a:r>
              <a:rPr lang="en-US" sz="2400" dirty="0" smtClean="0"/>
              <a:t>For more information, please visit our websites:</a:t>
            </a:r>
            <a:endParaRPr lang="en-US" sz="2400" dirty="0"/>
          </a:p>
        </p:txBody>
      </p:sp>
      <p:sp>
        <p:nvSpPr>
          <p:cNvPr id="15" name="TextBox 14"/>
          <p:cNvSpPr txBox="1"/>
          <p:nvPr userDrawn="1"/>
        </p:nvSpPr>
        <p:spPr>
          <a:xfrm>
            <a:off x="9243591" y="5263149"/>
            <a:ext cx="2345386" cy="461665"/>
          </a:xfrm>
          <a:prstGeom prst="rect">
            <a:avLst/>
          </a:prstGeom>
          <a:noFill/>
        </p:spPr>
        <p:txBody>
          <a:bodyPr wrap="none" rtlCol="0">
            <a:spAutoFit/>
          </a:bodyPr>
          <a:lstStyle/>
          <a:p>
            <a:r>
              <a:rPr lang="en-US" sz="2400" b="1" dirty="0" err="1" smtClean="0">
                <a:solidFill>
                  <a:srgbClr val="00438F"/>
                </a:solidFill>
                <a:latin typeface="Arial" charset="0"/>
                <a:ea typeface="Arial" charset="0"/>
                <a:cs typeface="Arial" charset="0"/>
              </a:rPr>
              <a:t>nss.kaist.ac.kr</a:t>
            </a:r>
            <a:endParaRPr lang="en-US" sz="2400" b="1" dirty="0">
              <a:solidFill>
                <a:srgbClr val="00438F"/>
              </a:solidFill>
              <a:latin typeface="Arial" charset="0"/>
              <a:ea typeface="Arial" charset="0"/>
              <a:cs typeface="Arial" charset="0"/>
            </a:endParaRPr>
          </a:p>
        </p:txBody>
      </p:sp>
      <p:sp>
        <p:nvSpPr>
          <p:cNvPr id="16" name="TextBox 15"/>
          <p:cNvSpPr txBox="1"/>
          <p:nvPr userDrawn="1"/>
        </p:nvSpPr>
        <p:spPr>
          <a:xfrm>
            <a:off x="6381662" y="5248800"/>
            <a:ext cx="2638351" cy="461665"/>
          </a:xfrm>
          <a:prstGeom prst="rect">
            <a:avLst/>
          </a:prstGeom>
          <a:noFill/>
        </p:spPr>
        <p:txBody>
          <a:bodyPr wrap="none" rtlCol="0">
            <a:spAutoFit/>
          </a:bodyPr>
          <a:lstStyle/>
          <a:p>
            <a:r>
              <a:rPr lang="en-US" sz="2400" b="1" dirty="0" err="1" smtClean="0">
                <a:solidFill>
                  <a:srgbClr val="00438F"/>
                </a:solidFill>
                <a:latin typeface="Arial" charset="0"/>
                <a:ea typeface="Arial" charset="0"/>
                <a:cs typeface="Arial" charset="0"/>
              </a:rPr>
              <a:t>SDNsecurity</a:t>
            </a:r>
            <a:r>
              <a:rPr lang="en-US" sz="2400" b="1" dirty="0" err="1">
                <a:solidFill>
                  <a:srgbClr val="00438F"/>
                </a:solidFill>
                <a:latin typeface="Arial" charset="0"/>
                <a:ea typeface="Arial" charset="0"/>
                <a:cs typeface="Arial" charset="0"/>
              </a:rPr>
              <a:t>.</a:t>
            </a:r>
            <a:r>
              <a:rPr lang="en-US" sz="2400" b="1" dirty="0" err="1" smtClean="0">
                <a:solidFill>
                  <a:srgbClr val="00438F"/>
                </a:solidFill>
                <a:latin typeface="Arial" charset="0"/>
                <a:ea typeface="Arial" charset="0"/>
                <a:cs typeface="Arial" charset="0"/>
              </a:rPr>
              <a:t>org</a:t>
            </a:r>
            <a:endParaRPr lang="en-US" sz="2400" b="1" dirty="0">
              <a:solidFill>
                <a:srgbClr val="00438F"/>
              </a:solidFill>
              <a:latin typeface="Arial" charset="0"/>
              <a:ea typeface="Arial" charset="0"/>
              <a:cs typeface="Arial" charset="0"/>
            </a:endParaRPr>
          </a:p>
        </p:txBody>
      </p:sp>
    </p:spTree>
    <p:extLst>
      <p:ext uri="{BB962C8B-B14F-4D97-AF65-F5344CB8AC3E}">
        <p14:creationId xmlns:p14="http://schemas.microsoft.com/office/powerpoint/2010/main" val="18272857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61BEF0D-F0BB-DE4B-95CE-6DB70DBA9567}" type="datetimeFigureOut">
              <a:rPr lang="en-US" smtClean="0"/>
              <a:pPr/>
              <a:t>4/12/2018</a:t>
            </a:fld>
            <a:endParaRPr lang="en-US" dirty="0"/>
          </a:p>
        </p:txBody>
      </p:sp>
      <p:grpSp>
        <p:nvGrpSpPr>
          <p:cNvPr id="21" name="Group 20"/>
          <p:cNvGrpSpPr/>
          <p:nvPr userDrawn="1"/>
        </p:nvGrpSpPr>
        <p:grpSpPr>
          <a:xfrm>
            <a:off x="8898303" y="6421143"/>
            <a:ext cx="3222060" cy="403764"/>
            <a:chOff x="6835500" y="704056"/>
            <a:chExt cx="4320180" cy="541372"/>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5500" y="704056"/>
              <a:ext cx="2659321" cy="541372"/>
            </a:xfrm>
            <a:prstGeom prst="rect">
              <a:avLst/>
            </a:prstGeom>
          </p:spPr>
        </p:pic>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4820" y="799762"/>
              <a:ext cx="1580860" cy="349961"/>
            </a:xfrm>
            <a:prstGeom prst="rect">
              <a:avLst/>
            </a:prstGeom>
          </p:spPr>
        </p:pic>
      </p:grpSp>
      <p:sp>
        <p:nvSpPr>
          <p:cNvPr id="12" name="Rectangle 11"/>
          <p:cNvSpPr/>
          <p:nvPr userDrawn="1"/>
        </p:nvSpPr>
        <p:spPr>
          <a:xfrm>
            <a:off x="1" y="6334316"/>
            <a:ext cx="12192000" cy="66484"/>
          </a:xfrm>
          <a:prstGeom prst="rect">
            <a:avLst/>
          </a:prstGeom>
          <a:solidFill>
            <a:srgbClr val="00438F"/>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50672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438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4/12/2018</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031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00438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1">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4/12/2018</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6081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321" y="286603"/>
            <a:ext cx="10940901"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7321" y="1845734"/>
            <a:ext cx="10940901"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648092" y="49854"/>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4/12/2018</a:t>
            </a:fld>
            <a:endParaRPr lang="en-US" dirty="0"/>
          </a:p>
        </p:txBody>
      </p:sp>
      <p:sp>
        <p:nvSpPr>
          <p:cNvPr id="6" name="Slide Number Placeholder 5"/>
          <p:cNvSpPr>
            <a:spLocks noGrp="1"/>
          </p:cNvSpPr>
          <p:nvPr>
            <p:ph type="sldNum" sz="quarter" idx="4"/>
          </p:nvPr>
        </p:nvSpPr>
        <p:spPr>
          <a:xfrm>
            <a:off x="5438414" y="6427883"/>
            <a:ext cx="1312025" cy="365125"/>
          </a:xfrm>
          <a:prstGeom prst="rect">
            <a:avLst/>
          </a:prstGeom>
        </p:spPr>
        <p:txBody>
          <a:bodyPr vert="horz" lIns="91440" tIns="45720" rIns="91440" bIns="45720" rtlCol="0" anchor="ctr"/>
          <a:lstStyle>
            <a:lvl1pPr algn="ctr">
              <a:defRPr sz="2000">
                <a:solidFill>
                  <a:srgbClr val="00438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627321" y="1737360"/>
            <a:ext cx="1094090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8898303" y="6436909"/>
            <a:ext cx="3222060" cy="403764"/>
            <a:chOff x="6835500" y="704056"/>
            <a:chExt cx="4320180" cy="541372"/>
          </a:xfrm>
        </p:grpSpPr>
        <p:pic>
          <p:nvPicPr>
            <p:cNvPr id="21" name="Picture 2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835500" y="704056"/>
              <a:ext cx="2659321" cy="541372"/>
            </a:xfrm>
            <a:prstGeom prst="rect">
              <a:avLst/>
            </a:prstGeom>
          </p:spPr>
        </p:pic>
        <p:pic>
          <p:nvPicPr>
            <p:cNvPr id="22" name="Picture 2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574820" y="799762"/>
              <a:ext cx="1580860" cy="349961"/>
            </a:xfrm>
            <a:prstGeom prst="rect">
              <a:avLst/>
            </a:prstGeom>
          </p:spPr>
        </p:pic>
      </p:grpSp>
      <p:sp>
        <p:nvSpPr>
          <p:cNvPr id="11" name="Rectangle 10"/>
          <p:cNvSpPr/>
          <p:nvPr userDrawn="1"/>
        </p:nvSpPr>
        <p:spPr>
          <a:xfrm flipV="1">
            <a:off x="1" y="6368900"/>
            <a:ext cx="12192000" cy="45719"/>
          </a:xfrm>
          <a:prstGeom prst="rect">
            <a:avLst/>
          </a:prstGeom>
          <a:solidFill>
            <a:srgbClr val="00438F"/>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908526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1" r:id="rId3"/>
    <p:sldLayoutId id="2147483832" r:id="rId4"/>
    <p:sldLayoutId id="2147483833" r:id="rId5"/>
    <p:sldLayoutId id="2147483834" r:id="rId6"/>
    <p:sldLayoutId id="2147483840" r:id="rId7"/>
    <p:sldLayoutId id="2147483835" r:id="rId8"/>
    <p:sldLayoutId id="2147483836" r:id="rId9"/>
    <p:sldLayoutId id="2147483837" r:id="rId10"/>
    <p:sldLayoutId id="2147483838"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5400" b="1" kern="1200" spc="-50" baseline="0">
          <a:solidFill>
            <a:schemeClr val="tx1">
              <a:lumMod val="75000"/>
              <a:lumOff val="25000"/>
            </a:schemeClr>
          </a:solidFill>
          <a:latin typeface="+mj-lt"/>
          <a:ea typeface="+mj-ea"/>
          <a:cs typeface="+mj-cs"/>
        </a:defRPr>
      </a:lvl1pPr>
    </p:titleStyle>
    <p:bodyStyle>
      <a:lvl1pPr marL="360363" indent="-360363" algn="l" defTabSz="914400" rtl="0" eaLnBrk="1" latinLnBrk="0" hangingPunct="1">
        <a:lnSpc>
          <a:spcPct val="90000"/>
        </a:lnSpc>
        <a:spcBef>
          <a:spcPts val="1200"/>
        </a:spcBef>
        <a:spcAft>
          <a:spcPts val="200"/>
        </a:spcAft>
        <a:buClr>
          <a:srgbClr val="00438F"/>
        </a:buClr>
        <a:buSzPct val="100000"/>
        <a:buFont typeface="LucidaGrande" charset="0"/>
        <a:buChar char="●"/>
        <a:tabLst/>
        <a:defRPr sz="3600" kern="1200">
          <a:solidFill>
            <a:schemeClr val="tx1">
              <a:lumMod val="75000"/>
              <a:lumOff val="25000"/>
            </a:schemeClr>
          </a:solidFill>
          <a:latin typeface="+mn-lt"/>
          <a:ea typeface="+mn-ea"/>
          <a:cs typeface="+mn-cs"/>
        </a:defRPr>
      </a:lvl1pPr>
      <a:lvl2pPr marL="539750" indent="-339725" algn="l" defTabSz="914400" rtl="0" eaLnBrk="1" latinLnBrk="0" hangingPunct="1">
        <a:lnSpc>
          <a:spcPct val="90000"/>
        </a:lnSpc>
        <a:spcBef>
          <a:spcPts val="200"/>
        </a:spcBef>
        <a:spcAft>
          <a:spcPts val="400"/>
        </a:spcAft>
        <a:buClr>
          <a:srgbClr val="00438F"/>
        </a:buClr>
        <a:buFont typeface="LucidaGrande" charset="0"/>
        <a:buChar char="•"/>
        <a:tabLst/>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rgbClr val="00438F"/>
        </a:buClr>
        <a:buFont typeface="LucidaGrande"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rgbClr val="00438F"/>
        </a:buClr>
        <a:buFont typeface="HiraMinProN-W3" charset="-128"/>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rgbClr val="00438F"/>
        </a:buClr>
        <a:buFont typeface="HiraMinProN-W3" charset="-128"/>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l.acm.org/citation.cfm?id=317822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jbonneau.com/doc/BMCNKF15-IEEESP-bitcoin.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g.drhack.net/cryptocurrency-mining-damages-laptop-deskto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o.malwarebytes.com/rs/805-USG-300/images/Drive-by_Mining_FINAL.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err="1" smtClean="0"/>
              <a:t>Datas</a:t>
            </a:r>
            <a:r>
              <a:rPr lang="en-US" sz="6000" dirty="0" smtClean="0"/>
              <a:t> for Introduction</a:t>
            </a:r>
            <a:endParaRPr lang="en-US" sz="6000" dirty="0"/>
          </a:p>
        </p:txBody>
      </p:sp>
      <p:sp>
        <p:nvSpPr>
          <p:cNvPr id="3" name="Subtitle 2"/>
          <p:cNvSpPr>
            <a:spLocks noGrp="1"/>
          </p:cNvSpPr>
          <p:nvPr>
            <p:ph type="subTitle" idx="1"/>
          </p:nvPr>
        </p:nvSpPr>
        <p:spPr/>
        <p:txBody>
          <a:bodyPr>
            <a:normAutofit/>
          </a:bodyPr>
          <a:lstStyle/>
          <a:p>
            <a:pPr algn="r"/>
            <a:r>
              <a:rPr lang="en-US" dirty="0" err="1" smtClean="0"/>
              <a:t>Jeong</a:t>
            </a:r>
            <a:r>
              <a:rPr lang="en-US" dirty="0" smtClean="0"/>
              <a:t> </a:t>
            </a:r>
            <a:r>
              <a:rPr lang="en-US" dirty="0" err="1" smtClean="0"/>
              <a:t>seonyong</a:t>
            </a:r>
            <a:endParaRPr lang="en-US" dirty="0"/>
          </a:p>
        </p:txBody>
      </p:sp>
    </p:spTree>
    <p:extLst>
      <p:ext uri="{BB962C8B-B14F-4D97-AF65-F5344CB8AC3E}">
        <p14:creationId xmlns:p14="http://schemas.microsoft.com/office/powerpoint/2010/main" val="1325587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Recent </a:t>
            </a:r>
            <a:r>
              <a:rPr lang="en-US" altLang="ko-KR" dirty="0" err="1" smtClean="0"/>
              <a:t>monetizable</a:t>
            </a:r>
            <a:r>
              <a:rPr lang="en-US" altLang="ko-KR" dirty="0" smtClean="0"/>
              <a:t> attacks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a:t>The rise of </a:t>
            </a:r>
            <a:r>
              <a:rPr lang="en-US" altLang="ko-KR" dirty="0" smtClean="0"/>
              <a:t>ransomware</a:t>
            </a:r>
          </a:p>
          <a:p>
            <a:pPr lvl="1"/>
            <a:r>
              <a:rPr lang="en-US" altLang="ko-KR" dirty="0" smtClean="0"/>
              <a:t>URL </a:t>
            </a:r>
            <a:r>
              <a:rPr lang="en-US" altLang="ko-KR" dirty="0"/>
              <a:t>: </a:t>
            </a:r>
            <a:r>
              <a:rPr lang="en-US" altLang="ko-KR" dirty="0">
                <a:hlinkClick r:id="rId2"/>
              </a:rPr>
              <a:t>https://</a:t>
            </a:r>
            <a:r>
              <a:rPr lang="en-US" altLang="ko-KR" dirty="0" smtClean="0">
                <a:hlinkClick r:id="rId2"/>
              </a:rPr>
              <a:t>dl.acm.org/citation.cfm?id=3178224</a:t>
            </a:r>
            <a:endParaRPr lang="en-US" altLang="ko-KR" dirty="0" smtClean="0"/>
          </a:p>
          <a:p>
            <a:pPr lvl="1"/>
            <a:r>
              <a:rPr lang="en-US" altLang="ko-KR" dirty="0" smtClean="0"/>
              <a:t>Ransomware is a malware extorting huge amount of money from victims; emerged in 2005, </a:t>
            </a:r>
            <a:r>
              <a:rPr lang="en-US" altLang="ko-KR" dirty="0" err="1" smtClean="0"/>
              <a:t>Trojan.GpCoder</a:t>
            </a:r>
            <a:r>
              <a:rPr lang="en-US" altLang="ko-KR" dirty="0" smtClean="0"/>
              <a:t>. By locking the system or encrypting the files folders, whole computer of victim, the attacker blocks the victim to access the file or whole system. To gain back system access, the victim should pay money to the attacker. After bitcoin comes up, ransomware surprisingly increased as a profit-making weapon.</a:t>
            </a:r>
            <a:endParaRPr lang="ko-KR" altLang="en-US" dirty="0"/>
          </a:p>
        </p:txBody>
      </p:sp>
    </p:spTree>
    <p:extLst>
      <p:ext uri="{BB962C8B-B14F-4D97-AF65-F5344CB8AC3E}">
        <p14:creationId xmlns:p14="http://schemas.microsoft.com/office/powerpoint/2010/main" val="277697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Recent </a:t>
            </a:r>
            <a:r>
              <a:rPr lang="en-US" altLang="ko-KR" dirty="0" err="1" smtClean="0"/>
              <a:t>monetizable</a:t>
            </a:r>
            <a:r>
              <a:rPr lang="en-US" altLang="ko-KR" dirty="0" smtClean="0"/>
              <a:t> attacks</a:t>
            </a:r>
            <a:endParaRPr lang="ko-KR" altLang="en-US" dirty="0"/>
          </a:p>
        </p:txBody>
      </p:sp>
      <p:sp>
        <p:nvSpPr>
          <p:cNvPr id="3" name="내용 개체 틀 2"/>
          <p:cNvSpPr>
            <a:spLocks noGrp="1"/>
          </p:cNvSpPr>
          <p:nvPr>
            <p:ph idx="1"/>
          </p:nvPr>
        </p:nvSpPr>
        <p:spPr/>
        <p:txBody>
          <a:bodyPr>
            <a:normAutofit/>
          </a:bodyPr>
          <a:lstStyle/>
          <a:p>
            <a:r>
              <a:rPr lang="en-US" altLang="ko-KR" dirty="0" smtClean="0"/>
              <a:t>Monetizing </a:t>
            </a:r>
            <a:r>
              <a:rPr lang="en-US" altLang="ko-KR" dirty="0" err="1"/>
              <a:t>spambot</a:t>
            </a:r>
            <a:r>
              <a:rPr lang="en-US" altLang="ko-KR" dirty="0"/>
              <a:t> activity and understanding its relation with </a:t>
            </a:r>
            <a:r>
              <a:rPr lang="en-US" altLang="ko-KR" dirty="0" err="1"/>
              <a:t>spambot</a:t>
            </a:r>
            <a:r>
              <a:rPr lang="en-US" altLang="ko-KR" dirty="0"/>
              <a:t> traffic </a:t>
            </a:r>
            <a:r>
              <a:rPr lang="en-US" altLang="ko-KR" dirty="0" smtClean="0"/>
              <a:t>features</a:t>
            </a:r>
          </a:p>
          <a:p>
            <a:pPr lvl="1"/>
            <a:r>
              <a:rPr lang="en-US" altLang="ko-KR" dirty="0" smtClean="0"/>
              <a:t>URL </a:t>
            </a:r>
            <a:r>
              <a:rPr lang="en-US" altLang="ko-KR" dirty="0"/>
              <a:t>: https://dl.acm.org/citation.cfm?id=2414486</a:t>
            </a:r>
            <a:endParaRPr lang="en-US" altLang="ko-KR" dirty="0" smtClean="0"/>
          </a:p>
          <a:p>
            <a:pPr lvl="1"/>
            <a:r>
              <a:rPr lang="en-US" altLang="ko-KR" dirty="0" smtClean="0"/>
              <a:t>Spam botnet is a set of bots which can create spam mail. A </a:t>
            </a:r>
            <a:r>
              <a:rPr lang="en-US" altLang="ko-KR" dirty="0" err="1" smtClean="0"/>
              <a:t>botmaster</a:t>
            </a:r>
            <a:r>
              <a:rPr lang="en-US" altLang="ko-KR" dirty="0" smtClean="0"/>
              <a:t> can get profit by renting spam botnet to spammers. </a:t>
            </a:r>
            <a:r>
              <a:rPr lang="en-US" altLang="ko-KR" dirty="0"/>
              <a:t> </a:t>
            </a:r>
            <a:r>
              <a:rPr lang="en-US" altLang="ko-KR" dirty="0" smtClean="0"/>
              <a:t>Recently, as the growth of financial gains from spam botnets, the number and size of botnets reported are exponentially increased.  </a:t>
            </a:r>
            <a:endParaRPr lang="ko-KR" altLang="en-US" dirty="0"/>
          </a:p>
        </p:txBody>
      </p:sp>
    </p:spTree>
    <p:extLst>
      <p:ext uri="{BB962C8B-B14F-4D97-AF65-F5344CB8AC3E}">
        <p14:creationId xmlns:p14="http://schemas.microsoft.com/office/powerpoint/2010/main" val="269907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Recent </a:t>
            </a:r>
            <a:r>
              <a:rPr lang="en-US" altLang="ko-KR" dirty="0" err="1" smtClean="0"/>
              <a:t>monetizable</a:t>
            </a:r>
            <a:r>
              <a:rPr lang="en-US" altLang="ko-KR" dirty="0" smtClean="0"/>
              <a:t> attacks</a:t>
            </a:r>
            <a:endParaRPr lang="ko-KR" altLang="en-US" dirty="0"/>
          </a:p>
        </p:txBody>
      </p:sp>
      <p:sp>
        <p:nvSpPr>
          <p:cNvPr id="3" name="내용 개체 틀 2"/>
          <p:cNvSpPr>
            <a:spLocks noGrp="1"/>
          </p:cNvSpPr>
          <p:nvPr>
            <p:ph idx="1"/>
          </p:nvPr>
        </p:nvSpPr>
        <p:spPr/>
        <p:txBody>
          <a:bodyPr>
            <a:normAutofit/>
          </a:bodyPr>
          <a:lstStyle/>
          <a:p>
            <a:r>
              <a:rPr lang="en-US" altLang="ko-KR" dirty="0" smtClean="0"/>
              <a:t>Botnet Economics: Uncertainty Matters</a:t>
            </a:r>
          </a:p>
          <a:p>
            <a:pPr lvl="1"/>
            <a:r>
              <a:rPr lang="en-US" altLang="ko-KR" sz="2800" dirty="0" smtClean="0"/>
              <a:t>URL : http</a:t>
            </a:r>
            <a:r>
              <a:rPr lang="en-US" altLang="ko-KR" sz="2800" dirty="0"/>
              <a:t>://www.econinfosec.org/archive/weis2008/papers/Liao.pdf</a:t>
            </a:r>
            <a:endParaRPr lang="en-US" altLang="ko-KR" sz="2800" dirty="0" smtClean="0"/>
          </a:p>
          <a:p>
            <a:pPr lvl="1"/>
            <a:r>
              <a:rPr lang="en-US" altLang="ko-KR" dirty="0" smtClean="0"/>
              <a:t>Botnets, a set of infected computer used for various attacks like </a:t>
            </a:r>
            <a:r>
              <a:rPr lang="en-US" altLang="ko-KR" dirty="0" err="1" smtClean="0"/>
              <a:t>DDoS</a:t>
            </a:r>
            <a:r>
              <a:rPr lang="en-US" altLang="ko-KR" dirty="0" smtClean="0"/>
              <a:t>, are traded in underground markets. The </a:t>
            </a:r>
            <a:r>
              <a:rPr lang="en-US" altLang="ko-KR" dirty="0"/>
              <a:t>exponential growth of botnets has evolved into billion-dollar shadow industry. </a:t>
            </a:r>
            <a:endParaRPr lang="ko-KR" altLang="en-US" dirty="0"/>
          </a:p>
        </p:txBody>
      </p:sp>
    </p:spTree>
    <p:extLst>
      <p:ext uri="{BB962C8B-B14F-4D97-AF65-F5344CB8AC3E}">
        <p14:creationId xmlns:p14="http://schemas.microsoft.com/office/powerpoint/2010/main" val="267909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cryptocurrency?</a:t>
            </a:r>
            <a:endParaRPr lang="ko-KR" altLang="en-US" dirty="0"/>
          </a:p>
        </p:txBody>
      </p:sp>
      <p:sp>
        <p:nvSpPr>
          <p:cNvPr id="3" name="내용 개체 틀 2"/>
          <p:cNvSpPr>
            <a:spLocks noGrp="1"/>
          </p:cNvSpPr>
          <p:nvPr>
            <p:ph idx="1"/>
          </p:nvPr>
        </p:nvSpPr>
        <p:spPr/>
        <p:txBody>
          <a:bodyPr/>
          <a:lstStyle/>
          <a:p>
            <a:r>
              <a:rPr lang="en-US" altLang="ko-KR" dirty="0" smtClean="0"/>
              <a:t>Bitcoin: A Peer to Peer Electronic Cash System</a:t>
            </a:r>
          </a:p>
          <a:p>
            <a:pPr lvl="1"/>
            <a:r>
              <a:rPr lang="en-US" altLang="ko-KR" sz="2800" dirty="0"/>
              <a:t>URL: </a:t>
            </a:r>
            <a:r>
              <a:rPr lang="en-US" altLang="ko-KR" sz="2800" dirty="0" smtClean="0"/>
              <a:t>https://bitcoin.org/bitcoin.pdf</a:t>
            </a:r>
          </a:p>
          <a:p>
            <a:pPr lvl="1"/>
            <a:r>
              <a:rPr lang="en-US" altLang="ko-KR" dirty="0" smtClean="0"/>
              <a:t>Bitcoin is a platform supporting electronic transactions without relying on trusted third party. All transactions are announced to the public, all users guarantee the transaction is valid. So users can minimize the fee and the speed of transaction get fast. </a:t>
            </a:r>
            <a:endParaRPr lang="ko-KR" altLang="en-US" dirty="0"/>
          </a:p>
        </p:txBody>
      </p:sp>
    </p:spTree>
    <p:extLst>
      <p:ext uri="{BB962C8B-B14F-4D97-AF65-F5344CB8AC3E}">
        <p14:creationId xmlns:p14="http://schemas.microsoft.com/office/powerpoint/2010/main" val="103195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cryptocurrency?</a:t>
            </a:r>
            <a:endParaRPr lang="ko-KR" altLang="en-US" dirty="0"/>
          </a:p>
        </p:txBody>
      </p:sp>
      <p:sp>
        <p:nvSpPr>
          <p:cNvPr id="3" name="내용 개체 틀 2"/>
          <p:cNvSpPr>
            <a:spLocks noGrp="1"/>
          </p:cNvSpPr>
          <p:nvPr>
            <p:ph idx="1"/>
          </p:nvPr>
        </p:nvSpPr>
        <p:spPr/>
        <p:txBody>
          <a:bodyPr/>
          <a:lstStyle/>
          <a:p>
            <a:r>
              <a:rPr lang="en-US" altLang="ko-KR" dirty="0" smtClean="0"/>
              <a:t>Bitcoin: A Peer to Peer Electronic Cash System</a:t>
            </a:r>
          </a:p>
          <a:p>
            <a:pPr lvl="1"/>
            <a:r>
              <a:rPr lang="en-US" altLang="ko-KR" sz="2800" dirty="0"/>
              <a:t>URL: </a:t>
            </a:r>
            <a:r>
              <a:rPr lang="en-US" altLang="ko-KR" sz="2800" dirty="0" smtClean="0"/>
              <a:t>https://bitcoin.org/bitcoin.pdf</a:t>
            </a:r>
          </a:p>
          <a:p>
            <a:pPr lvl="1"/>
            <a:r>
              <a:rPr lang="en-US" altLang="ko-KR" dirty="0" smtClean="0"/>
              <a:t>The mining process is called Proof-of-work.  The goal of ‘proof-of-work’ is finding nonce value which makes required zero-bits after hashing. By incrementing nonce in the block, they </a:t>
            </a:r>
            <a:r>
              <a:rPr lang="en-US" altLang="ko-KR" dirty="0"/>
              <a:t>calculate iteratively </a:t>
            </a:r>
            <a:r>
              <a:rPr lang="en-US" altLang="ko-KR" dirty="0" smtClean="0"/>
              <a:t>to find the value gives the block’s hash the required zero bits.</a:t>
            </a:r>
            <a:endParaRPr lang="ko-KR" altLang="en-US" dirty="0"/>
          </a:p>
        </p:txBody>
      </p:sp>
    </p:spTree>
    <p:extLst>
      <p:ext uri="{BB962C8B-B14F-4D97-AF65-F5344CB8AC3E}">
        <p14:creationId xmlns:p14="http://schemas.microsoft.com/office/powerpoint/2010/main" val="357845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cryptocurrency?</a:t>
            </a:r>
            <a:endParaRPr lang="ko-KR" altLang="en-US" dirty="0"/>
          </a:p>
        </p:txBody>
      </p:sp>
      <p:sp>
        <p:nvSpPr>
          <p:cNvPr id="3" name="내용 개체 틀 2"/>
          <p:cNvSpPr>
            <a:spLocks noGrp="1"/>
          </p:cNvSpPr>
          <p:nvPr>
            <p:ph idx="1"/>
          </p:nvPr>
        </p:nvSpPr>
        <p:spPr/>
        <p:txBody>
          <a:bodyPr/>
          <a:lstStyle/>
          <a:p>
            <a:r>
              <a:rPr lang="en-US" altLang="ko-KR" dirty="0" err="1" smtClean="0"/>
              <a:t>SoK</a:t>
            </a:r>
            <a:r>
              <a:rPr lang="en-US" altLang="ko-KR" dirty="0" smtClean="0"/>
              <a:t>: Research Perspectives and Challenges for Bitcoin and Cryptocurrencies</a:t>
            </a:r>
          </a:p>
          <a:p>
            <a:pPr lvl="1"/>
            <a:r>
              <a:rPr lang="en-US" altLang="ko-KR" sz="2800" dirty="0"/>
              <a:t>URL: </a:t>
            </a:r>
            <a:r>
              <a:rPr lang="en-US" altLang="ko-KR" sz="2800" dirty="0">
                <a:hlinkClick r:id="rId3"/>
              </a:rPr>
              <a:t>http://</a:t>
            </a:r>
            <a:r>
              <a:rPr lang="en-US" altLang="ko-KR" sz="2800" dirty="0" smtClean="0">
                <a:hlinkClick r:id="rId3"/>
              </a:rPr>
              <a:t>www.jbonneau.com/doc/BMCNKF15-IEEESP-bitcoin.pdf</a:t>
            </a:r>
            <a:endParaRPr lang="en-US" altLang="ko-KR" sz="2800" dirty="0" smtClean="0"/>
          </a:p>
          <a:p>
            <a:pPr lvl="1"/>
            <a:r>
              <a:rPr lang="en-US" altLang="ko-KR" dirty="0" smtClean="0"/>
              <a:t> Cryptocurrency wallet has advantage, </a:t>
            </a:r>
            <a:r>
              <a:rPr lang="en-US" altLang="ko-KR" dirty="0" err="1" smtClean="0"/>
              <a:t>aginst</a:t>
            </a:r>
            <a:r>
              <a:rPr lang="en-US" altLang="ko-KR" dirty="0" smtClean="0"/>
              <a:t> general bank account. Bank account directly linked to the owner’s physical identity. However, cryptocurrency wallet can be generated anytime, it is hard to match the wallet and owner in real-world.</a:t>
            </a:r>
          </a:p>
        </p:txBody>
      </p:sp>
    </p:spTree>
    <p:extLst>
      <p:ext uri="{BB962C8B-B14F-4D97-AF65-F5344CB8AC3E}">
        <p14:creationId xmlns:p14="http://schemas.microsoft.com/office/powerpoint/2010/main" val="370916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 </a:t>
            </a:r>
            <a:r>
              <a:rPr lang="en-US" altLang="ko-KR" dirty="0" err="1" smtClean="0"/>
              <a:t>Cryptomining</a:t>
            </a:r>
            <a:r>
              <a:rPr lang="en-US" altLang="ko-KR" dirty="0" smtClean="0"/>
              <a:t> damages your PC</a:t>
            </a:r>
            <a:endParaRPr lang="ko-KR" altLang="en-US" dirty="0"/>
          </a:p>
        </p:txBody>
      </p:sp>
      <p:sp>
        <p:nvSpPr>
          <p:cNvPr id="3" name="내용 개체 틀 2"/>
          <p:cNvSpPr>
            <a:spLocks noGrp="1"/>
          </p:cNvSpPr>
          <p:nvPr>
            <p:ph idx="1"/>
          </p:nvPr>
        </p:nvSpPr>
        <p:spPr/>
        <p:txBody>
          <a:bodyPr>
            <a:normAutofit/>
          </a:bodyPr>
          <a:lstStyle/>
          <a:p>
            <a:r>
              <a:rPr lang="en-US" altLang="ko-KR" sz="3200" dirty="0" smtClean="0"/>
              <a:t>Cryptocurrency mining damages your laptop and Desktop</a:t>
            </a:r>
          </a:p>
          <a:p>
            <a:pPr lvl="1"/>
            <a:r>
              <a:rPr lang="en-US" altLang="ko-KR" sz="2800" dirty="0" smtClean="0"/>
              <a:t>URL : </a:t>
            </a:r>
            <a:r>
              <a:rPr lang="en-US" altLang="ko-KR" sz="2800" dirty="0" smtClean="0">
                <a:hlinkClick r:id="rId2"/>
              </a:rPr>
              <a:t>https</a:t>
            </a:r>
            <a:r>
              <a:rPr lang="en-US" altLang="ko-KR" sz="2800" dirty="0">
                <a:hlinkClick r:id="rId2"/>
              </a:rPr>
              <a:t>://blog.drhack.net/cryptocurrency-mining-damages-laptop-desktop</a:t>
            </a:r>
            <a:r>
              <a:rPr lang="en-US" altLang="ko-KR" sz="2800" dirty="0" smtClean="0">
                <a:hlinkClick r:id="rId2"/>
              </a:rPr>
              <a:t>/</a:t>
            </a:r>
            <a:endParaRPr lang="en-US" altLang="ko-KR" sz="2800" dirty="0" smtClean="0"/>
          </a:p>
          <a:p>
            <a:pPr lvl="1"/>
            <a:r>
              <a:rPr lang="en-US" altLang="ko-KR" sz="2800" dirty="0" smtClean="0"/>
              <a:t>The cryptocurrency mining does not harm your PC directly. However, by doing mining process, a large amount of heat is occurred from CPU or GPU. This heat degrades your PC or laptop’s performance and even can damage the durability of your devices.</a:t>
            </a:r>
            <a:endParaRPr lang="ko-KR" altLang="en-US" sz="2800" dirty="0"/>
          </a:p>
        </p:txBody>
      </p:sp>
    </p:spTree>
    <p:extLst>
      <p:ext uri="{BB962C8B-B14F-4D97-AF65-F5344CB8AC3E}">
        <p14:creationId xmlns:p14="http://schemas.microsoft.com/office/powerpoint/2010/main" val="176409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a:t>
            </a:r>
            <a:r>
              <a:rPr lang="en-US" altLang="ko-KR" dirty="0" err="1" smtClean="0"/>
              <a:t>CoinHive</a:t>
            </a:r>
            <a:r>
              <a:rPr lang="en-US" altLang="ko-KR" dirty="0" smtClean="0"/>
              <a:t>?</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sz="3200" dirty="0"/>
              <a:t>A look into the global 'drive-by-cryptocurrency mining' </a:t>
            </a:r>
            <a:r>
              <a:rPr lang="en-US" altLang="ko-KR" sz="3200" dirty="0" smtClean="0"/>
              <a:t>phenomenon</a:t>
            </a:r>
          </a:p>
          <a:p>
            <a:pPr lvl="1"/>
            <a:r>
              <a:rPr lang="en-US" altLang="ko-KR" sz="2800" dirty="0" smtClean="0"/>
              <a:t>URL : </a:t>
            </a:r>
            <a:r>
              <a:rPr lang="en-US" altLang="ko-KR" sz="2800" dirty="0" smtClean="0">
                <a:hlinkClick r:id="rId2"/>
              </a:rPr>
              <a:t>https</a:t>
            </a:r>
            <a:r>
              <a:rPr lang="en-US" altLang="ko-KR" sz="2800" dirty="0">
                <a:hlinkClick r:id="rId2"/>
              </a:rPr>
              <a:t>://</a:t>
            </a:r>
            <a:r>
              <a:rPr lang="en-US" altLang="ko-KR" sz="2800" dirty="0" smtClean="0">
                <a:hlinkClick r:id="rId2"/>
              </a:rPr>
              <a:t>go.malwarebytes.com/rs/805-USG-300/images/Drive-by_Mining_FINAL.pdf</a:t>
            </a:r>
            <a:endParaRPr lang="en-US" altLang="ko-KR" sz="2800" dirty="0" smtClean="0"/>
          </a:p>
          <a:p>
            <a:pPr lvl="1"/>
            <a:r>
              <a:rPr lang="en-US" altLang="ko-KR" sz="2800" dirty="0" smtClean="0"/>
              <a:t>Sep 2017, </a:t>
            </a:r>
            <a:r>
              <a:rPr lang="en-US" altLang="ko-KR" sz="2800" dirty="0" err="1" smtClean="0"/>
              <a:t>coinhive</a:t>
            </a:r>
            <a:r>
              <a:rPr lang="en-US" altLang="ko-KR" sz="2800" dirty="0" smtClean="0"/>
              <a:t> launched a service that can mining </a:t>
            </a:r>
            <a:r>
              <a:rPr lang="en-US" altLang="ko-KR" sz="2800" dirty="0" err="1" smtClean="0"/>
              <a:t>Monero</a:t>
            </a:r>
            <a:r>
              <a:rPr lang="en-US" altLang="ko-KR" sz="2800" dirty="0" smtClean="0"/>
              <a:t> directly within web browser using simple </a:t>
            </a:r>
            <a:r>
              <a:rPr lang="en-US" altLang="ko-KR" sz="2800" dirty="0" err="1" smtClean="0"/>
              <a:t>Javascript</a:t>
            </a:r>
            <a:r>
              <a:rPr lang="en-US" altLang="ko-KR" sz="2800" dirty="0" smtClean="0"/>
              <a:t> library. Every website owner monetize simply adding the library on their web page. The program is not a problem as it is. The problem is ‘Drive by mining’. An attacker can utilize user’s PC to mining </a:t>
            </a:r>
            <a:r>
              <a:rPr lang="en-US" altLang="ko-KR" sz="2800" dirty="0" err="1" smtClean="0"/>
              <a:t>Monero</a:t>
            </a:r>
            <a:r>
              <a:rPr lang="en-US" altLang="ko-KR" sz="2800" dirty="0" smtClean="0"/>
              <a:t> without user’s notice. To solve this problem </a:t>
            </a:r>
            <a:r>
              <a:rPr lang="en-US" altLang="ko-KR" sz="2800" dirty="0" err="1" smtClean="0"/>
              <a:t>coinhive</a:t>
            </a:r>
            <a:r>
              <a:rPr lang="en-US" altLang="ko-KR" sz="2800" dirty="0" smtClean="0"/>
              <a:t> made plugin with a consent process :‘</a:t>
            </a:r>
            <a:r>
              <a:rPr lang="en-US" altLang="ko-KR" sz="2800" dirty="0" err="1" smtClean="0"/>
              <a:t>AuthMined</a:t>
            </a:r>
            <a:r>
              <a:rPr lang="en-US" altLang="ko-KR" sz="2800" dirty="0" smtClean="0"/>
              <a:t>’. However old versions are still running on the websites and </a:t>
            </a:r>
            <a:r>
              <a:rPr lang="en-US" altLang="ko-KR" sz="2800" dirty="0" smtClean="0">
                <a:solidFill>
                  <a:srgbClr val="FF0000"/>
                </a:solidFill>
              </a:rPr>
              <a:t>the consent process can be detoured by Clickjacking [1]</a:t>
            </a:r>
            <a:endParaRPr lang="ko-KR" altLang="en-US" sz="2800" dirty="0">
              <a:solidFill>
                <a:srgbClr val="FF0000"/>
              </a:solidFill>
            </a:endParaRPr>
          </a:p>
        </p:txBody>
      </p:sp>
      <p:sp>
        <p:nvSpPr>
          <p:cNvPr id="4" name="TextBox 3"/>
          <p:cNvSpPr txBox="1"/>
          <p:nvPr/>
        </p:nvSpPr>
        <p:spPr>
          <a:xfrm>
            <a:off x="0" y="5977468"/>
            <a:ext cx="4517775" cy="369332"/>
          </a:xfrm>
          <a:prstGeom prst="rect">
            <a:avLst/>
          </a:prstGeom>
          <a:noFill/>
        </p:spPr>
        <p:txBody>
          <a:bodyPr wrap="none" rtlCol="0">
            <a:spAutoFit/>
          </a:bodyPr>
          <a:lstStyle/>
          <a:p>
            <a:r>
              <a:rPr lang="en-US" altLang="ko-KR" dirty="0"/>
              <a:t>[1] A first look at browser-based </a:t>
            </a:r>
            <a:r>
              <a:rPr lang="en-US" altLang="ko-KR" dirty="0" err="1"/>
              <a:t>Cryptojacking</a:t>
            </a:r>
            <a:endParaRPr lang="ko-KR" altLang="en-US" dirty="0"/>
          </a:p>
        </p:txBody>
      </p:sp>
    </p:spTree>
    <p:extLst>
      <p:ext uri="{BB962C8B-B14F-4D97-AF65-F5344CB8AC3E}">
        <p14:creationId xmlns:p14="http://schemas.microsoft.com/office/powerpoint/2010/main" val="417736532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NSS_official_WIDE_v2" id="{05A35AEF-71C6-4FD1-8877-EC4EC394A001}" vid="{CD6C8418-78B5-4CC3-B654-F642D1F0E52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4021</TotalTime>
  <Words>583</Words>
  <Application>Microsoft Office PowerPoint</Application>
  <PresentationFormat>와이드스크린</PresentationFormat>
  <Paragraphs>36</Paragraphs>
  <Slides>9</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vt:i4>
      </vt:variant>
    </vt:vector>
  </HeadingPairs>
  <TitlesOfParts>
    <vt:vector size="16" baseType="lpstr">
      <vt:lpstr>HiraMinProN-W3</vt:lpstr>
      <vt:lpstr>LucidaGrande</vt:lpstr>
      <vt:lpstr>맑은 고딕</vt:lpstr>
      <vt:lpstr>Arial</vt:lpstr>
      <vt:lpstr>Calibri</vt:lpstr>
      <vt:lpstr>Calibri Light</vt:lpstr>
      <vt:lpstr>Retrospect</vt:lpstr>
      <vt:lpstr>Datas for Introduction</vt:lpstr>
      <vt:lpstr>Recent monetizable attacks</vt:lpstr>
      <vt:lpstr>Recent monetizable attacks</vt:lpstr>
      <vt:lpstr>Recent monetizable attacks</vt:lpstr>
      <vt:lpstr>What is cryptocurrency?</vt:lpstr>
      <vt:lpstr>What is cryptocurrency?</vt:lpstr>
      <vt:lpstr>What is cryptocurrency?</vt:lpstr>
      <vt:lpstr>How Cryptomining damages your PC</vt:lpstr>
      <vt:lpstr>What is CoinHive?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Changhoon Yoon</dc:creator>
  <cp:lastModifiedBy>Windows 사용자</cp:lastModifiedBy>
  <cp:revision>118</cp:revision>
  <cp:lastPrinted>2018-04-10T23:18:42Z</cp:lastPrinted>
  <dcterms:created xsi:type="dcterms:W3CDTF">2016-04-13T04:03:17Z</dcterms:created>
  <dcterms:modified xsi:type="dcterms:W3CDTF">2018-04-12T14:44:23Z</dcterms:modified>
</cp:coreProperties>
</file>