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Lst>
  <p:notesMasterIdLst>
    <p:notesMasterId r:id="rId21"/>
  </p:notesMasterIdLst>
  <p:sldIdLst>
    <p:sldId id="256" r:id="rId4"/>
    <p:sldId id="257" r:id="rId5"/>
    <p:sldId id="258" r:id="rId6"/>
    <p:sldId id="259" r:id="rId7"/>
    <p:sldId id="260" r:id="rId8"/>
    <p:sldId id="272" r:id="rId9"/>
    <p:sldId id="262" r:id="rId10"/>
    <p:sldId id="268" r:id="rId11"/>
    <p:sldId id="274" r:id="rId12"/>
    <p:sldId id="275" r:id="rId13"/>
    <p:sldId id="276" r:id="rId14"/>
    <p:sldId id="277" r:id="rId15"/>
    <p:sldId id="278" r:id="rId16"/>
    <p:sldId id="279" r:id="rId17"/>
    <p:sldId id="280" r:id="rId18"/>
    <p:sldId id="273" r:id="rId19"/>
    <p:sldId id="270" r:id="rId20"/>
  </p:sldIdLst>
  <p:sldSz cx="9144000" cy="6858000" type="screen4x3"/>
  <p:notesSz cx="6858000" cy="9144000"/>
  <p:embeddedFontLst>
    <p:embeddedFont>
      <p:font typeface="Arial Black" panose="020B0A04020102020204" pitchFamily="34" charset="0"/>
      <p:regular r:id="rId22"/>
      <p:bold r:id="rId23"/>
    </p:embeddedFont>
    <p:embeddedFont>
      <p:font typeface="Libre Baskerville" panose="02000000000000000000" pitchFamily="2" charset="0"/>
      <p:regular r:id="rId24"/>
      <p:bold r:id="rId25"/>
      <p:italic r:id="rId26"/>
    </p:embeddedFont>
    <p:embeddedFont>
      <p:font typeface="Libre Franklin"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mrwd1i9rlPnIJq8IsYgQuOjVLJ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5.fntdata"/><Relationship Id="rId3" Type="http://schemas.openxmlformats.org/officeDocument/2006/relationships/slideMaster" Target="slideMasters/slideMaster3.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customschemas.google.com/relationships/presentationmetadata" Target="meta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 name="Google Shape;53;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 name="Google Shape;6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 name="Google Shape;7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AF3E649B-D65D-B940-AEEF-30618113B51C}"/>
            </a:ext>
          </a:extLst>
        </p:cNvPr>
        <p:cNvGrpSpPr/>
        <p:nvPr/>
      </p:nvGrpSpPr>
      <p:grpSpPr>
        <a:xfrm>
          <a:off x="0" y="0"/>
          <a:ext cx="0" cy="0"/>
          <a:chOff x="0" y="0"/>
          <a:chExt cx="0" cy="0"/>
        </a:xfrm>
      </p:grpSpPr>
      <p:sp>
        <p:nvSpPr>
          <p:cNvPr id="137" name="Google Shape;137;p13:notes">
            <a:extLst>
              <a:ext uri="{FF2B5EF4-FFF2-40B4-BE49-F238E27FC236}">
                <a16:creationId xmlns:a16="http://schemas.microsoft.com/office/drawing/2014/main" id="{FCDEC5D4-7518-A58C-9394-E261CB1D256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13:notes">
            <a:extLst>
              <a:ext uri="{FF2B5EF4-FFF2-40B4-BE49-F238E27FC236}">
                <a16:creationId xmlns:a16="http://schemas.microsoft.com/office/drawing/2014/main" id="{7F58AD43-84A9-B88C-31D7-6FF5DCF0039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999434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C5A9E60B-958B-8CAF-1728-898471272F27}"/>
            </a:ext>
          </a:extLst>
        </p:cNvPr>
        <p:cNvGrpSpPr/>
        <p:nvPr/>
      </p:nvGrpSpPr>
      <p:grpSpPr>
        <a:xfrm>
          <a:off x="0" y="0"/>
          <a:ext cx="0" cy="0"/>
          <a:chOff x="0" y="0"/>
          <a:chExt cx="0" cy="0"/>
        </a:xfrm>
      </p:grpSpPr>
      <p:sp>
        <p:nvSpPr>
          <p:cNvPr id="137" name="Google Shape;137;p13:notes">
            <a:extLst>
              <a:ext uri="{FF2B5EF4-FFF2-40B4-BE49-F238E27FC236}">
                <a16:creationId xmlns:a16="http://schemas.microsoft.com/office/drawing/2014/main" id="{F1D75EF5-5D32-E556-8805-3690579E36C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13:notes">
            <a:extLst>
              <a:ext uri="{FF2B5EF4-FFF2-40B4-BE49-F238E27FC236}">
                <a16:creationId xmlns:a16="http://schemas.microsoft.com/office/drawing/2014/main" id="{E6684111-1063-0F64-83E4-B928CDB639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27091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0" y="76200"/>
            <a:ext cx="9144000" cy="4572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SzPts val="1400"/>
              <a:buNone/>
              <a:defRPr sz="2400">
                <a:solidFill>
                  <a:schemeClr val="lt1"/>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Google Shape;45;p21"/>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47" name="Google Shape;47;p21"/>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6"/>
          <p:cNvSpPr/>
          <p:nvPr/>
        </p:nvSpPr>
        <p:spPr>
          <a:xfrm>
            <a:off x="63500" y="69850"/>
            <a:ext cx="9013800" cy="66930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6"/>
          <p:cNvSpPr txBox="1"/>
          <p:nvPr/>
        </p:nvSpPr>
        <p:spPr>
          <a:xfrm>
            <a:off x="0" y="1"/>
            <a:ext cx="9171300" cy="646200"/>
          </a:xfrm>
          <a:prstGeom prst="rect">
            <a:avLst/>
          </a:prstGeom>
          <a:solidFill>
            <a:srgbClr val="8CB3E3"/>
          </a:solidFill>
          <a:ln w="9525" cap="flat" cmpd="sng">
            <a:solidFill>
              <a:srgbClr val="3F3F3F"/>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DE9D8"/>
              </a:buClr>
              <a:buSzPts val="3200"/>
              <a:buFont typeface="Times New Roman"/>
              <a:buNone/>
            </a:pPr>
            <a:r>
              <a:rPr lang="en-US" sz="3200" b="1" i="0" u="none" strike="noStrike" cap="none">
                <a:solidFill>
                  <a:srgbClr val="FDE9D8"/>
                </a:solidFill>
                <a:latin typeface="Times New Roman"/>
                <a:ea typeface="Times New Roman"/>
                <a:cs typeface="Times New Roman"/>
                <a:sym typeface="Times New Roman"/>
              </a:rPr>
              <a:t>   </a:t>
            </a:r>
            <a:endParaRPr sz="500" b="1" i="0" u="none" strike="noStrike" cap="none">
              <a:solidFill>
                <a:srgbClr val="FDE9D8"/>
              </a:solidFill>
              <a:latin typeface="Libre Baskerville"/>
              <a:ea typeface="Libre Baskerville"/>
              <a:cs typeface="Libre Baskerville"/>
              <a:sym typeface="Libre Baskerville"/>
            </a:endParaRPr>
          </a:p>
          <a:p>
            <a:pPr marL="0" marR="0" lvl="0" indent="0" algn="l" rtl="0">
              <a:lnSpc>
                <a:spcPct val="100000"/>
              </a:lnSpc>
              <a:spcBef>
                <a:spcPts val="0"/>
              </a:spcBef>
              <a:spcAft>
                <a:spcPts val="0"/>
              </a:spcAft>
              <a:buClr>
                <a:schemeClr val="dk1"/>
              </a:buClr>
              <a:buSzPts val="400"/>
              <a:buFont typeface="Arial"/>
              <a:buNone/>
            </a:pPr>
            <a:endParaRPr sz="400" b="1" i="0" u="none" strike="noStrike" cap="none">
              <a:solidFill>
                <a:srgbClr val="FFC000"/>
              </a:solidFill>
              <a:latin typeface="Times New Roman"/>
              <a:ea typeface="Times New Roman"/>
              <a:cs typeface="Times New Roman"/>
              <a:sym typeface="Times New Roman"/>
            </a:endParaRPr>
          </a:p>
        </p:txBody>
      </p:sp>
      <p:sp>
        <p:nvSpPr>
          <p:cNvPr id="13" name="Google Shape;13;p16"/>
          <p:cNvSpPr txBox="1"/>
          <p:nvPr/>
        </p:nvSpPr>
        <p:spPr>
          <a:xfrm>
            <a:off x="0" y="0"/>
            <a:ext cx="9171300" cy="1169700"/>
          </a:xfrm>
          <a:prstGeom prst="rect">
            <a:avLst/>
          </a:prstGeom>
          <a:solidFill>
            <a:srgbClr val="244061"/>
          </a:solidFill>
          <a:ln w="952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DDD9C3"/>
              </a:buClr>
              <a:buSzPts val="3200"/>
              <a:buFont typeface="Times New Roman"/>
              <a:buNone/>
            </a:pPr>
            <a:r>
              <a:rPr lang="en-US" sz="3200" b="1" i="0" u="none" strike="noStrike" cap="none">
                <a:solidFill>
                  <a:srgbClr val="DDD9C3"/>
                </a:solidFill>
                <a:latin typeface="Times New Roman"/>
                <a:ea typeface="Times New Roman"/>
                <a:cs typeface="Times New Roman"/>
                <a:sym typeface="Times New Roman"/>
              </a:rPr>
              <a:t>           </a:t>
            </a:r>
            <a:r>
              <a:rPr lang="en-US" sz="3200" b="1" i="0" u="none" strike="noStrike" cap="none">
                <a:solidFill>
                  <a:schemeClr val="lt1"/>
                </a:solidFill>
                <a:latin typeface="Times New Roman"/>
                <a:ea typeface="Times New Roman"/>
                <a:cs typeface="Times New Roman"/>
                <a:sym typeface="Times New Roman"/>
              </a:rPr>
              <a:t>Yeshwantrao Chavan College of Engineering</a:t>
            </a:r>
            <a:r>
              <a:rPr lang="en-US" sz="500" b="1" i="0" u="none" strike="noStrike" cap="none">
                <a:solidFill>
                  <a:srgbClr val="FFFF00"/>
                </a:solidFill>
                <a:latin typeface="Libre Baskerville"/>
                <a:ea typeface="Libre Baskerville"/>
                <a:cs typeface="Libre Baskerville"/>
                <a:sym typeface="Libre Baskerville"/>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FFC000"/>
              </a:buClr>
              <a:buSzPts val="2400"/>
              <a:buFont typeface="Times New Roman"/>
              <a:buNone/>
            </a:pPr>
            <a:r>
              <a:rPr lang="en-US" sz="2400" b="1" i="0" u="none" strike="noStrike" cap="none">
                <a:solidFill>
                  <a:srgbClr val="FFC000"/>
                </a:solidFill>
                <a:latin typeface="Times New Roman"/>
                <a:ea typeface="Times New Roman"/>
                <a:cs typeface="Times New Roman"/>
                <a:sym typeface="Times New Roman"/>
              </a:rPr>
              <a:t>                 </a:t>
            </a:r>
            <a:r>
              <a:rPr lang="en-US" sz="2200" b="1" i="0" u="none" strike="noStrike" cap="none">
                <a:solidFill>
                  <a:srgbClr val="FFFF00"/>
                </a:solidFill>
                <a:latin typeface="Times New Roman"/>
                <a:ea typeface="Times New Roman"/>
                <a:cs typeface="Times New Roman"/>
                <a:sym typeface="Times New Roman"/>
              </a:rPr>
              <a:t>Department of Electronics &amp; Telecommunication Engineering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400"/>
              <a:buFont typeface="Arial"/>
              <a:buNone/>
            </a:pPr>
            <a:endParaRPr sz="400" b="1" i="0" u="none" strike="noStrike" cap="none">
              <a:solidFill>
                <a:srgbClr val="FFFF00"/>
              </a:solidFill>
              <a:latin typeface="Times New Roman"/>
              <a:ea typeface="Times New Roman"/>
              <a:cs typeface="Times New Roman"/>
              <a:sym typeface="Times New Roman"/>
            </a:endParaRPr>
          </a:p>
        </p:txBody>
      </p:sp>
      <p:pic>
        <p:nvPicPr>
          <p:cNvPr id="14" name="Google Shape;14;p16" descr="ycce_logo_col.png"/>
          <p:cNvPicPr preferRelativeResize="0"/>
          <p:nvPr/>
        </p:nvPicPr>
        <p:blipFill rotWithShape="1">
          <a:blip r:embed="rId3">
            <a:alphaModFix/>
          </a:blip>
          <a:srcRect/>
          <a:stretch/>
        </p:blipFill>
        <p:spPr>
          <a:xfrm>
            <a:off x="152400" y="136525"/>
            <a:ext cx="917575" cy="930275"/>
          </a:xfrm>
          <a:prstGeom prst="rect">
            <a:avLst/>
          </a:prstGeom>
          <a:noFill/>
          <a:ln>
            <a:noFill/>
          </a:ln>
        </p:spPr>
      </p:pic>
      <p:sp>
        <p:nvSpPr>
          <p:cNvPr id="15" name="Google Shape;15;p16"/>
          <p:cNvSpPr/>
          <p:nvPr/>
        </p:nvSpPr>
        <p:spPr>
          <a:xfrm>
            <a:off x="76200" y="1219200"/>
            <a:ext cx="9025200" cy="5568600"/>
          </a:xfrm>
          <a:prstGeom prst="rect">
            <a:avLst/>
          </a:prstGeom>
          <a:noFill/>
          <a:ln w="1270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6" name="Google Shape;16;p16"/>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17" name="Google Shape;17;p1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18"/>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 name="Google Shape;21;p18"/>
          <p:cNvSpPr/>
          <p:nvPr/>
        </p:nvSpPr>
        <p:spPr>
          <a:xfrm>
            <a:off x="63500" y="69850"/>
            <a:ext cx="9013800" cy="66930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 name="Google Shape;22;p18"/>
          <p:cNvSpPr txBox="1"/>
          <p:nvPr/>
        </p:nvSpPr>
        <p:spPr>
          <a:xfrm>
            <a:off x="0" y="1"/>
            <a:ext cx="9171300" cy="646200"/>
          </a:xfrm>
          <a:prstGeom prst="rect">
            <a:avLst/>
          </a:prstGeom>
          <a:solidFill>
            <a:srgbClr val="8CB3E3"/>
          </a:solidFill>
          <a:ln w="9525" cap="flat" cmpd="sng">
            <a:solidFill>
              <a:srgbClr val="3F3F3F"/>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DE9D8"/>
              </a:buClr>
              <a:buSzPts val="3200"/>
              <a:buFont typeface="Times New Roman"/>
              <a:buNone/>
            </a:pPr>
            <a:r>
              <a:rPr lang="en-US" sz="3200" b="1" i="0" u="none" strike="noStrike" cap="none">
                <a:solidFill>
                  <a:srgbClr val="FDE9D8"/>
                </a:solidFill>
                <a:latin typeface="Times New Roman"/>
                <a:ea typeface="Times New Roman"/>
                <a:cs typeface="Times New Roman"/>
                <a:sym typeface="Times New Roman"/>
              </a:rPr>
              <a:t>   </a:t>
            </a:r>
            <a:endParaRPr sz="500" b="1" i="0" u="none" strike="noStrike" cap="none">
              <a:solidFill>
                <a:srgbClr val="FDE9D8"/>
              </a:solidFill>
              <a:latin typeface="Libre Baskerville"/>
              <a:ea typeface="Libre Baskerville"/>
              <a:cs typeface="Libre Baskerville"/>
              <a:sym typeface="Libre Baskerville"/>
            </a:endParaRPr>
          </a:p>
          <a:p>
            <a:pPr marL="0" marR="0" lvl="0" indent="0" algn="l" rtl="0">
              <a:lnSpc>
                <a:spcPct val="100000"/>
              </a:lnSpc>
              <a:spcBef>
                <a:spcPts val="0"/>
              </a:spcBef>
              <a:spcAft>
                <a:spcPts val="0"/>
              </a:spcAft>
              <a:buClr>
                <a:schemeClr val="dk1"/>
              </a:buClr>
              <a:buSzPts val="400"/>
              <a:buFont typeface="Arial"/>
              <a:buNone/>
            </a:pPr>
            <a:endParaRPr sz="400" b="1" i="0" u="none" strike="noStrike" cap="none">
              <a:solidFill>
                <a:srgbClr val="FFC000"/>
              </a:solidFill>
              <a:latin typeface="Times New Roman"/>
              <a:ea typeface="Times New Roman"/>
              <a:cs typeface="Times New Roman"/>
              <a:sym typeface="Times New Roman"/>
            </a:endParaRPr>
          </a:p>
        </p:txBody>
      </p:sp>
      <p:sp>
        <p:nvSpPr>
          <p:cNvPr id="23" name="Google Shape;23;p18"/>
          <p:cNvSpPr txBox="1"/>
          <p:nvPr/>
        </p:nvSpPr>
        <p:spPr>
          <a:xfrm>
            <a:off x="0" y="1"/>
            <a:ext cx="9171300" cy="646200"/>
          </a:xfrm>
          <a:prstGeom prst="rect">
            <a:avLst/>
          </a:prstGeom>
          <a:solidFill>
            <a:srgbClr val="93B3D7"/>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DE9D8"/>
              </a:buClr>
              <a:buSzPts val="3200"/>
              <a:buFont typeface="Times New Roman"/>
              <a:buNone/>
            </a:pPr>
            <a:r>
              <a:rPr lang="en-US" sz="3200" b="1" i="0" u="none" strike="noStrike" cap="none">
                <a:solidFill>
                  <a:srgbClr val="FDE9D8"/>
                </a:solidFill>
                <a:latin typeface="Times New Roman"/>
                <a:ea typeface="Times New Roman"/>
                <a:cs typeface="Times New Roman"/>
                <a:sym typeface="Times New Roman"/>
              </a:rPr>
              <a:t>   </a:t>
            </a:r>
            <a:endParaRPr sz="500" b="1" i="0" u="none" strike="noStrike" cap="none">
              <a:solidFill>
                <a:srgbClr val="FDE9D8"/>
              </a:solidFill>
              <a:latin typeface="Libre Baskerville"/>
              <a:ea typeface="Libre Baskerville"/>
              <a:cs typeface="Libre Baskerville"/>
              <a:sym typeface="Libre Baskerville"/>
            </a:endParaRPr>
          </a:p>
          <a:p>
            <a:pPr marL="0" marR="0" lvl="0" indent="0" algn="l" rtl="0">
              <a:lnSpc>
                <a:spcPct val="100000"/>
              </a:lnSpc>
              <a:spcBef>
                <a:spcPts val="0"/>
              </a:spcBef>
              <a:spcAft>
                <a:spcPts val="0"/>
              </a:spcAft>
              <a:buClr>
                <a:schemeClr val="dk1"/>
              </a:buClr>
              <a:buSzPts val="400"/>
              <a:buFont typeface="Arial"/>
              <a:buNone/>
            </a:pPr>
            <a:endParaRPr sz="400" b="1" i="0" u="none" strike="noStrike" cap="none">
              <a:solidFill>
                <a:srgbClr val="FFC000"/>
              </a:solidFill>
              <a:latin typeface="Times New Roman"/>
              <a:ea typeface="Times New Roman"/>
              <a:cs typeface="Times New Roman"/>
              <a:sym typeface="Times New Roman"/>
            </a:endParaRPr>
          </a:p>
        </p:txBody>
      </p:sp>
      <p:cxnSp>
        <p:nvCxnSpPr>
          <p:cNvPr id="24" name="Google Shape;24;p18"/>
          <p:cNvCxnSpPr/>
          <p:nvPr/>
        </p:nvCxnSpPr>
        <p:spPr>
          <a:xfrm>
            <a:off x="0" y="6477000"/>
            <a:ext cx="9144000" cy="0"/>
          </a:xfrm>
          <a:prstGeom prst="straightConnector1">
            <a:avLst/>
          </a:prstGeom>
          <a:noFill/>
          <a:ln w="38100" cap="flat" cmpd="sng">
            <a:solidFill>
              <a:srgbClr val="404040"/>
            </a:solidFill>
            <a:prstDash val="solid"/>
            <a:miter lim="800000"/>
            <a:headEnd type="none" w="sm" len="sm"/>
            <a:tailEnd type="none" w="sm" len="sm"/>
          </a:ln>
          <a:effectLst>
            <a:outerShdw blurRad="63500" dist="25400" dir="5400000">
              <a:srgbClr val="000000">
                <a:alpha val="49019"/>
              </a:srgbClr>
            </a:outerShdw>
          </a:effectLst>
        </p:spPr>
      </p:cxnSp>
      <p:cxnSp>
        <p:nvCxnSpPr>
          <p:cNvPr id="25" name="Google Shape;25;p18"/>
          <p:cNvCxnSpPr/>
          <p:nvPr/>
        </p:nvCxnSpPr>
        <p:spPr>
          <a:xfrm>
            <a:off x="0" y="6858000"/>
            <a:ext cx="9144000" cy="0"/>
          </a:xfrm>
          <a:prstGeom prst="straightConnector1">
            <a:avLst/>
          </a:prstGeom>
          <a:noFill/>
          <a:ln w="38100" cap="flat" cmpd="sng">
            <a:solidFill>
              <a:srgbClr val="404040"/>
            </a:solidFill>
            <a:prstDash val="solid"/>
            <a:miter lim="800000"/>
            <a:headEnd type="none" w="sm" len="sm"/>
            <a:tailEnd type="none" w="sm" len="sm"/>
          </a:ln>
          <a:effectLst>
            <a:outerShdw blurRad="63500" dist="25400" dir="5400000">
              <a:srgbClr val="000000">
                <a:alpha val="49019"/>
              </a:srgbClr>
            </a:outerShdw>
          </a:effectLst>
        </p:spPr>
      </p:cxnSp>
      <p:cxnSp>
        <p:nvCxnSpPr>
          <p:cNvPr id="26" name="Google Shape;26;p18"/>
          <p:cNvCxnSpPr/>
          <p:nvPr/>
        </p:nvCxnSpPr>
        <p:spPr>
          <a:xfrm rot="5400000">
            <a:off x="-3117900" y="3727500"/>
            <a:ext cx="6235800" cy="0"/>
          </a:xfrm>
          <a:prstGeom prst="straightConnector1">
            <a:avLst/>
          </a:prstGeom>
          <a:noFill/>
          <a:ln w="38100" cap="flat" cmpd="sng">
            <a:solidFill>
              <a:srgbClr val="404040"/>
            </a:solidFill>
            <a:prstDash val="solid"/>
            <a:miter lim="800000"/>
            <a:headEnd type="none" w="sm" len="sm"/>
            <a:tailEnd type="none" w="sm" len="sm"/>
          </a:ln>
          <a:effectLst>
            <a:outerShdw blurRad="63500" dist="25400" dir="5400000">
              <a:srgbClr val="000000">
                <a:alpha val="49019"/>
              </a:srgbClr>
            </a:outerShdw>
          </a:effectLst>
        </p:spPr>
      </p:cxnSp>
      <p:cxnSp>
        <p:nvCxnSpPr>
          <p:cNvPr id="27" name="Google Shape;27;p18"/>
          <p:cNvCxnSpPr/>
          <p:nvPr/>
        </p:nvCxnSpPr>
        <p:spPr>
          <a:xfrm rot="5400000">
            <a:off x="6026100" y="3727500"/>
            <a:ext cx="6235800" cy="0"/>
          </a:xfrm>
          <a:prstGeom prst="straightConnector1">
            <a:avLst/>
          </a:prstGeom>
          <a:noFill/>
          <a:ln w="38100" cap="flat" cmpd="sng">
            <a:solidFill>
              <a:srgbClr val="404040"/>
            </a:solidFill>
            <a:prstDash val="solid"/>
            <a:miter lim="800000"/>
            <a:headEnd type="none" w="sm" len="sm"/>
            <a:tailEnd type="none" w="sm" len="sm"/>
          </a:ln>
          <a:effectLst>
            <a:outerShdw blurRad="63500" dist="25400" dir="5400000">
              <a:srgbClr val="000000">
                <a:alpha val="49019"/>
              </a:srgbClr>
            </a:outerShdw>
          </a:effectLst>
        </p:spPr>
      </p:cxnSp>
      <p:sp>
        <p:nvSpPr>
          <p:cNvPr id="28" name="Google Shape;28;p18"/>
          <p:cNvSpPr txBox="1"/>
          <p:nvPr/>
        </p:nvSpPr>
        <p:spPr>
          <a:xfrm>
            <a:off x="304800" y="6492875"/>
            <a:ext cx="21336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1200"/>
              <a:buFont typeface="Libre Baskerville"/>
              <a:buNone/>
            </a:pPr>
            <a:r>
              <a:rPr lang="en-US" sz="1200" b="1" i="0" u="none" strike="noStrike" cap="none">
                <a:solidFill>
                  <a:srgbClr val="C00000"/>
                </a:solidFill>
                <a:latin typeface="Libre Baskerville"/>
                <a:ea typeface="Libre Baskerville"/>
                <a:cs typeface="Libre Baskerville"/>
                <a:sym typeface="Libre Baskerville"/>
              </a:rPr>
              <a:t>*</a:t>
            </a:r>
            <a:endParaRPr sz="1400" b="0" i="0" u="none" strike="noStrike" cap="none">
              <a:solidFill>
                <a:srgbClr val="000000"/>
              </a:solidFill>
              <a:latin typeface="Arial"/>
              <a:ea typeface="Arial"/>
              <a:cs typeface="Arial"/>
              <a:sym typeface="Arial"/>
            </a:endParaRPr>
          </a:p>
        </p:txBody>
      </p:sp>
      <p:sp>
        <p:nvSpPr>
          <p:cNvPr id="29" name="Google Shape;29;p18"/>
          <p:cNvSpPr txBox="1"/>
          <p:nvPr/>
        </p:nvSpPr>
        <p:spPr>
          <a:xfrm>
            <a:off x="1676400" y="6492875"/>
            <a:ext cx="5791200" cy="365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00000"/>
              </a:buClr>
              <a:buSzPts val="1400"/>
              <a:buFont typeface="Times New Roman"/>
              <a:buNone/>
            </a:pPr>
            <a:r>
              <a:rPr lang="en-US" sz="1400" b="1" i="0" u="none" strike="noStrike" cap="none">
                <a:solidFill>
                  <a:srgbClr val="C00000"/>
                </a:solidFill>
                <a:latin typeface="Times New Roman"/>
                <a:ea typeface="Times New Roman"/>
                <a:cs typeface="Times New Roman"/>
                <a:sym typeface="Times New Roman"/>
              </a:rPr>
              <a:t>Department of Electronics &amp; Telecommunication Engineering</a:t>
            </a:r>
            <a:endParaRPr sz="1400" b="0" i="0" u="none" strike="noStrike" cap="none">
              <a:solidFill>
                <a:srgbClr val="000000"/>
              </a:solidFill>
              <a:latin typeface="Arial"/>
              <a:ea typeface="Arial"/>
              <a:cs typeface="Arial"/>
              <a:sym typeface="Arial"/>
            </a:endParaRPr>
          </a:p>
        </p:txBody>
      </p:sp>
      <p:sp>
        <p:nvSpPr>
          <p:cNvPr id="30" name="Google Shape;30;p18"/>
          <p:cNvSpPr txBox="1"/>
          <p:nvPr/>
        </p:nvSpPr>
        <p:spPr>
          <a:xfrm>
            <a:off x="6629400" y="6492875"/>
            <a:ext cx="2133600" cy="3651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C00000"/>
              </a:buClr>
              <a:buSzPts val="1200"/>
              <a:buFont typeface="Libre Baskerville"/>
              <a:buNone/>
            </a:pPr>
            <a:fld id="{00000000-1234-1234-1234-123412341234}" type="slidenum">
              <a:rPr lang="en-US" sz="1200" b="0" i="0" u="none" strike="noStrike" cap="none">
                <a:solidFill>
                  <a:srgbClr val="C00000"/>
                </a:solidFill>
                <a:latin typeface="Libre Baskerville"/>
                <a:ea typeface="Libre Baskerville"/>
                <a:cs typeface="Libre Baskerville"/>
                <a:sym typeface="Libre Baskerville"/>
              </a:rPr>
              <a:t>‹#›</a:t>
            </a:fld>
            <a:endParaRPr sz="1400" b="0" i="0" u="none" strike="noStrike" cap="none">
              <a:solidFill>
                <a:srgbClr val="000000"/>
              </a:solidFill>
              <a:latin typeface="Arial"/>
              <a:ea typeface="Arial"/>
              <a:cs typeface="Arial"/>
              <a:sym typeface="Arial"/>
            </a:endParaRPr>
          </a:p>
        </p:txBody>
      </p:sp>
      <p:sp>
        <p:nvSpPr>
          <p:cNvPr id="31" name="Google Shape;31;p18"/>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32" name="Google Shape;32;p1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20"/>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 name="Google Shape;37;p20"/>
          <p:cNvSpPr/>
          <p:nvPr/>
        </p:nvSpPr>
        <p:spPr>
          <a:xfrm>
            <a:off x="63500" y="69850"/>
            <a:ext cx="9013800" cy="66930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 name="Google Shape;38;p20"/>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39" name="Google Shape;39;p2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40" name="Google Shape;40;p20"/>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1" name="Google Shape;41;p2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2" name="Google Shape;42;p20"/>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43" name="Google Shape;43;p20"/>
          <p:cNvSpPr txBox="1"/>
          <p:nvPr/>
        </p:nvSpPr>
        <p:spPr>
          <a:xfrm>
            <a:off x="0" y="1"/>
            <a:ext cx="9171300" cy="646200"/>
          </a:xfrm>
          <a:prstGeom prst="rect">
            <a:avLst/>
          </a:prstGeom>
          <a:solidFill>
            <a:srgbClr val="8CB3E3"/>
          </a:solidFill>
          <a:ln w="9525" cap="flat" cmpd="sng">
            <a:solidFill>
              <a:srgbClr val="3F3F3F"/>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DE9D8"/>
              </a:buClr>
              <a:buSzPts val="3200"/>
              <a:buFont typeface="Times New Roman"/>
              <a:buNone/>
            </a:pPr>
            <a:r>
              <a:rPr lang="en-US" sz="3200" b="1" i="0" u="none" strike="noStrike" cap="none">
                <a:solidFill>
                  <a:srgbClr val="FDE9D8"/>
                </a:solidFill>
                <a:latin typeface="Times New Roman"/>
                <a:ea typeface="Times New Roman"/>
                <a:cs typeface="Times New Roman"/>
                <a:sym typeface="Times New Roman"/>
              </a:rPr>
              <a:t>   </a:t>
            </a:r>
            <a:endParaRPr sz="500" b="1" i="0" u="none" strike="noStrike" cap="none">
              <a:solidFill>
                <a:srgbClr val="FDE9D8"/>
              </a:solidFill>
              <a:latin typeface="Libre Baskerville"/>
              <a:ea typeface="Libre Baskerville"/>
              <a:cs typeface="Libre Baskerville"/>
              <a:sym typeface="Libre Baskerville"/>
            </a:endParaRPr>
          </a:p>
          <a:p>
            <a:pPr marL="0" marR="0" lvl="0" indent="0" algn="l" rtl="0">
              <a:lnSpc>
                <a:spcPct val="100000"/>
              </a:lnSpc>
              <a:spcBef>
                <a:spcPts val="0"/>
              </a:spcBef>
              <a:spcAft>
                <a:spcPts val="0"/>
              </a:spcAft>
              <a:buClr>
                <a:schemeClr val="dk1"/>
              </a:buClr>
              <a:buSzPts val="400"/>
              <a:buFont typeface="Arial"/>
              <a:buNone/>
            </a:pPr>
            <a:endParaRPr sz="400" b="1" i="0" u="none" strike="noStrike" cap="none">
              <a:solidFill>
                <a:srgbClr val="FFC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5000">
              <a:srgbClr val="F0EBD5"/>
            </a:gs>
            <a:gs pos="100000">
              <a:srgbClr val="D1C39F"/>
            </a:gs>
          </a:gsLst>
          <a:lin ang="16200038" scaled="0"/>
        </a:gradFill>
        <a:effectLst/>
      </p:bgPr>
    </p:bg>
    <p:spTree>
      <p:nvGrpSpPr>
        <p:cNvPr id="1" name="Shape 54"/>
        <p:cNvGrpSpPr/>
        <p:nvPr/>
      </p:nvGrpSpPr>
      <p:grpSpPr>
        <a:xfrm>
          <a:off x="0" y="0"/>
          <a:ext cx="0" cy="0"/>
          <a:chOff x="0" y="0"/>
          <a:chExt cx="0" cy="0"/>
        </a:xfrm>
      </p:grpSpPr>
      <p:sp>
        <p:nvSpPr>
          <p:cNvPr id="55" name="Google Shape;55;p1"/>
          <p:cNvSpPr txBox="1"/>
          <p:nvPr/>
        </p:nvSpPr>
        <p:spPr>
          <a:xfrm>
            <a:off x="150828" y="1522412"/>
            <a:ext cx="8889477" cy="958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2800"/>
              <a:buFont typeface="Arial"/>
              <a:buNone/>
            </a:pPr>
            <a:r>
              <a:rPr lang="en-US" sz="2800" b="1" i="0" u="none" strike="noStrike" cap="none" dirty="0">
                <a:solidFill>
                  <a:srgbClr val="002060"/>
                </a:solidFill>
                <a:latin typeface="Arial"/>
                <a:ea typeface="Arial"/>
                <a:cs typeface="Arial"/>
                <a:sym typeface="Arial"/>
              </a:rPr>
              <a:t>Project Title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2060"/>
              </a:buClr>
              <a:buSzPts val="2800"/>
              <a:buFont typeface="Arial"/>
              <a:buNone/>
            </a:pPr>
            <a:r>
              <a:rPr lang="en-US" sz="2800" b="0" i="0" u="none" strike="noStrike" cap="none" dirty="0">
                <a:solidFill>
                  <a:srgbClr val="002060"/>
                </a:solidFill>
                <a:latin typeface="Arial"/>
                <a:ea typeface="Arial"/>
                <a:cs typeface="Arial"/>
                <a:sym typeface="Arial"/>
              </a:rPr>
              <a:t>Smart Agriculture using LoRaWAN</a:t>
            </a:r>
            <a:endParaRPr sz="1400" b="0" i="0" u="none" strike="noStrike" cap="none" dirty="0">
              <a:solidFill>
                <a:srgbClr val="000000"/>
              </a:solidFill>
              <a:latin typeface="Arial"/>
              <a:ea typeface="Arial"/>
              <a:cs typeface="Arial"/>
              <a:sym typeface="Arial"/>
            </a:endParaRPr>
          </a:p>
        </p:txBody>
      </p:sp>
      <p:sp>
        <p:nvSpPr>
          <p:cNvPr id="56" name="Google Shape;56;p1"/>
          <p:cNvSpPr txBox="1"/>
          <p:nvPr/>
        </p:nvSpPr>
        <p:spPr>
          <a:xfrm>
            <a:off x="2133600" y="2719387"/>
            <a:ext cx="4572000" cy="19389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2400"/>
              <a:buFont typeface="Arial"/>
              <a:buNone/>
            </a:pPr>
            <a:r>
              <a:rPr lang="en-US" sz="2400" b="1" i="0" u="none" strike="noStrike" cap="none" dirty="0">
                <a:solidFill>
                  <a:srgbClr val="002060"/>
                </a:solidFill>
                <a:latin typeface="Arial"/>
                <a:ea typeface="Arial"/>
                <a:cs typeface="Arial"/>
                <a:sym typeface="Arial"/>
              </a:rPr>
              <a:t>Presented By</a:t>
            </a:r>
          </a:p>
          <a:p>
            <a:pPr algn="ctr">
              <a:buClr>
                <a:srgbClr val="002060"/>
              </a:buClr>
              <a:buSzPts val="2400"/>
            </a:pPr>
            <a:r>
              <a:rPr lang="en-US" sz="2400" dirty="0">
                <a:solidFill>
                  <a:srgbClr val="002060"/>
                </a:solidFill>
              </a:rPr>
              <a:t>SAYLEE KELKAR</a:t>
            </a:r>
            <a:endParaRPr sz="2400" dirty="0">
              <a:solidFill>
                <a:srgbClr val="002060"/>
              </a:solidFill>
            </a:endParaRPr>
          </a:p>
          <a:p>
            <a:pPr marL="0" marR="0" lvl="0" indent="0" algn="ctr" rtl="0">
              <a:lnSpc>
                <a:spcPct val="100000"/>
              </a:lnSpc>
              <a:spcBef>
                <a:spcPts val="0"/>
              </a:spcBef>
              <a:spcAft>
                <a:spcPts val="0"/>
              </a:spcAft>
              <a:buClr>
                <a:srgbClr val="002060"/>
              </a:buClr>
              <a:buSzPts val="2400"/>
              <a:buFont typeface="Arial"/>
              <a:buNone/>
            </a:pPr>
            <a:r>
              <a:rPr lang="en-US" sz="2400" b="0" i="0" u="none" strike="noStrike" cap="none" dirty="0">
                <a:solidFill>
                  <a:srgbClr val="002060"/>
                </a:solidFill>
                <a:latin typeface="Arial"/>
                <a:ea typeface="Arial"/>
                <a:cs typeface="Arial"/>
                <a:sym typeface="Arial"/>
              </a:rPr>
              <a:t>PRACHI JAD</a:t>
            </a:r>
            <a:r>
              <a:rPr lang="en-US" sz="2400" dirty="0">
                <a:solidFill>
                  <a:srgbClr val="002060"/>
                </a:solidFill>
              </a:rPr>
              <a:t>HA</a:t>
            </a:r>
            <a:r>
              <a:rPr lang="en-US" sz="2400" b="0" i="0" u="none" strike="noStrike" cap="none" dirty="0">
                <a:solidFill>
                  <a:srgbClr val="002060"/>
                </a:solidFill>
                <a:latin typeface="Arial"/>
                <a:ea typeface="Arial"/>
                <a:cs typeface="Arial"/>
                <a:sym typeface="Arial"/>
              </a:rPr>
              <a:t>V</a:t>
            </a:r>
            <a:endParaRPr sz="2400" b="0" i="0" u="none" strike="noStrike" cap="none" dirty="0">
              <a:solidFill>
                <a:srgbClr val="002060"/>
              </a:solidFill>
              <a:latin typeface="Arial"/>
              <a:ea typeface="Arial"/>
              <a:cs typeface="Arial"/>
              <a:sym typeface="Arial"/>
            </a:endParaRPr>
          </a:p>
          <a:p>
            <a:pPr marL="0" marR="0" lvl="0" indent="0" algn="ctr" rtl="0">
              <a:lnSpc>
                <a:spcPct val="100000"/>
              </a:lnSpc>
              <a:spcBef>
                <a:spcPts val="0"/>
              </a:spcBef>
              <a:spcAft>
                <a:spcPts val="0"/>
              </a:spcAft>
              <a:buClr>
                <a:srgbClr val="002060"/>
              </a:buClr>
              <a:buSzPts val="2400"/>
              <a:buFont typeface="Arial"/>
              <a:buNone/>
            </a:pPr>
            <a:r>
              <a:rPr lang="en-US" sz="2400" b="0" i="0" u="none" strike="noStrike" cap="none" dirty="0">
                <a:solidFill>
                  <a:srgbClr val="002060"/>
                </a:solidFill>
                <a:latin typeface="Arial"/>
                <a:ea typeface="Arial"/>
                <a:cs typeface="Arial"/>
                <a:sym typeface="Arial"/>
              </a:rPr>
              <a:t>PRANJAL KAMDAR</a:t>
            </a:r>
            <a:endParaRPr sz="2400" b="0" i="0" u="none" strike="noStrike" cap="none" dirty="0">
              <a:solidFill>
                <a:srgbClr val="002060"/>
              </a:solidFill>
              <a:latin typeface="Arial"/>
              <a:ea typeface="Arial"/>
              <a:cs typeface="Arial"/>
              <a:sym typeface="Arial"/>
            </a:endParaRPr>
          </a:p>
          <a:p>
            <a:pPr marL="0" marR="0" lvl="0" indent="0" algn="ctr" rtl="0">
              <a:lnSpc>
                <a:spcPct val="100000"/>
              </a:lnSpc>
              <a:spcBef>
                <a:spcPts val="0"/>
              </a:spcBef>
              <a:spcAft>
                <a:spcPts val="0"/>
              </a:spcAft>
              <a:buClr>
                <a:srgbClr val="002060"/>
              </a:buClr>
              <a:buSzPts val="2400"/>
              <a:buFont typeface="Arial"/>
              <a:buNone/>
            </a:pPr>
            <a:r>
              <a:rPr lang="en-US" sz="2400" b="0" i="0" u="none" strike="noStrike" cap="none" dirty="0">
                <a:solidFill>
                  <a:srgbClr val="002060"/>
                </a:solidFill>
                <a:latin typeface="Arial"/>
                <a:ea typeface="Arial"/>
                <a:cs typeface="Arial"/>
                <a:sym typeface="Arial"/>
              </a:rPr>
              <a:t>VIDHI BUDHE</a:t>
            </a:r>
            <a:endParaRPr sz="2400" b="0" i="0" u="none" strike="noStrike" cap="none" dirty="0">
              <a:solidFill>
                <a:srgbClr val="002060"/>
              </a:solidFill>
              <a:latin typeface="Arial"/>
              <a:ea typeface="Arial"/>
              <a:cs typeface="Arial"/>
              <a:sym typeface="Arial"/>
            </a:endParaRPr>
          </a:p>
        </p:txBody>
      </p:sp>
      <p:sp>
        <p:nvSpPr>
          <p:cNvPr id="57" name="Google Shape;57;p1"/>
          <p:cNvSpPr txBox="1"/>
          <p:nvPr/>
        </p:nvSpPr>
        <p:spPr>
          <a:xfrm>
            <a:off x="2133600" y="4900612"/>
            <a:ext cx="4572000" cy="1446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2400"/>
              <a:buFont typeface="Arial"/>
              <a:buNone/>
            </a:pPr>
            <a:r>
              <a:rPr lang="en-US" sz="2400" b="1" i="0" u="none" strike="noStrike" cap="none" dirty="0">
                <a:solidFill>
                  <a:srgbClr val="002060"/>
                </a:solidFill>
                <a:latin typeface="Arial"/>
                <a:ea typeface="Arial"/>
                <a:cs typeface="Arial"/>
                <a:sym typeface="Arial"/>
              </a:rPr>
              <a:t>Under the Guidance of</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2060"/>
              </a:buClr>
              <a:buSzPts val="2400"/>
              <a:buFont typeface="Arial"/>
              <a:buNone/>
            </a:pPr>
            <a:r>
              <a:rPr lang="en-US" sz="2400" b="0" i="0" u="none" strike="noStrike" cap="none" dirty="0">
                <a:solidFill>
                  <a:srgbClr val="002060"/>
                </a:solidFill>
                <a:latin typeface="Arial"/>
                <a:ea typeface="Arial"/>
                <a:cs typeface="Arial"/>
                <a:sym typeface="Arial"/>
              </a:rPr>
              <a:t>Prof. R.P. DESHMUKH</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2060"/>
              </a:buClr>
              <a:buSzPts val="2400"/>
              <a:buFont typeface="Arial"/>
              <a:buNone/>
            </a:pPr>
            <a:r>
              <a:rPr lang="en-US" sz="2000" b="0" i="0" u="none" strike="noStrike" cap="none" dirty="0">
                <a:solidFill>
                  <a:srgbClr val="002060"/>
                </a:solidFill>
                <a:latin typeface="Arial"/>
                <a:ea typeface="Arial"/>
                <a:cs typeface="Arial"/>
                <a:sym typeface="Arial"/>
              </a:rPr>
              <a:t>Area of specialization</a:t>
            </a:r>
            <a:endParaRPr sz="1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2060"/>
              </a:buClr>
              <a:buSzPts val="2400"/>
              <a:buFont typeface="Arial"/>
              <a:buNone/>
            </a:pPr>
            <a:r>
              <a:rPr lang="en-US" sz="2000" b="0" i="0" u="none" strike="noStrike" cap="none" dirty="0">
                <a:solidFill>
                  <a:srgbClr val="002060"/>
                </a:solidFill>
                <a:latin typeface="Arial"/>
                <a:ea typeface="Arial"/>
                <a:cs typeface="Arial"/>
                <a:sym typeface="Arial"/>
              </a:rPr>
              <a:t>Communication Systems</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AC6DBD-39E9-F743-2870-D5023DFCBF49}"/>
              </a:ext>
            </a:extLst>
          </p:cNvPr>
          <p:cNvPicPr>
            <a:picLocks noChangeAspect="1"/>
          </p:cNvPicPr>
          <p:nvPr/>
        </p:nvPicPr>
        <p:blipFill>
          <a:blip r:embed="rId2"/>
          <a:stretch>
            <a:fillRect/>
          </a:stretch>
        </p:blipFill>
        <p:spPr>
          <a:xfrm rot="16200000">
            <a:off x="1863280" y="477008"/>
            <a:ext cx="5417440" cy="6292490"/>
          </a:xfrm>
          <a:prstGeom prst="rect">
            <a:avLst/>
          </a:prstGeom>
        </p:spPr>
      </p:pic>
      <p:sp>
        <p:nvSpPr>
          <p:cNvPr id="3" name="Google Shape;140;p13">
            <a:extLst>
              <a:ext uri="{FF2B5EF4-FFF2-40B4-BE49-F238E27FC236}">
                <a16:creationId xmlns:a16="http://schemas.microsoft.com/office/drawing/2014/main" id="{2C13509A-A4BC-149D-2249-9FDC53383357}"/>
              </a:ext>
            </a:extLst>
          </p:cNvPr>
          <p:cNvSpPr txBox="1">
            <a:spLocks noGrp="1"/>
          </p:cNvSpPr>
          <p:nvPr>
            <p:ph type="title"/>
          </p:nvPr>
        </p:nvSpPr>
        <p:spPr>
          <a:xfrm>
            <a:off x="0" y="76200"/>
            <a:ext cx="91440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WORK DONE</a:t>
            </a:r>
          </a:p>
          <a:p>
            <a:pPr marL="0" marR="0" lvl="0" indent="0" algn="ctr" rtl="0">
              <a:lnSpc>
                <a:spcPct val="100000"/>
              </a:lnSpc>
              <a:spcBef>
                <a:spcPts val="0"/>
              </a:spcBef>
              <a:spcAft>
                <a:spcPts val="0"/>
              </a:spcAft>
              <a:buClr>
                <a:schemeClr val="dk1"/>
              </a:buClr>
              <a:buSzPts val="32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7525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0;p13">
            <a:extLst>
              <a:ext uri="{FF2B5EF4-FFF2-40B4-BE49-F238E27FC236}">
                <a16:creationId xmlns:a16="http://schemas.microsoft.com/office/drawing/2014/main" id="{2C13509A-A4BC-149D-2249-9FDC53383357}"/>
              </a:ext>
            </a:extLst>
          </p:cNvPr>
          <p:cNvSpPr txBox="1">
            <a:spLocks noGrp="1"/>
          </p:cNvSpPr>
          <p:nvPr>
            <p:ph type="title"/>
          </p:nvPr>
        </p:nvSpPr>
        <p:spPr>
          <a:xfrm>
            <a:off x="0" y="76200"/>
            <a:ext cx="91440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RESULTS</a:t>
            </a:r>
          </a:p>
          <a:p>
            <a:pPr marL="0" marR="0" lvl="0" indent="0" algn="ctr" rtl="0">
              <a:lnSpc>
                <a:spcPct val="100000"/>
              </a:lnSpc>
              <a:spcBef>
                <a:spcPts val="0"/>
              </a:spcBef>
              <a:spcAft>
                <a:spcPts val="0"/>
              </a:spcAft>
              <a:buClr>
                <a:schemeClr val="dk1"/>
              </a:buClr>
              <a:buSzPts val="3200"/>
              <a:buFont typeface="Arial"/>
              <a:buNone/>
            </a:pPr>
            <a:endParaRPr sz="14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C9009069-3089-8515-D1A4-920B0F4876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128962" y="863282"/>
            <a:ext cx="2886075" cy="5131435"/>
          </a:xfrm>
          <a:prstGeom prst="rect">
            <a:avLst/>
          </a:prstGeom>
        </p:spPr>
      </p:pic>
      <p:sp>
        <p:nvSpPr>
          <p:cNvPr id="6" name="TextBox 5">
            <a:extLst>
              <a:ext uri="{FF2B5EF4-FFF2-40B4-BE49-F238E27FC236}">
                <a16:creationId xmlns:a16="http://schemas.microsoft.com/office/drawing/2014/main" id="{3BFE74B5-FF5F-CE83-79A8-23655C43116B}"/>
              </a:ext>
            </a:extLst>
          </p:cNvPr>
          <p:cNvSpPr txBox="1"/>
          <p:nvPr/>
        </p:nvSpPr>
        <p:spPr>
          <a:xfrm>
            <a:off x="2236509" y="4872037"/>
            <a:ext cx="4670980" cy="307777"/>
          </a:xfrm>
          <a:prstGeom prst="rect">
            <a:avLst/>
          </a:prstGeom>
          <a:noFill/>
        </p:spPr>
        <p:txBody>
          <a:bodyPr wrap="square">
            <a:spAutoFit/>
          </a:bodyPr>
          <a:lstStyle/>
          <a:p>
            <a:r>
              <a:rPr lang="en-GB" sz="1400" dirty="0">
                <a:solidFill>
                  <a:srgbClr val="000000"/>
                </a:solidFill>
                <a:effectLst/>
                <a:latin typeface="Times New Roman" panose="02020603050405020304" pitchFamily="18" charset="0"/>
                <a:ea typeface="Times New Roman" panose="02020603050405020304" pitchFamily="18" charset="0"/>
              </a:rPr>
              <a:t>Figure: OLED Display RESULT</a:t>
            </a:r>
            <a:endParaRPr lang="en-GB" dirty="0"/>
          </a:p>
        </p:txBody>
      </p:sp>
    </p:spTree>
    <p:extLst>
      <p:ext uri="{BB962C8B-B14F-4D97-AF65-F5344CB8AC3E}">
        <p14:creationId xmlns:p14="http://schemas.microsoft.com/office/powerpoint/2010/main" val="3881716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0;p13">
            <a:extLst>
              <a:ext uri="{FF2B5EF4-FFF2-40B4-BE49-F238E27FC236}">
                <a16:creationId xmlns:a16="http://schemas.microsoft.com/office/drawing/2014/main" id="{2C13509A-A4BC-149D-2249-9FDC53383357}"/>
              </a:ext>
            </a:extLst>
          </p:cNvPr>
          <p:cNvSpPr txBox="1">
            <a:spLocks noGrp="1"/>
          </p:cNvSpPr>
          <p:nvPr>
            <p:ph type="title"/>
          </p:nvPr>
        </p:nvSpPr>
        <p:spPr>
          <a:xfrm>
            <a:off x="0" y="76200"/>
            <a:ext cx="91440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RESULTS</a:t>
            </a:r>
          </a:p>
          <a:p>
            <a:pPr marL="0" marR="0" lvl="0" indent="0" algn="ctr" rtl="0">
              <a:lnSpc>
                <a:spcPct val="100000"/>
              </a:lnSpc>
              <a:spcBef>
                <a:spcPts val="0"/>
              </a:spcBef>
              <a:spcAft>
                <a:spcPts val="0"/>
              </a:spcAft>
              <a:buClr>
                <a:schemeClr val="dk1"/>
              </a:buClr>
              <a:buSzPts val="3200"/>
              <a:buFont typeface="Arial"/>
              <a:buNone/>
            </a:pPr>
            <a:endParaRPr sz="1400" b="0" i="0" u="none" strike="noStrike" cap="none" dirty="0">
              <a:solidFill>
                <a:srgbClr val="000000"/>
              </a:solidFill>
              <a:latin typeface="Arial"/>
              <a:ea typeface="Arial"/>
              <a:cs typeface="Arial"/>
              <a:sym typeface="Arial"/>
            </a:endParaRPr>
          </a:p>
        </p:txBody>
      </p:sp>
      <p:sp>
        <p:nvSpPr>
          <p:cNvPr id="4" name="Rectangle 2">
            <a:extLst>
              <a:ext uri="{FF2B5EF4-FFF2-40B4-BE49-F238E27FC236}">
                <a16:creationId xmlns:a16="http://schemas.microsoft.com/office/drawing/2014/main" id="{FE7BD976-9A4E-7D70-4679-D050BD87C86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5" name="Picture 2">
            <a:extLst>
              <a:ext uri="{FF2B5EF4-FFF2-40B4-BE49-F238E27FC236}">
                <a16:creationId xmlns:a16="http://schemas.microsoft.com/office/drawing/2014/main" id="{2DB768BB-CC2C-6905-F534-B339CADF2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85950"/>
            <a:ext cx="5486400" cy="3086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2526A23-0B66-3C92-E4A7-AEC124DE66EF}"/>
              </a:ext>
            </a:extLst>
          </p:cNvPr>
          <p:cNvSpPr>
            <a:spLocks noChangeArrowheads="1"/>
          </p:cNvSpPr>
          <p:nvPr/>
        </p:nvSpPr>
        <p:spPr bwMode="auto">
          <a:xfrm>
            <a:off x="3472180" y="4972050"/>
            <a:ext cx="219964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Figure : OUTPUT OF THE BLYNK</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74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0;p13">
            <a:extLst>
              <a:ext uri="{FF2B5EF4-FFF2-40B4-BE49-F238E27FC236}">
                <a16:creationId xmlns:a16="http://schemas.microsoft.com/office/drawing/2014/main" id="{2C13509A-A4BC-149D-2249-9FDC53383357}"/>
              </a:ext>
            </a:extLst>
          </p:cNvPr>
          <p:cNvSpPr txBox="1">
            <a:spLocks noGrp="1"/>
          </p:cNvSpPr>
          <p:nvPr>
            <p:ph type="title"/>
          </p:nvPr>
        </p:nvSpPr>
        <p:spPr>
          <a:xfrm>
            <a:off x="0" y="76200"/>
            <a:ext cx="91440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RESULTS</a:t>
            </a:r>
          </a:p>
          <a:p>
            <a:pPr marL="0" marR="0" lvl="0" indent="0" algn="ctr" rtl="0">
              <a:lnSpc>
                <a:spcPct val="100000"/>
              </a:lnSpc>
              <a:spcBef>
                <a:spcPts val="0"/>
              </a:spcBef>
              <a:spcAft>
                <a:spcPts val="0"/>
              </a:spcAft>
              <a:buClr>
                <a:schemeClr val="dk1"/>
              </a:buClr>
              <a:buSzPts val="3200"/>
              <a:buFont typeface="Arial"/>
              <a:buNone/>
            </a:pPr>
            <a:endParaRPr sz="1400" b="0" i="0" u="none" strike="noStrike" cap="none" dirty="0">
              <a:solidFill>
                <a:srgbClr val="000000"/>
              </a:solidFill>
              <a:latin typeface="Arial"/>
              <a:ea typeface="Arial"/>
              <a:cs typeface="Arial"/>
              <a:sym typeface="Arial"/>
            </a:endParaRPr>
          </a:p>
        </p:txBody>
      </p:sp>
      <p:pic>
        <p:nvPicPr>
          <p:cNvPr id="2051" name="Picture 5">
            <a:extLst>
              <a:ext uri="{FF2B5EF4-FFF2-40B4-BE49-F238E27FC236}">
                <a16:creationId xmlns:a16="http://schemas.microsoft.com/office/drawing/2014/main" id="{380F26B3-B9C4-FE9B-96F5-27ADF567B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905" t="60445" r="49809" b="8305"/>
          <a:stretch>
            <a:fillRect/>
          </a:stretch>
        </p:blipFill>
        <p:spPr bwMode="auto">
          <a:xfrm>
            <a:off x="2337847" y="2693194"/>
            <a:ext cx="1997075" cy="14557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6">
            <a:extLst>
              <a:ext uri="{FF2B5EF4-FFF2-40B4-BE49-F238E27FC236}">
                <a16:creationId xmlns:a16="http://schemas.microsoft.com/office/drawing/2014/main" id="{21D748CC-E95E-A329-03AE-7004E8056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022" t="37418" r="30531"/>
          <a:stretch>
            <a:fillRect/>
          </a:stretch>
        </p:blipFill>
        <p:spPr bwMode="auto">
          <a:xfrm>
            <a:off x="4572000" y="2693194"/>
            <a:ext cx="2255838" cy="1463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
            <a:extLst>
              <a:ext uri="{FF2B5EF4-FFF2-40B4-BE49-F238E27FC236}">
                <a16:creationId xmlns:a16="http://schemas.microsoft.com/office/drawing/2014/main" id="{1AA1446B-CA0B-B4F3-5C75-D002525F6489}"/>
              </a:ext>
            </a:extLst>
          </p:cNvPr>
          <p:cNvSpPr txBox="1">
            <a:spLocks noChangeArrowheads="1"/>
          </p:cNvSpPr>
          <p:nvPr/>
        </p:nvSpPr>
        <p:spPr bwMode="auto">
          <a:xfrm>
            <a:off x="2324100" y="4270375"/>
            <a:ext cx="4495800" cy="153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Figure : </a:t>
            </a:r>
            <a:r>
              <a:rPr kumimoji="0" lang="en-US" altLang="en-US"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Idle output when Moisture sensor is not inserted to ground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D1F5DD48-9B39-5754-F483-03E2A94EC72E}"/>
              </a:ext>
            </a:extLst>
          </p:cNvPr>
          <p:cNvSpPr>
            <a:spLocks noChangeArrowheads="1"/>
          </p:cNvSpPr>
          <p:nvPr/>
        </p:nvSpPr>
        <p:spPr bwMode="auto">
          <a:xfrm>
            <a:off x="263950" y="533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7">
            <a:extLst>
              <a:ext uri="{FF2B5EF4-FFF2-40B4-BE49-F238E27FC236}">
                <a16:creationId xmlns:a16="http://schemas.microsoft.com/office/drawing/2014/main" id="{7945FF3A-0CE2-E96E-4F9B-A0E7F3457045}"/>
              </a:ext>
            </a:extLst>
          </p:cNvPr>
          <p:cNvSpPr>
            <a:spLocks noChangeArrowheads="1"/>
          </p:cNvSpPr>
          <p:nvPr/>
        </p:nvSpPr>
        <p:spPr bwMode="auto">
          <a:xfrm>
            <a:off x="4835950" y="9906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31928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0;p13">
            <a:extLst>
              <a:ext uri="{FF2B5EF4-FFF2-40B4-BE49-F238E27FC236}">
                <a16:creationId xmlns:a16="http://schemas.microsoft.com/office/drawing/2014/main" id="{2C13509A-A4BC-149D-2249-9FDC53383357}"/>
              </a:ext>
            </a:extLst>
          </p:cNvPr>
          <p:cNvSpPr txBox="1">
            <a:spLocks noGrp="1"/>
          </p:cNvSpPr>
          <p:nvPr>
            <p:ph type="title"/>
          </p:nvPr>
        </p:nvSpPr>
        <p:spPr>
          <a:xfrm>
            <a:off x="0" y="76200"/>
            <a:ext cx="91440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RESULTS</a:t>
            </a:r>
          </a:p>
          <a:p>
            <a:pPr marL="0" marR="0" lvl="0" indent="0" algn="ctr" rtl="0">
              <a:lnSpc>
                <a:spcPct val="100000"/>
              </a:lnSpc>
              <a:spcBef>
                <a:spcPts val="0"/>
              </a:spcBef>
              <a:spcAft>
                <a:spcPts val="0"/>
              </a:spcAft>
              <a:buClr>
                <a:schemeClr val="dk1"/>
              </a:buClr>
              <a:buSzPts val="3200"/>
              <a:buFont typeface="Arial"/>
              <a:buNone/>
            </a:pPr>
            <a:endParaRPr sz="1400" b="0" i="0" u="none" strike="noStrike" cap="none" dirty="0">
              <a:solidFill>
                <a:srgbClr val="000000"/>
              </a:solidFill>
              <a:latin typeface="Arial"/>
              <a:ea typeface="Arial"/>
              <a:cs typeface="Arial"/>
              <a:sym typeface="Arial"/>
            </a:endParaRPr>
          </a:p>
        </p:txBody>
      </p:sp>
      <p:sp>
        <p:nvSpPr>
          <p:cNvPr id="7" name="Rectangle 5">
            <a:extLst>
              <a:ext uri="{FF2B5EF4-FFF2-40B4-BE49-F238E27FC236}">
                <a16:creationId xmlns:a16="http://schemas.microsoft.com/office/drawing/2014/main" id="{D1F5DD48-9B39-5754-F483-03E2A94EC72E}"/>
              </a:ext>
            </a:extLst>
          </p:cNvPr>
          <p:cNvSpPr>
            <a:spLocks noChangeArrowheads="1"/>
          </p:cNvSpPr>
          <p:nvPr/>
        </p:nvSpPr>
        <p:spPr bwMode="auto">
          <a:xfrm>
            <a:off x="263950" y="533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7">
            <a:extLst>
              <a:ext uri="{FF2B5EF4-FFF2-40B4-BE49-F238E27FC236}">
                <a16:creationId xmlns:a16="http://schemas.microsoft.com/office/drawing/2014/main" id="{7945FF3A-0CE2-E96E-4F9B-A0E7F3457045}"/>
              </a:ext>
            </a:extLst>
          </p:cNvPr>
          <p:cNvSpPr>
            <a:spLocks noChangeArrowheads="1"/>
          </p:cNvSpPr>
          <p:nvPr/>
        </p:nvSpPr>
        <p:spPr bwMode="auto">
          <a:xfrm>
            <a:off x="4835950" y="9906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GB"/>
          </a:p>
        </p:txBody>
      </p:sp>
      <p:pic>
        <p:nvPicPr>
          <p:cNvPr id="14" name="Picture 13">
            <a:extLst>
              <a:ext uri="{FF2B5EF4-FFF2-40B4-BE49-F238E27FC236}">
                <a16:creationId xmlns:a16="http://schemas.microsoft.com/office/drawing/2014/main" id="{0D543C9E-53B0-592D-BBDA-6C4B5B04AFA2}"/>
              </a:ext>
            </a:extLst>
          </p:cNvPr>
          <p:cNvPicPr>
            <a:picLocks noChangeAspect="1"/>
          </p:cNvPicPr>
          <p:nvPr/>
        </p:nvPicPr>
        <p:blipFill>
          <a:blip r:embed="rId2"/>
          <a:stretch>
            <a:fillRect/>
          </a:stretch>
        </p:blipFill>
        <p:spPr>
          <a:xfrm>
            <a:off x="1691391" y="1257112"/>
            <a:ext cx="5761219" cy="4343776"/>
          </a:xfrm>
          <a:prstGeom prst="rect">
            <a:avLst/>
          </a:prstGeom>
        </p:spPr>
      </p:pic>
      <p:sp>
        <p:nvSpPr>
          <p:cNvPr id="15" name="Text Box 1">
            <a:extLst>
              <a:ext uri="{FF2B5EF4-FFF2-40B4-BE49-F238E27FC236}">
                <a16:creationId xmlns:a16="http://schemas.microsoft.com/office/drawing/2014/main" id="{24095801-DAA4-0E8C-9D82-EDDE7B614071}"/>
              </a:ext>
            </a:extLst>
          </p:cNvPr>
          <p:cNvSpPr txBox="1"/>
          <p:nvPr/>
        </p:nvSpPr>
        <p:spPr>
          <a:xfrm>
            <a:off x="2238375" y="5600888"/>
            <a:ext cx="4667250" cy="153888"/>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en-GB" sz="1000" b="1" i="0" dirty="0">
                <a:solidFill>
                  <a:srgbClr val="000000"/>
                </a:solidFill>
                <a:effectLst/>
                <a:latin typeface="Times New Roman" panose="02020603050405020304" pitchFamily="18" charset="0"/>
                <a:ea typeface="Times New Roman" panose="02020603050405020304" pitchFamily="18" charset="0"/>
              </a:rPr>
              <a:t>Figure : </a:t>
            </a:r>
            <a:r>
              <a:rPr lang="en-GB" sz="1000" i="0" dirty="0">
                <a:solidFill>
                  <a:srgbClr val="000000"/>
                </a:solidFill>
                <a:effectLst/>
                <a:latin typeface="Times New Roman" panose="02020603050405020304" pitchFamily="18" charset="0"/>
                <a:ea typeface="Times New Roman" panose="02020603050405020304" pitchFamily="18" charset="0"/>
              </a:rPr>
              <a:t>Outputs at OLED</a:t>
            </a:r>
            <a:endParaRPr lang="en-GB" sz="900" i="1" dirty="0">
              <a:solidFill>
                <a:srgbClr val="44546A"/>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32346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0;p13">
            <a:extLst>
              <a:ext uri="{FF2B5EF4-FFF2-40B4-BE49-F238E27FC236}">
                <a16:creationId xmlns:a16="http://schemas.microsoft.com/office/drawing/2014/main" id="{2C13509A-A4BC-149D-2249-9FDC53383357}"/>
              </a:ext>
            </a:extLst>
          </p:cNvPr>
          <p:cNvSpPr txBox="1">
            <a:spLocks noGrp="1"/>
          </p:cNvSpPr>
          <p:nvPr>
            <p:ph type="title"/>
          </p:nvPr>
        </p:nvSpPr>
        <p:spPr>
          <a:xfrm>
            <a:off x="0" y="76200"/>
            <a:ext cx="91440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RESULTS</a:t>
            </a:r>
          </a:p>
          <a:p>
            <a:pPr marL="0" marR="0" lvl="0" indent="0" algn="ctr" rtl="0">
              <a:lnSpc>
                <a:spcPct val="100000"/>
              </a:lnSpc>
              <a:spcBef>
                <a:spcPts val="0"/>
              </a:spcBef>
              <a:spcAft>
                <a:spcPts val="0"/>
              </a:spcAft>
              <a:buClr>
                <a:schemeClr val="dk1"/>
              </a:buClr>
              <a:buSzPts val="3200"/>
              <a:buFont typeface="Arial"/>
              <a:buNone/>
            </a:pPr>
            <a:endParaRPr sz="1400" b="0" i="0" u="none" strike="noStrike" cap="none" dirty="0">
              <a:solidFill>
                <a:srgbClr val="000000"/>
              </a:solidFill>
              <a:latin typeface="Arial"/>
              <a:ea typeface="Arial"/>
              <a:cs typeface="Arial"/>
              <a:sym typeface="Arial"/>
            </a:endParaRPr>
          </a:p>
        </p:txBody>
      </p:sp>
      <p:sp>
        <p:nvSpPr>
          <p:cNvPr id="7" name="Rectangle 5">
            <a:extLst>
              <a:ext uri="{FF2B5EF4-FFF2-40B4-BE49-F238E27FC236}">
                <a16:creationId xmlns:a16="http://schemas.microsoft.com/office/drawing/2014/main" id="{D1F5DD48-9B39-5754-F483-03E2A94EC72E}"/>
              </a:ext>
            </a:extLst>
          </p:cNvPr>
          <p:cNvSpPr>
            <a:spLocks noChangeArrowheads="1"/>
          </p:cNvSpPr>
          <p:nvPr/>
        </p:nvSpPr>
        <p:spPr bwMode="auto">
          <a:xfrm>
            <a:off x="263950" y="533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7">
            <a:extLst>
              <a:ext uri="{FF2B5EF4-FFF2-40B4-BE49-F238E27FC236}">
                <a16:creationId xmlns:a16="http://schemas.microsoft.com/office/drawing/2014/main" id="{7945FF3A-0CE2-E96E-4F9B-A0E7F3457045}"/>
              </a:ext>
            </a:extLst>
          </p:cNvPr>
          <p:cNvSpPr>
            <a:spLocks noChangeArrowheads="1"/>
          </p:cNvSpPr>
          <p:nvPr/>
        </p:nvSpPr>
        <p:spPr bwMode="auto">
          <a:xfrm>
            <a:off x="4835950" y="9906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GB"/>
          </a:p>
        </p:txBody>
      </p:sp>
      <p:sp>
        <p:nvSpPr>
          <p:cNvPr id="15" name="Text Box 1">
            <a:extLst>
              <a:ext uri="{FF2B5EF4-FFF2-40B4-BE49-F238E27FC236}">
                <a16:creationId xmlns:a16="http://schemas.microsoft.com/office/drawing/2014/main" id="{24095801-DAA4-0E8C-9D82-EDDE7B614071}"/>
              </a:ext>
            </a:extLst>
          </p:cNvPr>
          <p:cNvSpPr txBox="1"/>
          <p:nvPr/>
        </p:nvSpPr>
        <p:spPr>
          <a:xfrm>
            <a:off x="2238375" y="5600888"/>
            <a:ext cx="4667250" cy="153888"/>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en-GB" sz="1000" b="1" i="0" dirty="0">
                <a:solidFill>
                  <a:srgbClr val="000000"/>
                </a:solidFill>
                <a:effectLst/>
                <a:latin typeface="Times New Roman" panose="02020603050405020304" pitchFamily="18" charset="0"/>
                <a:ea typeface="Times New Roman" panose="02020603050405020304" pitchFamily="18" charset="0"/>
              </a:rPr>
              <a:t>Figure : </a:t>
            </a:r>
            <a:r>
              <a:rPr lang="en-GB" sz="1000" i="0" dirty="0">
                <a:solidFill>
                  <a:srgbClr val="000000"/>
                </a:solidFill>
                <a:effectLst/>
                <a:latin typeface="Times New Roman" panose="02020603050405020304" pitchFamily="18" charset="0"/>
                <a:ea typeface="Times New Roman" panose="02020603050405020304" pitchFamily="18" charset="0"/>
              </a:rPr>
              <a:t>Output of Blynk Application</a:t>
            </a:r>
            <a:endParaRPr lang="en-GB" sz="900" i="1" dirty="0">
              <a:solidFill>
                <a:srgbClr val="44546A"/>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02176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46A8863C-7AE0-2790-C1DA-28E91DE728F3}"/>
            </a:ext>
          </a:extLst>
        </p:cNvPr>
        <p:cNvGrpSpPr/>
        <p:nvPr/>
      </p:nvGrpSpPr>
      <p:grpSpPr>
        <a:xfrm>
          <a:off x="0" y="0"/>
          <a:ext cx="0" cy="0"/>
          <a:chOff x="0" y="0"/>
          <a:chExt cx="0" cy="0"/>
        </a:xfrm>
      </p:grpSpPr>
      <p:sp>
        <p:nvSpPr>
          <p:cNvPr id="140" name="Google Shape;140;p13">
            <a:extLst>
              <a:ext uri="{FF2B5EF4-FFF2-40B4-BE49-F238E27FC236}">
                <a16:creationId xmlns:a16="http://schemas.microsoft.com/office/drawing/2014/main" id="{4AE58FB8-AF19-4E78-5798-49F606829CBE}"/>
              </a:ext>
            </a:extLst>
          </p:cNvPr>
          <p:cNvSpPr txBox="1"/>
          <p:nvPr/>
        </p:nvSpPr>
        <p:spPr>
          <a:xfrm>
            <a:off x="0" y="0"/>
            <a:ext cx="9144000" cy="60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Reference</a:t>
            </a:r>
            <a:endParaRPr sz="1400" b="0" i="0" u="none" strike="noStrike" cap="none" dirty="0">
              <a:solidFill>
                <a:srgbClr val="000000"/>
              </a:solidFill>
              <a:latin typeface="Arial"/>
              <a:ea typeface="Arial"/>
              <a:cs typeface="Arial"/>
              <a:sym typeface="Arial"/>
            </a:endParaRPr>
          </a:p>
        </p:txBody>
      </p:sp>
      <p:sp>
        <p:nvSpPr>
          <p:cNvPr id="141" name="Google Shape;141;p13">
            <a:extLst>
              <a:ext uri="{FF2B5EF4-FFF2-40B4-BE49-F238E27FC236}">
                <a16:creationId xmlns:a16="http://schemas.microsoft.com/office/drawing/2014/main" id="{E7ACA8BE-B190-AE8E-6289-BE2E69D12070}"/>
              </a:ext>
            </a:extLst>
          </p:cNvPr>
          <p:cNvSpPr txBox="1"/>
          <p:nvPr/>
        </p:nvSpPr>
        <p:spPr>
          <a:xfrm>
            <a:off x="335740" y="1443862"/>
            <a:ext cx="8472521" cy="3970277"/>
          </a:xfrm>
          <a:prstGeom prst="rect">
            <a:avLst/>
          </a:prstGeom>
          <a:noFill/>
          <a:ln>
            <a:noFill/>
          </a:ln>
        </p:spPr>
        <p:txBody>
          <a:bodyPr spcFirstLastPara="1" wrap="square" lIns="91425" tIns="45700" rIns="91425" bIns="45700" anchor="t" anchorCtr="0">
            <a:spAutoFit/>
          </a:bodyPr>
          <a:lstStyle/>
          <a:p>
            <a:pPr marL="342900" lvl="0" indent="-342900" algn="just">
              <a:lnSpc>
                <a:spcPct val="150000"/>
              </a:lnSpc>
              <a:buFont typeface="+mj-lt"/>
              <a:buAutoNum type="arabicPeriod"/>
            </a:pPr>
            <a:r>
              <a:rPr lang="en-GB" dirty="0">
                <a:effectLst/>
                <a:latin typeface="Times New Roman" panose="02020603050405020304" pitchFamily="18" charset="0"/>
                <a:ea typeface="Times New Roman" panose="02020603050405020304" pitchFamily="18" charset="0"/>
              </a:rPr>
              <a:t>Antonino Pagano , Daniele Croce , Ilenia </a:t>
            </a:r>
            <a:r>
              <a:rPr lang="en-GB" dirty="0" err="1">
                <a:effectLst/>
                <a:latin typeface="Times New Roman" panose="02020603050405020304" pitchFamily="18" charset="0"/>
                <a:ea typeface="Times New Roman" panose="02020603050405020304" pitchFamily="18" charset="0"/>
              </a:rPr>
              <a:t>Tinnirello</a:t>
            </a:r>
            <a:r>
              <a:rPr lang="en-GB" dirty="0">
                <a:effectLst/>
                <a:latin typeface="Times New Roman" panose="02020603050405020304" pitchFamily="18" charset="0"/>
                <a:ea typeface="Times New Roman" panose="02020603050405020304" pitchFamily="18" charset="0"/>
              </a:rPr>
              <a:t> , </a:t>
            </a:r>
            <a:r>
              <a:rPr lang="en-GB" dirty="0" err="1">
                <a:effectLst/>
                <a:latin typeface="Times New Roman" panose="02020603050405020304" pitchFamily="18" charset="0"/>
                <a:ea typeface="Times New Roman" panose="02020603050405020304" pitchFamily="18" charset="0"/>
              </a:rPr>
              <a:t>Gianpaolo</a:t>
            </a:r>
            <a:r>
              <a:rPr lang="en-GB" dirty="0">
                <a:effectLst/>
                <a:latin typeface="Times New Roman" panose="02020603050405020304" pitchFamily="18" charset="0"/>
                <a:ea typeface="Times New Roman" panose="02020603050405020304" pitchFamily="18" charset="0"/>
              </a:rPr>
              <a:t> Vitale, “A Survey on LoRa for Smart Agriculture: Current Trends and Future Perspectives ” IEEE INTERNET OF THINGS JOURNAL, VOL. 10, NO. 4, 15 FEBRUARY 2023</a:t>
            </a:r>
          </a:p>
          <a:p>
            <a:pPr marL="342900" lvl="0" indent="-342900" algn="just">
              <a:lnSpc>
                <a:spcPct val="150000"/>
              </a:lnSpc>
              <a:buFont typeface="+mj-lt"/>
              <a:buAutoNum type="arabicPeriod"/>
            </a:pPr>
            <a:r>
              <a:rPr lang="en-GB" dirty="0">
                <a:effectLst/>
                <a:latin typeface="Times New Roman" panose="02020603050405020304" pitchFamily="18" charset="0"/>
                <a:ea typeface="Times New Roman" panose="02020603050405020304" pitchFamily="18" charset="0"/>
              </a:rPr>
              <a:t>R. N. Rao and B. Sridhar, “IoT based smart crop-field monitoring and automation irrigation system,” in 2018 2nd International Conference on Inventive Systems and Control (ICISC), Jan. 2018, pp. 478–483, doi: 10.1109/ICISC.2018.8399118.</a:t>
            </a:r>
          </a:p>
          <a:p>
            <a:pPr marL="342900" lvl="0" indent="-342900" algn="just">
              <a:lnSpc>
                <a:spcPct val="150000"/>
              </a:lnSpc>
              <a:buFont typeface="+mj-lt"/>
              <a:buAutoNum type="arabicPeriod"/>
            </a:pPr>
            <a:r>
              <a:rPr lang="en-GB" dirty="0">
                <a:effectLst/>
                <a:latin typeface="Times New Roman" panose="02020603050405020304" pitchFamily="18" charset="0"/>
                <a:ea typeface="Times New Roman" panose="02020603050405020304" pitchFamily="18" charset="0"/>
              </a:rPr>
              <a:t>G. </a:t>
            </a:r>
            <a:r>
              <a:rPr lang="en-GB" dirty="0" err="1">
                <a:effectLst/>
                <a:latin typeface="Times New Roman" panose="02020603050405020304" pitchFamily="18" charset="0"/>
                <a:ea typeface="Times New Roman" panose="02020603050405020304" pitchFamily="18" charset="0"/>
              </a:rPr>
              <a:t>Sushanth</a:t>
            </a:r>
            <a:r>
              <a:rPr lang="en-GB" dirty="0">
                <a:effectLst/>
                <a:latin typeface="Times New Roman" panose="02020603050405020304" pitchFamily="18" charset="0"/>
                <a:ea typeface="Times New Roman" panose="02020603050405020304" pitchFamily="18" charset="0"/>
              </a:rPr>
              <a:t> and S. Sujatha, “IOT Based Smart Agriculture System,” in 2018 International Conference on Wireless Communications, Signal Processing and Networking (WiSPNET), Mar. 2018, pp. 1–4, doi: 10.1109/WiSPNET.2018.8538702.</a:t>
            </a:r>
          </a:p>
          <a:p>
            <a:pPr marL="342900" lvl="0" indent="-342900" algn="just">
              <a:lnSpc>
                <a:spcPct val="150000"/>
              </a:lnSpc>
              <a:buFont typeface="+mj-lt"/>
              <a:buAutoNum type="arabicPeriod"/>
            </a:pPr>
            <a:r>
              <a:rPr lang="en-GB" dirty="0">
                <a:effectLst/>
                <a:latin typeface="Times New Roman" panose="02020603050405020304" pitchFamily="18" charset="0"/>
                <a:ea typeface="Times New Roman" panose="02020603050405020304" pitchFamily="18" charset="0"/>
              </a:rPr>
              <a:t>M. AshifuddinMondal and Z. Rehena, “IoT Based Intelligent Agriculture Field Monitoring </a:t>
            </a:r>
            <a:r>
              <a:rPr lang="en-GB" dirty="0">
                <a:solidFill>
                  <a:srgbClr val="000000"/>
                </a:solidFill>
                <a:effectLst/>
                <a:latin typeface="Times New Roman" panose="02020603050405020304" pitchFamily="18" charset="0"/>
                <a:ea typeface="Times New Roman" panose="02020603050405020304" pitchFamily="18" charset="0"/>
              </a:rPr>
              <a:t>System,” in 2018 8th International Conference on Cloud Computing, Data Science Engineering (Confluence), Jan. 2018, pp. 625–629, doi: 10.1109/CONFLUENCE.2018.8442535.</a:t>
            </a:r>
            <a:endParaRPr lang="en-GB"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5895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2057400" y="2209800"/>
            <a:ext cx="42672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Arial"/>
              <a:buNone/>
            </a:pPr>
            <a:r>
              <a:rPr lang="en-US" sz="4000" b="1" i="0" u="none">
                <a:solidFill>
                  <a:schemeClr val="dk2"/>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p:nvPr/>
        </p:nvSpPr>
        <p:spPr>
          <a:xfrm>
            <a:off x="0" y="0"/>
            <a:ext cx="9144000" cy="60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Contents</a:t>
            </a:r>
            <a:endParaRPr sz="1400" b="0" i="0" u="none" strike="noStrike" cap="none">
              <a:solidFill>
                <a:srgbClr val="000000"/>
              </a:solidFill>
              <a:latin typeface="Arial"/>
              <a:ea typeface="Arial"/>
              <a:cs typeface="Arial"/>
              <a:sym typeface="Arial"/>
            </a:endParaRPr>
          </a:p>
        </p:txBody>
      </p:sp>
      <p:sp>
        <p:nvSpPr>
          <p:cNvPr id="63" name="Google Shape;63;p2"/>
          <p:cNvSpPr txBox="1"/>
          <p:nvPr/>
        </p:nvSpPr>
        <p:spPr>
          <a:xfrm>
            <a:off x="0" y="685800"/>
            <a:ext cx="9144000" cy="3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2"/>
          <p:cNvSpPr txBox="1">
            <a:spLocks noGrp="1"/>
          </p:cNvSpPr>
          <p:nvPr>
            <p:ph type="body" idx="4294967295"/>
          </p:nvPr>
        </p:nvSpPr>
        <p:spPr>
          <a:xfrm>
            <a:off x="304800" y="762000"/>
            <a:ext cx="8534400" cy="5334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200000"/>
              </a:lnSpc>
              <a:spcBef>
                <a:spcPts val="0"/>
              </a:spcBef>
              <a:spcAft>
                <a:spcPts val="0"/>
              </a:spcAft>
              <a:buClr>
                <a:schemeClr val="accent1"/>
              </a:buClr>
              <a:buSzPts val="1870"/>
              <a:buFont typeface="Noto Sans Symbols"/>
              <a:buChar char="⚫"/>
            </a:pPr>
            <a:r>
              <a:rPr lang="en-US" sz="2400" b="0" i="0" u="none" strike="noStrike" cap="none" dirty="0">
                <a:solidFill>
                  <a:schemeClr val="dk1"/>
                </a:solidFill>
                <a:latin typeface="Arial"/>
                <a:ea typeface="Arial"/>
                <a:cs typeface="Arial"/>
                <a:sym typeface="Arial"/>
              </a:rPr>
              <a:t>Introduction</a:t>
            </a:r>
            <a:endParaRPr sz="2400" dirty="0"/>
          </a:p>
          <a:p>
            <a:pPr marL="273050" marR="0" lvl="0" indent="-273050" algn="l" rtl="0">
              <a:lnSpc>
                <a:spcPct val="200000"/>
              </a:lnSpc>
              <a:spcBef>
                <a:spcPts val="500"/>
              </a:spcBef>
              <a:spcAft>
                <a:spcPts val="0"/>
              </a:spcAft>
              <a:buClr>
                <a:schemeClr val="accent1"/>
              </a:buClr>
              <a:buSzPts val="1870"/>
              <a:buFont typeface="Noto Sans Symbols"/>
              <a:buChar char="⚫"/>
            </a:pPr>
            <a:r>
              <a:rPr lang="en-US" sz="2400" b="0" i="0" u="none" strike="noStrike" cap="none" dirty="0">
                <a:solidFill>
                  <a:schemeClr val="dk1"/>
                </a:solidFill>
                <a:latin typeface="Arial"/>
                <a:ea typeface="Arial"/>
                <a:cs typeface="Arial"/>
                <a:sym typeface="Arial"/>
              </a:rPr>
              <a:t>Problem Statement</a:t>
            </a:r>
            <a:endParaRPr sz="2400" dirty="0"/>
          </a:p>
          <a:p>
            <a:pPr marL="273050" marR="0" lvl="0" indent="-273050" algn="l" rtl="0">
              <a:lnSpc>
                <a:spcPct val="200000"/>
              </a:lnSpc>
              <a:spcBef>
                <a:spcPts val="500"/>
              </a:spcBef>
              <a:spcAft>
                <a:spcPts val="0"/>
              </a:spcAft>
              <a:buClr>
                <a:schemeClr val="accent1"/>
              </a:buClr>
              <a:buSzPts val="1870"/>
              <a:buFont typeface="Noto Sans Symbols"/>
              <a:buChar char="⚫"/>
            </a:pPr>
            <a:r>
              <a:rPr lang="en-US" sz="2400" b="0" i="0" u="none" strike="noStrike" cap="none" dirty="0">
                <a:solidFill>
                  <a:schemeClr val="dk1"/>
                </a:solidFill>
                <a:latin typeface="Arial"/>
                <a:ea typeface="Arial"/>
                <a:cs typeface="Arial"/>
                <a:sym typeface="Arial"/>
              </a:rPr>
              <a:t>Literature Survey</a:t>
            </a:r>
          </a:p>
          <a:p>
            <a:pPr marL="273050" marR="0" lvl="0" indent="-273050" algn="l" rtl="0">
              <a:lnSpc>
                <a:spcPct val="200000"/>
              </a:lnSpc>
              <a:spcBef>
                <a:spcPts val="500"/>
              </a:spcBef>
              <a:spcAft>
                <a:spcPts val="0"/>
              </a:spcAft>
              <a:buClr>
                <a:schemeClr val="accent1"/>
              </a:buClr>
              <a:buSzPts val="1870"/>
              <a:buFont typeface="Noto Sans Symbols"/>
              <a:buChar char="⚫"/>
            </a:pPr>
            <a:r>
              <a:rPr lang="en-US" sz="2400" dirty="0">
                <a:latin typeface="Arial"/>
                <a:cs typeface="Arial"/>
                <a:sym typeface="Arial"/>
              </a:rPr>
              <a:t>Block Diagram</a:t>
            </a:r>
            <a:endParaRPr sz="2400" dirty="0"/>
          </a:p>
          <a:p>
            <a:pPr marL="273050" marR="0" lvl="0" indent="-273050" algn="l" rtl="0">
              <a:lnSpc>
                <a:spcPct val="200000"/>
              </a:lnSpc>
              <a:spcBef>
                <a:spcPts val="500"/>
              </a:spcBef>
              <a:spcAft>
                <a:spcPts val="0"/>
              </a:spcAft>
              <a:buClr>
                <a:schemeClr val="accent1"/>
              </a:buClr>
              <a:buSzPts val="1870"/>
              <a:buFont typeface="Noto Sans Symbols"/>
              <a:buChar char="⚫"/>
            </a:pPr>
            <a:r>
              <a:rPr lang="en-US" sz="2400" b="0" i="0" u="none" strike="noStrike" cap="none" dirty="0">
                <a:solidFill>
                  <a:schemeClr val="dk1"/>
                </a:solidFill>
                <a:latin typeface="Arial"/>
                <a:ea typeface="Arial"/>
                <a:cs typeface="Arial"/>
                <a:sym typeface="Arial"/>
              </a:rPr>
              <a:t>Methodology</a:t>
            </a:r>
          </a:p>
          <a:p>
            <a:pPr marL="273050" marR="0" lvl="0" indent="-273050" algn="l" rtl="0">
              <a:lnSpc>
                <a:spcPct val="200000"/>
              </a:lnSpc>
              <a:spcBef>
                <a:spcPts val="500"/>
              </a:spcBef>
              <a:spcAft>
                <a:spcPts val="0"/>
              </a:spcAft>
              <a:buClr>
                <a:schemeClr val="accent1"/>
              </a:buClr>
              <a:buSzPts val="1870"/>
              <a:buFont typeface="Noto Sans Symbols"/>
              <a:buChar char="⚫"/>
            </a:pPr>
            <a:r>
              <a:rPr lang="en-US" sz="2400" dirty="0">
                <a:latin typeface="Arial"/>
                <a:cs typeface="Arial"/>
                <a:sym typeface="Arial"/>
              </a:rPr>
              <a:t>Work Done</a:t>
            </a:r>
            <a:endParaRPr sz="2400" dirty="0"/>
          </a:p>
          <a:p>
            <a:pPr marL="273050" marR="0" lvl="0" indent="-273050" algn="l" rtl="0">
              <a:lnSpc>
                <a:spcPct val="200000"/>
              </a:lnSpc>
              <a:spcBef>
                <a:spcPts val="500"/>
              </a:spcBef>
              <a:spcAft>
                <a:spcPts val="0"/>
              </a:spcAft>
              <a:buClr>
                <a:schemeClr val="accent1"/>
              </a:buClr>
              <a:buSzPts val="1870"/>
              <a:buFont typeface="Noto Sans Symbols"/>
              <a:buChar char="⚫"/>
            </a:pPr>
            <a:r>
              <a:rPr lang="en-US" sz="2400" b="0" i="0" u="none" strike="noStrike" cap="none" dirty="0">
                <a:solidFill>
                  <a:schemeClr val="dk1"/>
                </a:solidFill>
                <a:latin typeface="Arial"/>
                <a:ea typeface="Arial"/>
                <a:cs typeface="Arial"/>
                <a:sym typeface="Arial"/>
              </a:rPr>
              <a:t>References</a:t>
            </a:r>
            <a:endParaRPr sz="2400" dirty="0"/>
          </a:p>
          <a:p>
            <a:pPr marL="273050" marR="0" lvl="0" indent="-154305" algn="l" rtl="0">
              <a:lnSpc>
                <a:spcPct val="100000"/>
              </a:lnSpc>
              <a:spcBef>
                <a:spcPts val="575"/>
              </a:spcBef>
              <a:spcAft>
                <a:spcPts val="0"/>
              </a:spcAft>
              <a:buClr>
                <a:schemeClr val="accent1"/>
              </a:buClr>
              <a:buSzPts val="1870"/>
              <a:buFont typeface="Noto Sans Symbols"/>
              <a:buNone/>
            </a:pPr>
            <a:endParaRPr sz="2200" b="0" i="0" u="none"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p:nvPr/>
        </p:nvSpPr>
        <p:spPr>
          <a:xfrm>
            <a:off x="0" y="0"/>
            <a:ext cx="9144000" cy="60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Introduction</a:t>
            </a:r>
            <a:endParaRPr sz="1400" b="0" i="0" u="none" strike="noStrike" cap="none">
              <a:solidFill>
                <a:srgbClr val="000000"/>
              </a:solidFill>
              <a:latin typeface="Arial"/>
              <a:ea typeface="Arial"/>
              <a:cs typeface="Arial"/>
              <a:sym typeface="Arial"/>
            </a:endParaRPr>
          </a:p>
        </p:txBody>
      </p:sp>
      <p:sp>
        <p:nvSpPr>
          <p:cNvPr id="70" name="Google Shape;70;p3"/>
          <p:cNvSpPr txBox="1"/>
          <p:nvPr/>
        </p:nvSpPr>
        <p:spPr>
          <a:xfrm>
            <a:off x="0" y="685800"/>
            <a:ext cx="9144000" cy="3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 name="Google Shape;71;p3"/>
          <p:cNvSpPr txBox="1">
            <a:spLocks noGrp="1"/>
          </p:cNvSpPr>
          <p:nvPr>
            <p:ph type="body" idx="4294967295"/>
          </p:nvPr>
        </p:nvSpPr>
        <p:spPr>
          <a:xfrm>
            <a:off x="556182" y="1178718"/>
            <a:ext cx="8031637" cy="4500564"/>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buSzPts val="1870"/>
              <a:buFont typeface="Arial" panose="020B0604020202020204" pitchFamily="34" charset="0"/>
              <a:buChar char="•"/>
            </a:pPr>
            <a:r>
              <a:rPr lang="en-US" sz="1400" dirty="0">
                <a:latin typeface="Libre Baskerville"/>
                <a:ea typeface="Libre Baskerville"/>
                <a:cs typeface="Libre Baskerville"/>
                <a:sym typeface="Libre Baskerville"/>
              </a:rPr>
              <a:t> In the contemporary era, agriculture stands at the intersection of tradition and technology, facing the challenges of feeding a growing global population while navigating the complexities of climate change. In response to these challenges, this project introduces a Smart Agriculture System designed to revolutionize traditional farming practices by leveraging the power of the Internet of Things (IoT) and Long Range Wide Area Network (LoRaWAN) technology.</a:t>
            </a:r>
          </a:p>
          <a:p>
            <a:pPr marL="342900" lvl="0" indent="-342900" algn="just" rtl="0">
              <a:lnSpc>
                <a:spcPct val="150000"/>
              </a:lnSpc>
              <a:spcBef>
                <a:spcPts val="575"/>
              </a:spcBef>
              <a:spcAft>
                <a:spcPts val="0"/>
              </a:spcAft>
              <a:buSzPts val="1870"/>
              <a:buFont typeface="Arial" panose="020B0604020202020204" pitchFamily="34" charset="0"/>
              <a:buChar char="•"/>
            </a:pPr>
            <a:r>
              <a:rPr lang="en-US" sz="1400" dirty="0">
                <a:latin typeface="Libre Baskerville"/>
                <a:ea typeface="Libre Baskerville"/>
                <a:cs typeface="Libre Baskerville"/>
                <a:sym typeface="Libre Baskerville"/>
              </a:rPr>
              <a:t>The essence of this project lies in the fusion of hardware and software components, including the ESP8266 microcontroller, LoRa module, DHT sensor, and antenna, to create a comprehensive and efficient solution for precision farming. Through the implementation of this system, farmers gain the ability to monitor and manage crucial environmental factors such as temperature and humidity in real-time, facilitating informed decision-making and resource optimization.</a:t>
            </a:r>
            <a:endParaRPr sz="1400" dirty="0">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p:nvPr/>
        </p:nvSpPr>
        <p:spPr>
          <a:xfrm>
            <a:off x="0" y="0"/>
            <a:ext cx="9144000" cy="60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Problem Statement</a:t>
            </a:r>
            <a:endParaRPr sz="1400" b="0" i="0" u="none" strike="noStrike" cap="none">
              <a:solidFill>
                <a:srgbClr val="000000"/>
              </a:solidFill>
              <a:latin typeface="Arial"/>
              <a:ea typeface="Arial"/>
              <a:cs typeface="Arial"/>
              <a:sym typeface="Arial"/>
            </a:endParaRPr>
          </a:p>
        </p:txBody>
      </p:sp>
      <p:sp>
        <p:nvSpPr>
          <p:cNvPr id="77" name="Google Shape;77;p4"/>
          <p:cNvSpPr txBox="1"/>
          <p:nvPr/>
        </p:nvSpPr>
        <p:spPr>
          <a:xfrm>
            <a:off x="0" y="685800"/>
            <a:ext cx="9144000" cy="3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4"/>
          <p:cNvSpPr txBox="1"/>
          <p:nvPr/>
        </p:nvSpPr>
        <p:spPr>
          <a:xfrm>
            <a:off x="381361" y="2367186"/>
            <a:ext cx="8381278" cy="2123628"/>
          </a:xfrm>
          <a:prstGeom prst="rect">
            <a:avLst/>
          </a:prstGeom>
          <a:noFill/>
          <a:ln>
            <a:noFill/>
          </a:ln>
        </p:spPr>
        <p:txBody>
          <a:bodyPr spcFirstLastPara="1" wrap="square" lIns="91425" tIns="91425" rIns="91425" bIns="91425" anchor="t" anchorCtr="0">
            <a:spAutoFit/>
          </a:bodyPr>
          <a:lstStyle/>
          <a:p>
            <a:pPr algn="just">
              <a:lnSpc>
                <a:spcPct val="150000"/>
              </a:lnSpc>
            </a:pPr>
            <a:r>
              <a:rPr lang="en-GB" dirty="0">
                <a:effectLst/>
                <a:latin typeface="Times New Roman" panose="02020603050405020304" pitchFamily="18" charset="0"/>
                <a:ea typeface="Times New Roman" panose="02020603050405020304" pitchFamily="18" charset="0"/>
              </a:rPr>
              <a:t>“Current agricultural practices do not use real-time monitoring, as it limits farmers’ ability to respond properly to environmental changes crucial for crop health. Additionally, remote areas face communication challenges, hindering the adoption of smart farming technologies. This project addresses these issues by developing a Smart Agriculture System utilizing ESP8266, LoRaWAN, and DHT sensor technologies. The goal is to empower farmers with real-time data, optimize resource usage, and enable sustainable cultivation practices, particularly in areas with limited connectivity.”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p:nvPr/>
        </p:nvSpPr>
        <p:spPr>
          <a:xfrm>
            <a:off x="0" y="0"/>
            <a:ext cx="9144000" cy="60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Literature Survey</a:t>
            </a:r>
            <a:endParaRPr sz="1400" b="0" i="0" u="none" strike="noStrike" cap="none">
              <a:solidFill>
                <a:srgbClr val="000000"/>
              </a:solidFill>
              <a:latin typeface="Arial"/>
              <a:ea typeface="Arial"/>
              <a:cs typeface="Arial"/>
              <a:sym typeface="Arial"/>
            </a:endParaRPr>
          </a:p>
        </p:txBody>
      </p:sp>
      <p:sp>
        <p:nvSpPr>
          <p:cNvPr id="84" name="Google Shape;84;p5"/>
          <p:cNvSpPr txBox="1"/>
          <p:nvPr/>
        </p:nvSpPr>
        <p:spPr>
          <a:xfrm>
            <a:off x="0" y="685800"/>
            <a:ext cx="9144000" cy="3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85" name="Google Shape;85;p5"/>
          <p:cNvSpPr txBox="1"/>
          <p:nvPr/>
        </p:nvSpPr>
        <p:spPr>
          <a:xfrm>
            <a:off x="68113" y="1236107"/>
            <a:ext cx="9007774" cy="4385786"/>
          </a:xfrm>
          <a:prstGeom prst="rect">
            <a:avLst/>
          </a:prstGeom>
          <a:noFill/>
          <a:ln>
            <a:noFill/>
          </a:ln>
        </p:spPr>
        <p:txBody>
          <a:bodyPr spcFirstLastPara="1" wrap="square" lIns="91425" tIns="91425" rIns="91425" bIns="91425" anchor="t" anchorCtr="0">
            <a:spAutoFit/>
          </a:bodyPr>
          <a:lstStyle/>
          <a:p>
            <a:pPr algn="just">
              <a:lnSpc>
                <a:spcPct val="150000"/>
              </a:lnSpc>
            </a:pPr>
            <a:r>
              <a:rPr lang="en-GB" dirty="0">
                <a:effectLst/>
                <a:latin typeface="Times New Roman" panose="02020603050405020304" pitchFamily="18" charset="0"/>
                <a:ea typeface="Times New Roman" panose="02020603050405020304" pitchFamily="18" charset="0"/>
              </a:rPr>
              <a:t>The paper primarily focuses on the application of LoRa technology in smart agriculture, potentially limiting the scope of the discussion to this specific domain[1].</a:t>
            </a:r>
          </a:p>
          <a:p>
            <a:pPr algn="just">
              <a:lnSpc>
                <a:spcPct val="150000"/>
              </a:lnSpc>
            </a:pPr>
            <a:r>
              <a:rPr lang="en-GB" dirty="0">
                <a:effectLst/>
                <a:latin typeface="Times New Roman" panose="02020603050405020304" pitchFamily="18" charset="0"/>
                <a:ea typeface="Times New Roman" panose="02020603050405020304" pitchFamily="18" charset="0"/>
              </a:rPr>
              <a:t>While it discusses various scenarios within smart agriculture where LoRa can be beneficial, it may not delve deeply into the technical challenges or limitations faced in implementing these solutions[1].</a:t>
            </a:r>
          </a:p>
          <a:p>
            <a:pPr algn="just">
              <a:lnSpc>
                <a:spcPct val="150000"/>
              </a:lnSpc>
            </a:pPr>
            <a:r>
              <a:rPr lang="en-GB" dirty="0">
                <a:effectLst/>
                <a:latin typeface="Times New Roman" panose="02020603050405020304" pitchFamily="18" charset="0"/>
                <a:ea typeface="Times New Roman" panose="02020603050405020304" pitchFamily="18" charset="0"/>
              </a:rPr>
              <a:t> </a:t>
            </a:r>
          </a:p>
          <a:p>
            <a:pPr algn="just">
              <a:lnSpc>
                <a:spcPct val="150000"/>
              </a:lnSpc>
            </a:pPr>
            <a:r>
              <a:rPr lang="en-GB" dirty="0">
                <a:effectLst/>
                <a:latin typeface="Times New Roman" panose="02020603050405020304" pitchFamily="18" charset="0"/>
                <a:ea typeface="Times New Roman" panose="02020603050405020304" pitchFamily="18" charset="0"/>
              </a:rPr>
              <a:t>The paper focuses on modernizing traditional agricultural methods through smart agriculture using automation and IoT technologies [2].</a:t>
            </a:r>
          </a:p>
          <a:p>
            <a:pPr algn="just">
              <a:lnSpc>
                <a:spcPct val="150000"/>
              </a:lnSpc>
            </a:pPr>
            <a:r>
              <a:rPr lang="en-GB" dirty="0">
                <a:effectLst/>
                <a:latin typeface="Times New Roman" panose="02020603050405020304" pitchFamily="18" charset="0"/>
                <a:ea typeface="Times New Roman" panose="02020603050405020304" pitchFamily="18" charset="0"/>
              </a:rPr>
              <a:t>It highlights the importance of IoT in applications such as crop growth monitoring, irrigation decision support, and overall crop productivity improvement [2].</a:t>
            </a:r>
          </a:p>
          <a:p>
            <a:pPr algn="just">
              <a:lnSpc>
                <a:spcPct val="150000"/>
              </a:lnSpc>
            </a:pPr>
            <a:r>
              <a:rPr lang="en-GB" dirty="0">
                <a:effectLst/>
                <a:latin typeface="Times New Roman" panose="02020603050405020304" pitchFamily="18" charset="0"/>
                <a:ea typeface="Times New Roman" panose="02020603050405020304" pitchFamily="18" charset="0"/>
              </a:rPr>
              <a:t>The system aims to reduce the complexity of traditional irrigation methods by using sensors to gather data on soil humidity, temperature, and daily sunshine duration to calculate the required water quantity for irrigation [2].</a:t>
            </a:r>
          </a:p>
          <a:p>
            <a:pPr algn="just">
              <a:lnSpc>
                <a:spcPct val="150000"/>
              </a:lnSpc>
            </a:pPr>
            <a:r>
              <a:rPr lang="en-GB" dirty="0">
                <a:effectLst/>
                <a:latin typeface="Times New Roman" panose="02020603050405020304" pitchFamily="18" charset="0"/>
                <a:ea typeface="Times New Roman" panose="02020603050405020304" pitchFamily="18" charset="0"/>
              </a:rPr>
              <a:t>By analyzing weather conditions and optimizing water and fertilizer usage, the system aims to improve crop productivity while reducing water wastage and manual labour in the fields [2].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532E-55F7-2568-1B79-E4159358E262}"/>
              </a:ext>
            </a:extLst>
          </p:cNvPr>
          <p:cNvSpPr>
            <a:spLocks noGrp="1"/>
          </p:cNvSpPr>
          <p:nvPr>
            <p:ph type="title"/>
          </p:nvPr>
        </p:nvSpPr>
        <p:spPr>
          <a:xfrm>
            <a:off x="-184058" y="214244"/>
            <a:ext cx="9144000" cy="457200"/>
          </a:xfrm>
        </p:spPr>
        <p:txBody>
          <a:bodyPr>
            <a:normAutofit fontScale="90000"/>
          </a:bodyPr>
          <a:lstStyle/>
          <a:p>
            <a:pPr algn="ctr"/>
            <a:r>
              <a:rPr lang="en-US" sz="3600" dirty="0">
                <a:solidFill>
                  <a:schemeClr val="tx1"/>
                </a:solidFill>
              </a:rPr>
              <a:t>Block Diagram</a:t>
            </a:r>
          </a:p>
        </p:txBody>
      </p:sp>
      <p:pic>
        <p:nvPicPr>
          <p:cNvPr id="8" name="Picture 7">
            <a:extLst>
              <a:ext uri="{FF2B5EF4-FFF2-40B4-BE49-F238E27FC236}">
                <a16:creationId xmlns:a16="http://schemas.microsoft.com/office/drawing/2014/main" id="{0ADEFF3E-10B8-9C20-48AC-1C18A1E3C5D5}"/>
              </a:ext>
            </a:extLst>
          </p:cNvPr>
          <p:cNvPicPr>
            <a:picLocks noChangeAspect="1"/>
          </p:cNvPicPr>
          <p:nvPr/>
        </p:nvPicPr>
        <p:blipFill>
          <a:blip r:embed="rId2"/>
          <a:stretch>
            <a:fillRect/>
          </a:stretch>
        </p:blipFill>
        <p:spPr>
          <a:xfrm>
            <a:off x="0" y="671444"/>
            <a:ext cx="5486585" cy="2857596"/>
          </a:xfrm>
          <a:prstGeom prst="rect">
            <a:avLst/>
          </a:prstGeom>
          <a:ln>
            <a:solidFill>
              <a:schemeClr val="tx1"/>
            </a:solidFill>
          </a:ln>
        </p:spPr>
      </p:pic>
      <p:pic>
        <p:nvPicPr>
          <p:cNvPr id="4" name="Picture 3">
            <a:extLst>
              <a:ext uri="{FF2B5EF4-FFF2-40B4-BE49-F238E27FC236}">
                <a16:creationId xmlns:a16="http://schemas.microsoft.com/office/drawing/2014/main" id="{DE936EA8-40AC-D05F-158C-F2C302BD1943}"/>
              </a:ext>
            </a:extLst>
          </p:cNvPr>
          <p:cNvPicPr>
            <a:picLocks noChangeAspect="1"/>
          </p:cNvPicPr>
          <p:nvPr/>
        </p:nvPicPr>
        <p:blipFill>
          <a:blip r:embed="rId3"/>
          <a:stretch>
            <a:fillRect/>
          </a:stretch>
        </p:blipFill>
        <p:spPr>
          <a:xfrm>
            <a:off x="2650003" y="3101419"/>
            <a:ext cx="6409379" cy="3357293"/>
          </a:xfrm>
          <a:prstGeom prst="rect">
            <a:avLst/>
          </a:prstGeom>
          <a:ln>
            <a:solidFill>
              <a:schemeClr val="tx1"/>
            </a:solidFill>
          </a:ln>
        </p:spPr>
      </p:pic>
    </p:spTree>
    <p:extLst>
      <p:ext uri="{BB962C8B-B14F-4D97-AF65-F5344CB8AC3E}">
        <p14:creationId xmlns:p14="http://schemas.microsoft.com/office/powerpoint/2010/main" val="1716134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p:nvPr/>
        </p:nvSpPr>
        <p:spPr>
          <a:xfrm>
            <a:off x="0" y="0"/>
            <a:ext cx="9144000" cy="60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Methodology</a:t>
            </a:r>
            <a:endParaRPr sz="1400" b="0" i="0" u="none" strike="noStrike" cap="none">
              <a:solidFill>
                <a:srgbClr val="000000"/>
              </a:solidFill>
              <a:latin typeface="Arial"/>
              <a:ea typeface="Arial"/>
              <a:cs typeface="Arial"/>
              <a:sym typeface="Arial"/>
            </a:endParaRPr>
          </a:p>
        </p:txBody>
      </p:sp>
      <p:sp>
        <p:nvSpPr>
          <p:cNvPr id="99" name="Google Shape;99;p8"/>
          <p:cNvSpPr txBox="1"/>
          <p:nvPr/>
        </p:nvSpPr>
        <p:spPr>
          <a:xfrm rot="10800000" flipH="1">
            <a:off x="3645636" y="9442174"/>
            <a:ext cx="1664436" cy="1482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0AFEDE25-DC9D-BED1-AB17-D1FE198F523C}"/>
              </a:ext>
            </a:extLst>
          </p:cNvPr>
          <p:cNvPicPr>
            <a:picLocks noChangeAspect="1"/>
          </p:cNvPicPr>
          <p:nvPr/>
        </p:nvPicPr>
        <p:blipFill>
          <a:blip r:embed="rId3"/>
          <a:stretch>
            <a:fillRect/>
          </a:stretch>
        </p:blipFill>
        <p:spPr>
          <a:xfrm>
            <a:off x="6111585" y="609600"/>
            <a:ext cx="3016577" cy="5841156"/>
          </a:xfrm>
          <a:prstGeom prst="rect">
            <a:avLst/>
          </a:prstGeom>
          <a:ln>
            <a:solidFill>
              <a:schemeClr val="tx1"/>
            </a:solidFill>
          </a:ln>
        </p:spPr>
      </p:pic>
      <p:pic>
        <p:nvPicPr>
          <p:cNvPr id="6" name="Picture 5">
            <a:extLst>
              <a:ext uri="{FF2B5EF4-FFF2-40B4-BE49-F238E27FC236}">
                <a16:creationId xmlns:a16="http://schemas.microsoft.com/office/drawing/2014/main" id="{5C0C5DFA-A521-B17A-9657-2643E4A7B671}"/>
              </a:ext>
            </a:extLst>
          </p:cNvPr>
          <p:cNvPicPr>
            <a:picLocks noChangeAspect="1"/>
          </p:cNvPicPr>
          <p:nvPr/>
        </p:nvPicPr>
        <p:blipFill>
          <a:blip r:embed="rId4"/>
          <a:stretch>
            <a:fillRect/>
          </a:stretch>
        </p:blipFill>
        <p:spPr>
          <a:xfrm>
            <a:off x="15838" y="1389110"/>
            <a:ext cx="6001479" cy="3503402"/>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p:nvPr/>
        </p:nvSpPr>
        <p:spPr>
          <a:xfrm>
            <a:off x="0" y="0"/>
            <a:ext cx="9144000" cy="60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Circuit Diagram</a:t>
            </a:r>
          </a:p>
          <a:p>
            <a:pPr marL="0" marR="0" lvl="0" indent="0" algn="ctr" rtl="0">
              <a:lnSpc>
                <a:spcPct val="100000"/>
              </a:lnSpc>
              <a:spcBef>
                <a:spcPts val="0"/>
              </a:spcBef>
              <a:spcAft>
                <a:spcPts val="0"/>
              </a:spcAft>
              <a:buClr>
                <a:schemeClr val="dk1"/>
              </a:buClr>
              <a:buSzPts val="3200"/>
              <a:buFont typeface="Arial"/>
              <a:buNone/>
            </a:pP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359DC75-9DED-A462-3A01-AC5D3747FE41}"/>
              </a:ext>
            </a:extLst>
          </p:cNvPr>
          <p:cNvSpPr txBox="1"/>
          <p:nvPr/>
        </p:nvSpPr>
        <p:spPr>
          <a:xfrm>
            <a:off x="3645636" y="2527484"/>
            <a:ext cx="1828800" cy="1828800"/>
          </a:xfrm>
          <a:prstGeom prst="rect">
            <a:avLst/>
          </a:prstGeom>
          <a:noFill/>
        </p:spPr>
        <p:txBody>
          <a:bodyPr wrap="square" rtlCol="0">
            <a:spAutoFit/>
          </a:bodyPr>
          <a:lstStyle/>
          <a:p>
            <a:pPr algn="l"/>
            <a:endParaRPr lang="en-US" dirty="0"/>
          </a:p>
        </p:txBody>
      </p:sp>
      <p:pic>
        <p:nvPicPr>
          <p:cNvPr id="4" name="Picture 3">
            <a:extLst>
              <a:ext uri="{FF2B5EF4-FFF2-40B4-BE49-F238E27FC236}">
                <a16:creationId xmlns:a16="http://schemas.microsoft.com/office/drawing/2014/main" id="{0B85089E-CF04-C68A-F4AA-035170D08471}"/>
              </a:ext>
            </a:extLst>
          </p:cNvPr>
          <p:cNvPicPr>
            <a:picLocks noChangeAspect="1"/>
          </p:cNvPicPr>
          <p:nvPr/>
        </p:nvPicPr>
        <p:blipFill>
          <a:blip r:embed="rId3"/>
          <a:stretch>
            <a:fillRect/>
          </a:stretch>
        </p:blipFill>
        <p:spPr>
          <a:xfrm>
            <a:off x="117474" y="661763"/>
            <a:ext cx="4738331" cy="2819400"/>
          </a:xfrm>
          <a:prstGeom prst="rect">
            <a:avLst/>
          </a:prstGeom>
          <a:ln>
            <a:solidFill>
              <a:schemeClr val="tx1"/>
            </a:solidFill>
          </a:ln>
        </p:spPr>
      </p:pic>
      <p:pic>
        <p:nvPicPr>
          <p:cNvPr id="10" name="Picture 9">
            <a:extLst>
              <a:ext uri="{FF2B5EF4-FFF2-40B4-BE49-F238E27FC236}">
                <a16:creationId xmlns:a16="http://schemas.microsoft.com/office/drawing/2014/main" id="{ED66B782-7FD7-BD3C-EAFA-418EB0631665}"/>
              </a:ext>
            </a:extLst>
          </p:cNvPr>
          <p:cNvPicPr>
            <a:picLocks noChangeAspect="1"/>
          </p:cNvPicPr>
          <p:nvPr/>
        </p:nvPicPr>
        <p:blipFill>
          <a:blip r:embed="rId4"/>
          <a:stretch>
            <a:fillRect/>
          </a:stretch>
        </p:blipFill>
        <p:spPr>
          <a:xfrm>
            <a:off x="4382748" y="3481163"/>
            <a:ext cx="4619849" cy="2946880"/>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5A06F2AB-13D6-B09A-FD53-0C370A1E6183}"/>
            </a:ext>
          </a:extLst>
        </p:cNvPr>
        <p:cNvGrpSpPr/>
        <p:nvPr/>
      </p:nvGrpSpPr>
      <p:grpSpPr>
        <a:xfrm>
          <a:off x="0" y="0"/>
          <a:ext cx="0" cy="0"/>
          <a:chOff x="0" y="0"/>
          <a:chExt cx="0" cy="0"/>
        </a:xfrm>
      </p:grpSpPr>
      <p:sp>
        <p:nvSpPr>
          <p:cNvPr id="140" name="Google Shape;140;p13">
            <a:extLst>
              <a:ext uri="{FF2B5EF4-FFF2-40B4-BE49-F238E27FC236}">
                <a16:creationId xmlns:a16="http://schemas.microsoft.com/office/drawing/2014/main" id="{78C3C51C-BF1F-449D-500D-1E4D41B242F9}"/>
              </a:ext>
            </a:extLst>
          </p:cNvPr>
          <p:cNvSpPr txBox="1"/>
          <p:nvPr/>
        </p:nvSpPr>
        <p:spPr>
          <a:xfrm>
            <a:off x="0" y="0"/>
            <a:ext cx="9144000" cy="60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WORK DONE</a:t>
            </a:r>
          </a:p>
          <a:p>
            <a:pPr marL="0" marR="0" lvl="0" indent="0" algn="ctr" rtl="0">
              <a:lnSpc>
                <a:spcPct val="100000"/>
              </a:lnSpc>
              <a:spcBef>
                <a:spcPts val="0"/>
              </a:spcBef>
              <a:spcAft>
                <a:spcPts val="0"/>
              </a:spcAft>
              <a:buClr>
                <a:schemeClr val="dk1"/>
              </a:buClr>
              <a:buSzPts val="3200"/>
              <a:buFont typeface="Arial"/>
              <a:buNone/>
            </a:pPr>
            <a:endParaRPr sz="1400" b="0" i="0" u="none" strike="noStrike" cap="none" dirty="0">
              <a:solidFill>
                <a:srgbClr val="000000"/>
              </a:solidFill>
              <a:latin typeface="Arial"/>
              <a:ea typeface="Arial"/>
              <a:cs typeface="Arial"/>
              <a:sym typeface="Arial"/>
            </a:endParaRPr>
          </a:p>
        </p:txBody>
      </p:sp>
      <p:sp>
        <p:nvSpPr>
          <p:cNvPr id="141" name="Google Shape;141;p13">
            <a:extLst>
              <a:ext uri="{FF2B5EF4-FFF2-40B4-BE49-F238E27FC236}">
                <a16:creationId xmlns:a16="http://schemas.microsoft.com/office/drawing/2014/main" id="{411EECE2-3043-D963-E1F8-A2F049DE7398}"/>
              </a:ext>
            </a:extLst>
          </p:cNvPr>
          <p:cNvSpPr txBox="1"/>
          <p:nvPr/>
        </p:nvSpPr>
        <p:spPr>
          <a:xfrm>
            <a:off x="0" y="685800"/>
            <a:ext cx="9144000" cy="371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5F8734BB-E96B-67DA-BEE0-8D85ECE44C6A}"/>
              </a:ext>
            </a:extLst>
          </p:cNvPr>
          <p:cNvSpPr txBox="1"/>
          <p:nvPr/>
        </p:nvSpPr>
        <p:spPr>
          <a:xfrm>
            <a:off x="3645636" y="2527484"/>
            <a:ext cx="1828800" cy="1828800"/>
          </a:xfrm>
          <a:prstGeom prst="rect">
            <a:avLst/>
          </a:prstGeom>
          <a:noFill/>
        </p:spPr>
        <p:txBody>
          <a:bodyPr wrap="square" rtlCol="0">
            <a:spAutoFit/>
          </a:bodyPr>
          <a:lstStyle/>
          <a:p>
            <a:pPr algn="l"/>
            <a:endParaRPr lang="en-US" dirty="0"/>
          </a:p>
        </p:txBody>
      </p:sp>
      <p:pic>
        <p:nvPicPr>
          <p:cNvPr id="7" name="Picture 6">
            <a:extLst>
              <a:ext uri="{FF2B5EF4-FFF2-40B4-BE49-F238E27FC236}">
                <a16:creationId xmlns:a16="http://schemas.microsoft.com/office/drawing/2014/main" id="{AF4BA717-D63A-5562-7764-1A9B988EF264}"/>
              </a:ext>
            </a:extLst>
          </p:cNvPr>
          <p:cNvPicPr>
            <a:picLocks noChangeAspect="1"/>
          </p:cNvPicPr>
          <p:nvPr/>
        </p:nvPicPr>
        <p:blipFill>
          <a:blip r:embed="rId3"/>
          <a:stretch>
            <a:fillRect/>
          </a:stretch>
        </p:blipFill>
        <p:spPr>
          <a:xfrm rot="16200000">
            <a:off x="2055258" y="132978"/>
            <a:ext cx="5009555" cy="6858000"/>
          </a:xfrm>
          <a:prstGeom prst="rect">
            <a:avLst/>
          </a:prstGeom>
        </p:spPr>
      </p:pic>
    </p:spTree>
    <p:extLst>
      <p:ext uri="{BB962C8B-B14F-4D97-AF65-F5344CB8AC3E}">
        <p14:creationId xmlns:p14="http://schemas.microsoft.com/office/powerpoint/2010/main" val="2356941953"/>
      </p:ext>
    </p:extLst>
  </p:cSld>
  <p:clrMapOvr>
    <a:masterClrMapping/>
  </p:clrMapOvr>
</p:sld>
</file>

<file path=ppt/theme/theme1.xml><?xml version="1.0" encoding="utf-8"?>
<a:theme xmlns:a="http://schemas.openxmlformats.org/drawingml/2006/main" name="11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2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704</Words>
  <Application>Microsoft Office PowerPoint</Application>
  <PresentationFormat>On-screen Show (4:3)</PresentationFormat>
  <Paragraphs>54</Paragraphs>
  <Slides>17</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 Black</vt:lpstr>
      <vt:lpstr>Arial</vt:lpstr>
      <vt:lpstr>Libre Franklin</vt:lpstr>
      <vt:lpstr>Noto Sans Symbols</vt:lpstr>
      <vt:lpstr>Libre Baskerville</vt:lpstr>
      <vt:lpstr>Times New Roman</vt:lpstr>
      <vt:lpstr>Calibri</vt:lpstr>
      <vt:lpstr>11_Equity</vt:lpstr>
      <vt:lpstr>12_Equity</vt:lpstr>
      <vt:lpstr>Equity</vt:lpstr>
      <vt:lpstr>PowerPoint Presentation</vt:lpstr>
      <vt:lpstr>PowerPoint Presentation</vt:lpstr>
      <vt:lpstr>PowerPoint Presentation</vt:lpstr>
      <vt:lpstr>PowerPoint Presentation</vt:lpstr>
      <vt:lpstr>PowerPoint Presentation</vt:lpstr>
      <vt:lpstr>Block Diagram</vt:lpstr>
      <vt:lpstr>PowerPoint Presentation</vt:lpstr>
      <vt:lpstr>PowerPoint Presentation</vt:lpstr>
      <vt:lpstr>PowerPoint Presentation</vt:lpstr>
      <vt:lpstr>WORK DONE </vt:lpstr>
      <vt:lpstr>RESULTS </vt:lpstr>
      <vt:lpstr>RESULTS </vt:lpstr>
      <vt:lpstr>RESULTS </vt:lpstr>
      <vt:lpstr>RESULTS </vt:lpstr>
      <vt:lpstr>RESULTS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SAYU</dc:creator>
  <cp:lastModifiedBy>saylee kelkar</cp:lastModifiedBy>
  <cp:revision>6</cp:revision>
  <dcterms:modified xsi:type="dcterms:W3CDTF">2024-05-16T18:44:26Z</dcterms:modified>
</cp:coreProperties>
</file>