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82" r:id="rId5"/>
    <p:sldId id="260" r:id="rId6"/>
    <p:sldId id="281" r:id="rId7"/>
    <p:sldId id="285" r:id="rId8"/>
    <p:sldId id="262" r:id="rId9"/>
    <p:sldId id="264" r:id="rId10"/>
    <p:sldId id="265" r:id="rId11"/>
    <p:sldId id="284" r:id="rId12"/>
    <p:sldId id="266" r:id="rId13"/>
    <p:sldId id="267" r:id="rId14"/>
    <p:sldId id="268" r:id="rId15"/>
    <p:sldId id="269" r:id="rId16"/>
    <p:sldId id="283" r:id="rId17"/>
    <p:sldId id="270" r:id="rId18"/>
    <p:sldId id="272" r:id="rId19"/>
    <p:sldId id="273" r:id="rId20"/>
    <p:sldId id="274" r:id="rId21"/>
    <p:sldId id="276" r:id="rId22"/>
    <p:sldId id="263" r:id="rId23"/>
    <p:sldId id="280" r:id="rId24"/>
    <p:sldId id="275" r:id="rId25"/>
    <p:sldId id="278" r:id="rId26"/>
  </p:sldIdLst>
  <p:sldSz cx="9144000" cy="5143500" type="screen16x9"/>
  <p:notesSz cx="6858000" cy="9144000"/>
  <p:embeddedFontLst>
    <p:embeddedFont>
      <p:font typeface="Old Standard TT" panose="020B0604020202020204" charset="0"/>
      <p:regular r:id="rId28"/>
      <p:bold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6963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4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Helps to avoid crashes caused by fatigue by drivers to take a break in time.</a:t>
            </a:r>
            <a:r>
              <a:rPr lang="en" dirty="0"/>
              <a:t>                                   </a:t>
            </a:r>
            <a:endParaRPr dirty="0"/>
          </a:p>
          <a:p>
            <a:pPr lvl="0"/>
            <a:r>
              <a:rPr lang="en-US" dirty="0"/>
              <a:t>Warns the driver of drowsiness and sends alert.</a:t>
            </a:r>
            <a:r>
              <a:rPr lang="en" dirty="0"/>
              <a:t>                           </a:t>
            </a:r>
            <a:endParaRPr dirty="0"/>
          </a:p>
          <a:p>
            <a:pPr marL="457200" lvl="0" indent="-342900" algn="l" rtl="0">
              <a:spcBef>
                <a:spcPts val="0"/>
              </a:spcBef>
              <a:spcAft>
                <a:spcPts val="0"/>
              </a:spcAft>
              <a:buSzPts val="1800"/>
              <a:buChar char="●"/>
            </a:pPr>
            <a:r>
              <a:rPr lang="en-IN" dirty="0"/>
              <a:t>To ensure the safety of the driver.</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211012" y="136094"/>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Times New Roman"/>
                <a:ea typeface="Times New Roman"/>
                <a:cs typeface="Times New Roman"/>
                <a:sym typeface="Times New Roman"/>
              </a:rPr>
              <a:t>	Gantt Chart &amp; Project Timeline Chart</a:t>
            </a:r>
            <a:endParaRPr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0" y="1119963"/>
            <a:ext cx="8520600" cy="3941636"/>
          </a:xfrm>
          <a:prstGeom prst="rect">
            <a:avLst/>
          </a:prstGeom>
        </p:spPr>
        <p:txBody>
          <a:bodyPr spcFirstLastPara="1" wrap="square" lIns="91425" tIns="91425" rIns="91425" bIns="91425" anchor="t" anchorCtr="0">
            <a:noAutofit/>
          </a:bodyPr>
          <a:lstStyle/>
          <a:p>
            <a:pPr marL="114300" lvl="0" indent="0">
              <a:buNone/>
            </a:pPr>
            <a:endParaRPr dirty="0"/>
          </a:p>
        </p:txBody>
      </p:sp>
      <p:pic>
        <p:nvPicPr>
          <p:cNvPr id="4" name="Picture 3">
            <a:extLst>
              <a:ext uri="{FF2B5EF4-FFF2-40B4-BE49-F238E27FC236}">
                <a16:creationId xmlns:a16="http://schemas.microsoft.com/office/drawing/2014/main" id="{977D3808-3FDF-4D5E-8FF0-8594BF7CA861}"/>
              </a:ext>
            </a:extLst>
          </p:cNvPr>
          <p:cNvPicPr>
            <a:picLocks noChangeAspect="1"/>
          </p:cNvPicPr>
          <p:nvPr/>
        </p:nvPicPr>
        <p:blipFill>
          <a:blip r:embed="rId3"/>
          <a:stretch>
            <a:fillRect/>
          </a:stretch>
        </p:blipFill>
        <p:spPr>
          <a:xfrm>
            <a:off x="0" y="882674"/>
            <a:ext cx="9144000" cy="3738945"/>
          </a:xfrm>
          <a:prstGeom prst="rect">
            <a:avLst/>
          </a:prstGeom>
        </p:spPr>
      </p:pic>
    </p:spTree>
    <p:extLst>
      <p:ext uri="{BB962C8B-B14F-4D97-AF65-F5344CB8AC3E}">
        <p14:creationId xmlns:p14="http://schemas.microsoft.com/office/powerpoint/2010/main" val="269733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a:t>In this we have proposed a mobile application for detection of driver’s drowsiness. When the application starts, it asks for camera permissions. </a:t>
            </a:r>
          </a:p>
          <a:p>
            <a:r>
              <a:rPr lang="en-US" dirty="0"/>
              <a:t>Video recording starts, it is done in frames.</a:t>
            </a:r>
          </a:p>
          <a:p>
            <a:r>
              <a:rPr lang="en-US" dirty="0"/>
              <a:t>These frames are extracted using google vision </a:t>
            </a:r>
            <a:r>
              <a:rPr lang="en-US" dirty="0" err="1"/>
              <a:t>api</a:t>
            </a:r>
            <a:r>
              <a:rPr lang="en-US" dirty="0"/>
              <a:t> features.</a:t>
            </a:r>
          </a:p>
          <a:p>
            <a:r>
              <a:rPr lang="en-US" dirty="0"/>
              <a:t>The region of Interest(like-eye, mouth, nose) is extracted and calculation is done for determining the ratio of height and width of the region. </a:t>
            </a:r>
          </a:p>
          <a:p>
            <a:r>
              <a:rPr lang="en-US" dirty="0"/>
              <a:t>The probability of region of interest is calculated.</a:t>
            </a:r>
          </a:p>
          <a:p>
            <a:r>
              <a:rPr lang="en-US" dirty="0"/>
              <a:t>If the probability is less than 50% then alert is send.</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3" name="Picture 2">
            <a:extLst>
              <a:ext uri="{FF2B5EF4-FFF2-40B4-BE49-F238E27FC236}">
                <a16:creationId xmlns:a16="http://schemas.microsoft.com/office/drawing/2014/main" id="{EBBE4203-1687-412D-9087-BD5346B592F5}"/>
              </a:ext>
            </a:extLst>
          </p:cNvPr>
          <p:cNvPicPr>
            <a:picLocks noChangeAspect="1"/>
          </p:cNvPicPr>
          <p:nvPr/>
        </p:nvPicPr>
        <p:blipFill>
          <a:blip r:embed="rId3"/>
          <a:stretch>
            <a:fillRect/>
          </a:stretch>
        </p:blipFill>
        <p:spPr>
          <a:xfrm>
            <a:off x="142875" y="1262062"/>
            <a:ext cx="8858250" cy="2619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Use Case </a:t>
            </a:r>
            <a:r>
              <a:rPr lang="en-IN" b="1" dirty="0">
                <a:latin typeface="Times New Roman"/>
                <a:ea typeface="Times New Roman"/>
                <a:cs typeface="Times New Roman"/>
                <a:sym typeface="Times New Roman"/>
              </a:rPr>
              <a:t>Diagram</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lang="en-US" dirty="0"/>
          </a:p>
          <a:p>
            <a:pPr marL="114300" indent="0" algn="just">
              <a:buNone/>
            </a:pPr>
            <a:endParaRPr dirty="0"/>
          </a:p>
        </p:txBody>
      </p:sp>
      <p:pic>
        <p:nvPicPr>
          <p:cNvPr id="4" name="Picture 3">
            <a:extLst>
              <a:ext uri="{FF2B5EF4-FFF2-40B4-BE49-F238E27FC236}">
                <a16:creationId xmlns:a16="http://schemas.microsoft.com/office/drawing/2014/main" id="{806E9AA5-F79F-46DC-90AF-DF8514D8815A}"/>
              </a:ext>
            </a:extLst>
          </p:cNvPr>
          <p:cNvPicPr>
            <a:picLocks noChangeAspect="1"/>
          </p:cNvPicPr>
          <p:nvPr/>
        </p:nvPicPr>
        <p:blipFill>
          <a:blip r:embed="rId3"/>
          <a:stretch>
            <a:fillRect/>
          </a:stretch>
        </p:blipFill>
        <p:spPr>
          <a:xfrm>
            <a:off x="2207810" y="975200"/>
            <a:ext cx="4728379" cy="40154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5EB7-D010-49E6-A417-7EFED0403D04}"/>
              </a:ext>
            </a:extLst>
          </p:cNvPr>
          <p:cNvSpPr>
            <a:spLocks noGrp="1"/>
          </p:cNvSpPr>
          <p:nvPr>
            <p:ph type="title"/>
          </p:nvPr>
        </p:nvSpPr>
        <p:spPr>
          <a:xfrm>
            <a:off x="311700" y="268100"/>
            <a:ext cx="8520600" cy="613200"/>
          </a:xfrm>
        </p:spPr>
        <p:txBody>
          <a:bodyPr/>
          <a:lstStyle/>
          <a:p>
            <a:r>
              <a:rPr lang="en-US" b="1" dirty="0">
                <a:latin typeface="Times New Roman" panose="02020603050405020304" pitchFamily="18" charset="0"/>
                <a:cs typeface="Times New Roman" panose="02020603050405020304" pitchFamily="18" charset="0"/>
              </a:rPr>
              <a:t>2.4 Activity Diagram</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A2E7DBE-7885-4906-A591-FB6F2581F151}"/>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7A089BBC-7987-44BB-8FF5-C055A17D1C8B}"/>
              </a:ext>
            </a:extLst>
          </p:cNvPr>
          <p:cNvPicPr/>
          <p:nvPr/>
        </p:nvPicPr>
        <p:blipFill>
          <a:blip r:embed="rId2"/>
          <a:stretch>
            <a:fillRect/>
          </a:stretch>
        </p:blipFill>
        <p:spPr>
          <a:xfrm>
            <a:off x="3189767" y="760447"/>
            <a:ext cx="2169042" cy="4293561"/>
          </a:xfrm>
          <a:prstGeom prst="rect">
            <a:avLst/>
          </a:prstGeom>
        </p:spPr>
      </p:pic>
    </p:spTree>
    <p:extLst>
      <p:ext uri="{BB962C8B-B14F-4D97-AF65-F5344CB8AC3E}">
        <p14:creationId xmlns:p14="http://schemas.microsoft.com/office/powerpoint/2010/main" val="3582120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Class Diagram</a:t>
            </a:r>
            <a:endParaRPr b="1"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45BD5A7D-EE41-446D-8995-6049E60FCEEB}"/>
              </a:ext>
            </a:extLst>
          </p:cNvPr>
          <p:cNvPicPr>
            <a:picLocks noChangeAspect="1"/>
          </p:cNvPicPr>
          <p:nvPr/>
        </p:nvPicPr>
        <p:blipFill>
          <a:blip r:embed="rId3"/>
          <a:stretch>
            <a:fillRect/>
          </a:stretch>
        </p:blipFill>
        <p:spPr>
          <a:xfrm>
            <a:off x="1244589" y="1058225"/>
            <a:ext cx="6654821" cy="3974576"/>
          </a:xfrm>
          <a:prstGeom prst="rect">
            <a:avLst/>
          </a:prstGeom>
        </p:spPr>
      </p:pic>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2.5 Module-1: </a:t>
            </a:r>
            <a:r>
              <a:rPr lang="en-IN" b="1" dirty="0">
                <a:latin typeface="Times New Roman"/>
                <a:ea typeface="Times New Roman"/>
                <a:cs typeface="Times New Roman"/>
                <a:sym typeface="Times New Roman"/>
              </a:rPr>
              <a:t>Registration of User</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latin typeface="Times New Roman"/>
                <a:ea typeface="Times New Roman"/>
                <a:cs typeface="Times New Roman"/>
                <a:sym typeface="Times New Roman"/>
              </a:rPr>
              <a:t>The first thing after opening the app is, user must login to its account. If user is new then he/she should register first. </a:t>
            </a:r>
          </a:p>
          <a:p>
            <a:pPr marL="285750" indent="-285750">
              <a:spcAft>
                <a:spcPts val="1600"/>
              </a:spcAft>
            </a:pP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7F672C12-5890-41AC-B39E-CB691B47116B}"/>
              </a:ext>
            </a:extLst>
          </p:cNvPr>
          <p:cNvPicPr>
            <a:picLocks noChangeAspect="1"/>
          </p:cNvPicPr>
          <p:nvPr/>
        </p:nvPicPr>
        <p:blipFill>
          <a:blip r:embed="rId3"/>
          <a:stretch>
            <a:fillRect/>
          </a:stretch>
        </p:blipFill>
        <p:spPr>
          <a:xfrm>
            <a:off x="1494224" y="1998921"/>
            <a:ext cx="1324980" cy="2870791"/>
          </a:xfrm>
          <a:prstGeom prst="rect">
            <a:avLst/>
          </a:prstGeom>
        </p:spPr>
      </p:pic>
      <p:pic>
        <p:nvPicPr>
          <p:cNvPr id="5" name="Picture 4">
            <a:extLst>
              <a:ext uri="{FF2B5EF4-FFF2-40B4-BE49-F238E27FC236}">
                <a16:creationId xmlns:a16="http://schemas.microsoft.com/office/drawing/2014/main" id="{7D75AB2A-17DD-415F-954A-DDAB4C55479C}"/>
              </a:ext>
            </a:extLst>
          </p:cNvPr>
          <p:cNvPicPr>
            <a:picLocks noChangeAspect="1"/>
          </p:cNvPicPr>
          <p:nvPr/>
        </p:nvPicPr>
        <p:blipFill>
          <a:blip r:embed="rId4"/>
          <a:stretch>
            <a:fillRect/>
          </a:stretch>
        </p:blipFill>
        <p:spPr>
          <a:xfrm>
            <a:off x="4859420" y="1998921"/>
            <a:ext cx="1324980" cy="28707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Module-2: </a:t>
            </a:r>
            <a:r>
              <a:rPr lang="en-IN" b="1" dirty="0">
                <a:latin typeface="Times New Roman"/>
                <a:ea typeface="Times New Roman"/>
                <a:cs typeface="Times New Roman"/>
                <a:sym typeface="Times New Roman"/>
              </a:rPr>
              <a:t>Google Vision API</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 dirty="0"/>
              <a:t>It has libraries to easily integrate </a:t>
            </a:r>
            <a:r>
              <a:rPr lang="en-IN" dirty="0"/>
              <a:t>vision detection features within applications, including image labelling, face and </a:t>
            </a:r>
            <a:r>
              <a:rPr lang="en-IN"/>
              <a:t>landmark detection.</a:t>
            </a:r>
            <a:endParaRPr lang="en-IN" dirty="0"/>
          </a:p>
          <a:p>
            <a:pPr marL="285750" indent="-285750">
              <a:spcAft>
                <a:spcPts val="1600"/>
              </a:spcAft>
            </a:pPr>
            <a:endParaRPr dirty="0"/>
          </a:p>
        </p:txBody>
      </p:sp>
      <p:pic>
        <p:nvPicPr>
          <p:cNvPr id="7" name="Picture 6">
            <a:extLst>
              <a:ext uri="{FF2B5EF4-FFF2-40B4-BE49-F238E27FC236}">
                <a16:creationId xmlns:a16="http://schemas.microsoft.com/office/drawing/2014/main" id="{CBD8E019-2D77-43D1-B33F-7CD4946C2C68}"/>
              </a:ext>
            </a:extLst>
          </p:cNvPr>
          <p:cNvPicPr>
            <a:picLocks noChangeAspect="1"/>
          </p:cNvPicPr>
          <p:nvPr/>
        </p:nvPicPr>
        <p:blipFill>
          <a:blip r:embed="rId3"/>
          <a:stretch>
            <a:fillRect/>
          </a:stretch>
        </p:blipFill>
        <p:spPr>
          <a:xfrm>
            <a:off x="3090118" y="1997051"/>
            <a:ext cx="1297243" cy="28106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DRIVER DROWSINESS AND AL</a:t>
            </a:r>
            <a:r>
              <a:rPr lang="en-IN" sz="2400" b="1" dirty="0">
                <a:latin typeface="Times New Roman"/>
                <a:ea typeface="Times New Roman"/>
                <a:cs typeface="Times New Roman"/>
                <a:sym typeface="Times New Roman"/>
              </a:rPr>
              <a:t>ERT SYSTEM</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Saylee Patne(16104021)</a:t>
            </a:r>
            <a:endParaRPr lang="en-IN"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Riya Sangal</a:t>
            </a:r>
            <a:r>
              <a:rPr lang="en-IN" sz="1800" dirty="0">
                <a:latin typeface="Times New Roman"/>
                <a:ea typeface="Times New Roman"/>
                <a:cs typeface="Times New Roman"/>
                <a:sym typeface="Times New Roman"/>
              </a:rPr>
              <a:t>(16104014)</a:t>
            </a: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Yashashree Gore(17204009)</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Prof.Anagha Aher</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Module-3: </a:t>
            </a:r>
            <a:r>
              <a:rPr lang="en-IN" b="1" dirty="0"/>
              <a:t>Drowsiness detection</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IN" dirty="0"/>
              <a:t>Alert send when drowsiness is detected or else not.</a:t>
            </a:r>
            <a:endParaRPr dirty="0"/>
          </a:p>
        </p:txBody>
      </p:sp>
      <p:pic>
        <p:nvPicPr>
          <p:cNvPr id="3" name="Picture 2">
            <a:extLst>
              <a:ext uri="{FF2B5EF4-FFF2-40B4-BE49-F238E27FC236}">
                <a16:creationId xmlns:a16="http://schemas.microsoft.com/office/drawing/2014/main" id="{81D223BD-946A-412E-B896-7F9F810D8AFB}"/>
              </a:ext>
            </a:extLst>
          </p:cNvPr>
          <p:cNvPicPr>
            <a:picLocks noChangeAspect="1"/>
          </p:cNvPicPr>
          <p:nvPr/>
        </p:nvPicPr>
        <p:blipFill>
          <a:blip r:embed="rId3"/>
          <a:stretch>
            <a:fillRect/>
          </a:stretch>
        </p:blipFill>
        <p:spPr>
          <a:xfrm>
            <a:off x="4086226" y="1657350"/>
            <a:ext cx="1458423" cy="3159917"/>
          </a:xfrm>
          <a:prstGeom prst="rect">
            <a:avLst/>
          </a:prstGeom>
        </p:spPr>
      </p:pic>
      <p:pic>
        <p:nvPicPr>
          <p:cNvPr id="5" name="Picture 4">
            <a:extLst>
              <a:ext uri="{FF2B5EF4-FFF2-40B4-BE49-F238E27FC236}">
                <a16:creationId xmlns:a16="http://schemas.microsoft.com/office/drawing/2014/main" id="{DA83D552-BDA2-4D5D-88F6-80CB4EDD4838}"/>
              </a:ext>
            </a:extLst>
          </p:cNvPr>
          <p:cNvPicPr>
            <a:picLocks noChangeAspect="1"/>
          </p:cNvPicPr>
          <p:nvPr/>
        </p:nvPicPr>
        <p:blipFill>
          <a:blip r:embed="rId4"/>
          <a:stretch>
            <a:fillRect/>
          </a:stretch>
        </p:blipFill>
        <p:spPr>
          <a:xfrm>
            <a:off x="1714500" y="1657350"/>
            <a:ext cx="1458423" cy="315991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3.Future Scope</a:t>
            </a:r>
            <a:endParaRPr b="1" dirty="0"/>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Future Scope</a:t>
            </a:r>
            <a:endParaRPr b="1"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Using Pressure sensor on the steering alarm, Automatic braking System can be set in case of drowsiness.</a:t>
            </a:r>
            <a:r>
              <a:rPr lang="en" dirty="0"/>
              <a:t>                                </a:t>
            </a:r>
            <a:endParaRPr dirty="0"/>
          </a:p>
          <a:p>
            <a:pPr lvl="0"/>
            <a:r>
              <a:rPr lang="en-US" dirty="0"/>
              <a:t>By using wireless Technology if the driver gets drowsy an alert message can be sent to a selected person’s mobile by using GSM module along with the alarm in vehicle</a:t>
            </a:r>
            <a:r>
              <a:rPr lang="en" dirty="0"/>
              <a:t>.</a:t>
            </a:r>
          </a:p>
          <a:p>
            <a:pPr lvl="0"/>
            <a:r>
              <a:rPr lang="en-IN" dirty="0"/>
              <a:t>Development of a hybrid microcontroller for a vehicle which also consists of a alcohol detector which will sense is the driver is drunk and would not start the vehicle.</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91A3-AF27-4D3C-8DAF-053DE2A0FBAD}"/>
              </a:ext>
            </a:extLst>
          </p:cNvPr>
          <p:cNvSpPr>
            <a:spLocks noGrp="1"/>
          </p:cNvSpPr>
          <p:nvPr>
            <p:ph type="title"/>
          </p:nvPr>
        </p:nvSpPr>
        <p:spPr/>
        <p:txBody>
          <a:bodyPr/>
          <a:lstStyle/>
          <a:p>
            <a:r>
              <a:rPr lang="en-IN" b="1" dirty="0"/>
              <a:t>Conclusion</a:t>
            </a:r>
          </a:p>
        </p:txBody>
      </p:sp>
      <p:sp>
        <p:nvSpPr>
          <p:cNvPr id="3" name="Text Placeholder 2">
            <a:extLst>
              <a:ext uri="{FF2B5EF4-FFF2-40B4-BE49-F238E27FC236}">
                <a16:creationId xmlns:a16="http://schemas.microsoft.com/office/drawing/2014/main" id="{2064453C-1B75-4045-B656-96B36C014A23}"/>
              </a:ext>
            </a:extLst>
          </p:cNvPr>
          <p:cNvSpPr>
            <a:spLocks noGrp="1"/>
          </p:cNvSpPr>
          <p:nvPr>
            <p:ph type="body" idx="1"/>
          </p:nvPr>
        </p:nvSpPr>
        <p:spPr/>
        <p:txBody>
          <a:bodyPr/>
          <a:lstStyle/>
          <a:p>
            <a:pPr marL="285750" lvl="0" indent="-285750">
              <a:buSzPts val="1400"/>
              <a:buFont typeface="Arial"/>
              <a:buChar char="•"/>
            </a:pPr>
            <a:r>
              <a:rPr lang="en-US" dirty="0"/>
              <a:t>We have proposed a mobile app which will be helpful in drowsiness detection. </a:t>
            </a:r>
          </a:p>
          <a:p>
            <a:pPr marL="285750" lvl="0" indent="-285750">
              <a:buSzPts val="1400"/>
              <a:buFont typeface="Arial"/>
              <a:buChar char="•"/>
            </a:pPr>
            <a:r>
              <a:rPr lang="en-US" dirty="0"/>
              <a:t>The app captures the video of drivers face in frames and Google Vision API will be applied on these frames.</a:t>
            </a:r>
          </a:p>
          <a:p>
            <a:pPr marL="285750" lvl="0" indent="-285750">
              <a:buSzPts val="1400"/>
              <a:buFont typeface="Arial"/>
              <a:buChar char="•"/>
            </a:pPr>
            <a:r>
              <a:rPr lang="en-US" dirty="0">
                <a:latin typeface="Old Standard TT" panose="02010600030101010101" charset="0"/>
                <a:ea typeface="Times New Roman"/>
                <a:cs typeface="Times New Roman"/>
                <a:sym typeface="Times New Roman"/>
              </a:rPr>
              <a:t>No use of sensors </a:t>
            </a:r>
          </a:p>
          <a:p>
            <a:pPr marL="285750" lvl="0" indent="-285750">
              <a:buSzPts val="1400"/>
              <a:buFont typeface="Arial"/>
              <a:buChar char="•"/>
            </a:pPr>
            <a:r>
              <a:rPr lang="en-US" dirty="0">
                <a:latin typeface="Old Standard TT" panose="02010600030101010101" charset="0"/>
                <a:ea typeface="Times New Roman"/>
                <a:cs typeface="Times New Roman"/>
                <a:sym typeface="Times New Roman"/>
              </a:rPr>
              <a:t>Application will be free of cost , hence cost is very much effective.</a:t>
            </a:r>
          </a:p>
          <a:p>
            <a:pPr marL="285750" lvl="0" indent="-285750">
              <a:buSzPts val="1400"/>
              <a:buFont typeface="Arial"/>
              <a:buChar char="•"/>
            </a:pPr>
            <a:r>
              <a:rPr lang="en-US" dirty="0"/>
              <a:t>When the frames are captured and calculation is done on the region of interest (</a:t>
            </a:r>
            <a:r>
              <a:rPr lang="en-US" dirty="0" err="1"/>
              <a:t>eg.</a:t>
            </a:r>
            <a:r>
              <a:rPr lang="en-US" dirty="0"/>
              <a:t> eyes) to determine the ratio of height and width of the region and on that basis</a:t>
            </a:r>
            <a:r>
              <a:rPr lang="en-US" dirty="0">
                <a:latin typeface="Times New Roman"/>
                <a:cs typeface="Times New Roman"/>
                <a:sym typeface="Times New Roman"/>
              </a:rPr>
              <a:t> d</a:t>
            </a:r>
            <a:r>
              <a:rPr lang="en-US" dirty="0"/>
              <a:t>etection is done and if the probability is less than 50% then alerts are sent.</a:t>
            </a:r>
          </a:p>
          <a:p>
            <a:pPr marL="285750" lvl="0" indent="-196850">
              <a:buSzPts val="1400"/>
              <a:buNone/>
            </a:pPr>
            <a:endParaRPr lang="en-US" dirty="0">
              <a:latin typeface="Times New Roman"/>
              <a:ea typeface="Times New Roman"/>
              <a:cs typeface="Times New Roman"/>
              <a:sym typeface="Times New Roman"/>
            </a:endParaRPr>
          </a:p>
          <a:p>
            <a:pPr marL="114300" indent="0">
              <a:buNone/>
            </a:pPr>
            <a:endParaRPr lang="en-IN" dirty="0"/>
          </a:p>
        </p:txBody>
      </p:sp>
    </p:spTree>
    <p:extLst>
      <p:ext uri="{BB962C8B-B14F-4D97-AF65-F5344CB8AC3E}">
        <p14:creationId xmlns:p14="http://schemas.microsoft.com/office/powerpoint/2010/main" val="1867538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Ashish Kumar and Rusha Patra, “Driver Drowsiness Monitoring System using Visual </a:t>
            </a:r>
            <a:r>
              <a:rPr lang="en-US" dirty="0" err="1"/>
              <a:t>Behaviour</a:t>
            </a:r>
            <a:r>
              <a:rPr lang="en-US" dirty="0"/>
              <a:t> and Machine Learning”, IEEE, 2018</a:t>
            </a:r>
            <a:r>
              <a:rPr lang="en" dirty="0"/>
              <a:t>                 </a:t>
            </a:r>
            <a:endParaRPr dirty="0"/>
          </a:p>
          <a:p>
            <a:pPr lvl="0"/>
            <a:r>
              <a:rPr lang="en-IN" dirty="0" err="1"/>
              <a:t>Annu</a:t>
            </a:r>
            <a:r>
              <a:rPr lang="en-IN" dirty="0"/>
              <a:t> George </a:t>
            </a:r>
            <a:r>
              <a:rPr lang="en-IN" dirty="0" err="1"/>
              <a:t>Mavely</a:t>
            </a:r>
            <a:r>
              <a:rPr lang="en-IN" dirty="0"/>
              <a:t>, J.E Judith, </a:t>
            </a:r>
            <a:r>
              <a:rPr lang="en-IN" dirty="0" err="1"/>
              <a:t>Sahal</a:t>
            </a:r>
            <a:r>
              <a:rPr lang="en-IN" dirty="0"/>
              <a:t> P A, </a:t>
            </a:r>
            <a:r>
              <a:rPr lang="en-IN" dirty="0" err="1"/>
              <a:t>Steffy</a:t>
            </a:r>
            <a:r>
              <a:rPr lang="en-IN" dirty="0"/>
              <a:t> Ann Kuruvilla, “Eye Gaze Tracking Based Driver Monitoring System”, IEEE, 2017</a:t>
            </a:r>
            <a:r>
              <a:rPr lang="en" dirty="0"/>
              <a:t>               </a:t>
            </a:r>
            <a:endParaRPr dirty="0"/>
          </a:p>
          <a:p>
            <a:pPr lvl="0"/>
            <a:r>
              <a:rPr lang="en-IN" dirty="0"/>
              <a:t>Kwok Tai Chui, Kim Fung Tsang, Hao Ran </a:t>
            </a:r>
            <a:r>
              <a:rPr lang="en-IN" dirty="0" err="1"/>
              <a:t>Chi,Bingo</a:t>
            </a:r>
            <a:r>
              <a:rPr lang="en-IN" dirty="0"/>
              <a:t> Wing </a:t>
            </a:r>
            <a:r>
              <a:rPr lang="en-IN" dirty="0" err="1"/>
              <a:t>Kuen</a:t>
            </a:r>
            <a:r>
              <a:rPr lang="en-IN" dirty="0"/>
              <a:t> Ling, and Chung Kit Wu, “An Accurate ECG Based Transportation Safety Drowsiness Detection Scheme”, IEEE, 2016</a:t>
            </a:r>
          </a:p>
          <a:p>
            <a:pPr lvl="0"/>
            <a:r>
              <a:rPr lang="en-IN" dirty="0"/>
              <a:t>Anwesha Sengupta, Anirban Dasgupta, </a:t>
            </a:r>
            <a:r>
              <a:rPr lang="en-IN" dirty="0" err="1"/>
              <a:t>Aritra</a:t>
            </a:r>
            <a:r>
              <a:rPr lang="en-IN" dirty="0"/>
              <a:t> Chaudhuri, </a:t>
            </a:r>
            <a:r>
              <a:rPr lang="en-IN" dirty="0" err="1"/>
              <a:t>Anjith</a:t>
            </a:r>
            <a:r>
              <a:rPr lang="en-IN" dirty="0"/>
              <a:t> George, Member, IEEE, </a:t>
            </a:r>
            <a:r>
              <a:rPr lang="en-IN" dirty="0" err="1"/>
              <a:t>Aurobinda</a:t>
            </a:r>
            <a:r>
              <a:rPr lang="en-IN" dirty="0"/>
              <a:t> </a:t>
            </a:r>
            <a:r>
              <a:rPr lang="en-IN" dirty="0" err="1"/>
              <a:t>Routray</a:t>
            </a:r>
            <a:r>
              <a:rPr lang="en-IN" dirty="0"/>
              <a:t>, </a:t>
            </a:r>
            <a:r>
              <a:rPr lang="en-IN" dirty="0" err="1"/>
              <a:t>Rajlakshmi</a:t>
            </a:r>
            <a:r>
              <a:rPr lang="en-IN" dirty="0"/>
              <a:t> Guha, A Multimodal System for Assessing Alertness Levels due to Cognitive Loading, IEEE 2016</a:t>
            </a:r>
          </a:p>
          <a:p>
            <a:pPr marL="114300" lvl="0" indent="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A78A-C1D5-4C91-9BEC-5DDF71B6FD21}"/>
              </a:ext>
            </a:extLst>
          </p:cNvPr>
          <p:cNvSpPr>
            <a:spLocks noGrp="1"/>
          </p:cNvSpPr>
          <p:nvPr>
            <p:ph type="title"/>
          </p:nvPr>
        </p:nvSpPr>
        <p:spPr/>
        <p:txBody>
          <a:bodyPr/>
          <a:lstStyle/>
          <a:p>
            <a:r>
              <a:rPr lang="en-IN" b="1" dirty="0"/>
              <a:t>1.1</a:t>
            </a:r>
            <a:r>
              <a:rPr lang="en" b="1" dirty="0">
                <a:latin typeface="Times New Roman"/>
                <a:ea typeface="Times New Roman"/>
                <a:cs typeface="Times New Roman"/>
                <a:sym typeface="Times New Roman"/>
              </a:rPr>
              <a:t> Abstract</a:t>
            </a:r>
            <a:endParaRPr lang="en-IN" b="1" dirty="0"/>
          </a:p>
        </p:txBody>
      </p:sp>
      <p:sp>
        <p:nvSpPr>
          <p:cNvPr id="3" name="Text Placeholder 2">
            <a:extLst>
              <a:ext uri="{FF2B5EF4-FFF2-40B4-BE49-F238E27FC236}">
                <a16:creationId xmlns:a16="http://schemas.microsoft.com/office/drawing/2014/main" id="{76232E36-C8CC-4303-BE25-F94947443E4F}"/>
              </a:ext>
            </a:extLst>
          </p:cNvPr>
          <p:cNvSpPr>
            <a:spLocks noGrp="1"/>
          </p:cNvSpPr>
          <p:nvPr>
            <p:ph type="body" idx="1"/>
          </p:nvPr>
        </p:nvSpPr>
        <p:spPr/>
        <p:txBody>
          <a:bodyPr/>
          <a:lstStyle/>
          <a:p>
            <a:pPr marL="114300" indent="0">
              <a:buNone/>
            </a:pPr>
            <a:r>
              <a:rPr lang="en-US" dirty="0"/>
              <a:t>Drowsy driving is one of the major cause for road accidents. Hence, detection of drivers fatigue and its indication is an active research area. Therefore, in this study, a low cost ,real time drivers drowsiness detection system is developed with acceptable accuracy. In the developed system, a front camera of drivers cell phone records the video and drivers face is detected. For this, eyes, nose and mouth are detected to improve the area of interest using Google Vision API. For creating an app android studio alternative b4a is used. When the drowsiness is detected, then the driver is alerted by audio.</a:t>
            </a:r>
          </a:p>
          <a:p>
            <a:pPr marL="114300" lvl="0" indent="0">
              <a:buNone/>
            </a:pPr>
            <a:endParaRPr lang="en-US" dirty="0"/>
          </a:p>
          <a:p>
            <a:pPr marL="114300" indent="0">
              <a:buNone/>
            </a:pPr>
            <a:endParaRPr lang="en-IN" dirty="0"/>
          </a:p>
        </p:txBody>
      </p:sp>
    </p:spTree>
    <p:extLst>
      <p:ext uri="{BB962C8B-B14F-4D97-AF65-F5344CB8AC3E}">
        <p14:creationId xmlns:p14="http://schemas.microsoft.com/office/powerpoint/2010/main" val="212511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It can be used for the safety of driver while driving which reduces accidents and detects drowsiness of the driver. </a:t>
            </a:r>
            <a:r>
              <a:rPr lang="en" dirty="0"/>
              <a:t>                                  </a:t>
            </a:r>
            <a:endParaRPr dirty="0"/>
          </a:p>
          <a:p>
            <a:pPr lvl="0"/>
            <a:r>
              <a:rPr lang="en-US" dirty="0"/>
              <a:t>To generate alerts to the driver by playing loud music.</a:t>
            </a:r>
          </a:p>
          <a:p>
            <a:pPr lvl="0"/>
            <a:r>
              <a:rPr lang="en-US" dirty="0"/>
              <a:t>To enhance the safety of the driver. </a:t>
            </a:r>
            <a:r>
              <a:rPr lang="en" dirty="0"/>
              <a:t>                       </a:t>
            </a:r>
            <a:endParaRPr dirty="0"/>
          </a:p>
          <a:p>
            <a:pPr lvl="0"/>
            <a:r>
              <a:rPr lang="en" dirty="0"/>
              <a:t> </a:t>
            </a:r>
            <a:r>
              <a:rPr lang="en-US" dirty="0"/>
              <a:t>To monitor driver fatigue and alert him\her when drowsiness situation is detected. </a:t>
            </a:r>
            <a:r>
              <a:rPr lang="en" dirty="0"/>
              <a:t> </a:t>
            </a:r>
          </a:p>
          <a:p>
            <a:pPr lvl="0"/>
            <a:r>
              <a:rPr lang="en-US" dirty="0"/>
              <a:t>To capture the frames from video and detect drowsiness.</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0611-8BB6-424C-A24A-5BCC278FAECC}"/>
              </a:ext>
            </a:extLst>
          </p:cNvPr>
          <p:cNvSpPr>
            <a:spLocks noGrp="1"/>
          </p:cNvSpPr>
          <p:nvPr>
            <p:ph type="title"/>
          </p:nvPr>
        </p:nvSpPr>
        <p:spPr>
          <a:xfrm>
            <a:off x="311700" y="330311"/>
            <a:ext cx="8520600" cy="613200"/>
          </a:xfrm>
        </p:spPr>
        <p:txBody>
          <a:bodyPr/>
          <a:lstStyle/>
          <a:p>
            <a:r>
              <a:rPr lang="en-IN" b="1" dirty="0"/>
              <a:t>1.3 Literature Review</a:t>
            </a:r>
          </a:p>
        </p:txBody>
      </p:sp>
      <p:sp>
        <p:nvSpPr>
          <p:cNvPr id="3" name="Text Placeholder 2">
            <a:extLst>
              <a:ext uri="{FF2B5EF4-FFF2-40B4-BE49-F238E27FC236}">
                <a16:creationId xmlns:a16="http://schemas.microsoft.com/office/drawing/2014/main" id="{50D853E6-34D4-4B60-98D3-DCA4DB9EE043}"/>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4F862B02-9769-4E4B-8033-66534394262E}"/>
              </a:ext>
            </a:extLst>
          </p:cNvPr>
          <p:cNvGraphicFramePr>
            <a:graphicFrameLocks noGrp="1"/>
          </p:cNvGraphicFramePr>
          <p:nvPr>
            <p:extLst>
              <p:ext uri="{D42A27DB-BD31-4B8C-83A1-F6EECF244321}">
                <p14:modId xmlns:p14="http://schemas.microsoft.com/office/powerpoint/2010/main" val="3020604856"/>
              </p:ext>
            </p:extLst>
          </p:nvPr>
        </p:nvGraphicFramePr>
        <p:xfrm>
          <a:off x="311700" y="1233811"/>
          <a:ext cx="8695499" cy="3486138"/>
        </p:xfrm>
        <a:graphic>
          <a:graphicData uri="http://schemas.openxmlformats.org/drawingml/2006/table">
            <a:tbl>
              <a:tblPr firstRow="1" bandRow="1">
                <a:tableStyleId>{5C22544A-7EE6-4342-B048-85BDC9FD1C3A}</a:tableStyleId>
              </a:tblPr>
              <a:tblGrid>
                <a:gridCol w="991563">
                  <a:extLst>
                    <a:ext uri="{9D8B030D-6E8A-4147-A177-3AD203B41FA5}">
                      <a16:colId xmlns:a16="http://schemas.microsoft.com/office/drawing/2014/main" val="570280916"/>
                    </a:ext>
                  </a:extLst>
                </a:gridCol>
                <a:gridCol w="3356184">
                  <a:extLst>
                    <a:ext uri="{9D8B030D-6E8A-4147-A177-3AD203B41FA5}">
                      <a16:colId xmlns:a16="http://schemas.microsoft.com/office/drawing/2014/main" val="3511375228"/>
                    </a:ext>
                  </a:extLst>
                </a:gridCol>
                <a:gridCol w="2173876">
                  <a:extLst>
                    <a:ext uri="{9D8B030D-6E8A-4147-A177-3AD203B41FA5}">
                      <a16:colId xmlns:a16="http://schemas.microsoft.com/office/drawing/2014/main" val="3615581882"/>
                    </a:ext>
                  </a:extLst>
                </a:gridCol>
                <a:gridCol w="2173876">
                  <a:extLst>
                    <a:ext uri="{9D8B030D-6E8A-4147-A177-3AD203B41FA5}">
                      <a16:colId xmlns:a16="http://schemas.microsoft.com/office/drawing/2014/main" val="4288017823"/>
                    </a:ext>
                  </a:extLst>
                </a:gridCol>
              </a:tblGrid>
              <a:tr h="237265">
                <a:tc>
                  <a:txBody>
                    <a:bodyPr/>
                    <a:lstStyle/>
                    <a:p>
                      <a:r>
                        <a:rPr lang="en-IN" dirty="0">
                          <a:solidFill>
                            <a:schemeClr val="tx1"/>
                          </a:solidFill>
                          <a:latin typeface="Times New Roman" panose="02020603050405020304" pitchFamily="18" charset="0"/>
                          <a:cs typeface="Times New Roman" panose="02020603050405020304" pitchFamily="18" charset="0"/>
                        </a:rPr>
                        <a:t>Sr. No.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Times New Roman" panose="02020603050405020304" pitchFamily="18" charset="0"/>
                          <a:cs typeface="Times New Roman" panose="02020603050405020304" pitchFamily="18" charset="0"/>
                        </a:rPr>
                        <a:t>Title and Author of the paper</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solidFill>
                            <a:schemeClr val="tx1"/>
                          </a:solidFill>
                          <a:latin typeface="Times New Roman" panose="02020603050405020304" pitchFamily="18" charset="0"/>
                          <a:cs typeface="Times New Roman" panose="02020603050405020304" pitchFamily="18" charset="0"/>
                        </a:rPr>
                        <a:t>Drawbacks </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4949499"/>
                  </a:ext>
                </a:extLst>
              </a:tr>
              <a:tr h="902426">
                <a:tc>
                  <a:txBody>
                    <a:bodyPr/>
                    <a:lstStyle/>
                    <a:p>
                      <a:r>
                        <a:rPr lang="en-IN" dirty="0"/>
                        <a:t>1</a:t>
                      </a:r>
                    </a:p>
                  </a:txBody>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US" sz="1400" dirty="0">
                          <a:latin typeface="Times New Roman"/>
                          <a:ea typeface="Times New Roman"/>
                          <a:cs typeface="Times New Roman"/>
                          <a:sym typeface="Times New Roman"/>
                        </a:rPr>
                        <a:t>Driver Drowsiness Monitoring System using </a:t>
                      </a:r>
                      <a:r>
                        <a:rPr lang="en-US" sz="1400">
                          <a:latin typeface="Times New Roman"/>
                          <a:ea typeface="Times New Roman"/>
                          <a:cs typeface="Times New Roman"/>
                          <a:sym typeface="Times New Roman"/>
                        </a:rPr>
                        <a:t>Visual Behavior </a:t>
                      </a:r>
                      <a:r>
                        <a:rPr lang="en-US" sz="1400" dirty="0">
                          <a:latin typeface="Times New Roman"/>
                          <a:ea typeface="Times New Roman"/>
                          <a:cs typeface="Times New Roman"/>
                          <a:sym typeface="Times New Roman"/>
                        </a:rPr>
                        <a:t>and Machine Learning</a:t>
                      </a:r>
                      <a:endParaRPr lang="en-US" dirty="0"/>
                    </a:p>
                    <a:p>
                      <a:pPr marL="0" marR="0" lvl="0" indent="0" algn="l" rtl="0">
                        <a:spcBef>
                          <a:spcPts val="0"/>
                        </a:spcBef>
                        <a:spcAft>
                          <a:spcPts val="0"/>
                        </a:spcAft>
                        <a:buNone/>
                      </a:pPr>
                      <a:r>
                        <a:rPr lang="en-US" sz="1400" dirty="0">
                          <a:latin typeface="Times New Roman"/>
                          <a:ea typeface="Times New Roman"/>
                          <a:cs typeface="Times New Roman"/>
                          <a:sym typeface="Times New Roman"/>
                        </a:rPr>
                        <a:t>Authors- Ashish Kumar, Rusha Patra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Using facial points, drowsiness is detected. It uses HOG algorithm.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Machine Learning is used which gives more accuracy.</a:t>
                      </a:r>
                    </a:p>
                  </a:txBody>
                  <a:tcPr/>
                </a:tc>
                <a:tc>
                  <a:txBody>
                    <a:bodyPr/>
                    <a:lstStyle/>
                    <a:p>
                      <a:r>
                        <a:rPr lang="en-US" dirty="0">
                          <a:latin typeface="Times New Roman" panose="02020603050405020304" pitchFamily="18" charset="0"/>
                          <a:cs typeface="Times New Roman" panose="02020603050405020304" pitchFamily="18" charset="0"/>
                        </a:rPr>
                        <a:t>Uses webcam which requires high level image processing to focus the visuals.</a:t>
                      </a:r>
                      <a:r>
                        <a:rPr lang="e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3212864"/>
                  </a:ext>
                </a:extLst>
              </a:tr>
              <a:tr h="901610">
                <a:tc>
                  <a:txBody>
                    <a:bodyPr/>
                    <a:lstStyle/>
                    <a:p>
                      <a:r>
                        <a:rPr lang="en-IN" dirty="0"/>
                        <a:t>2</a:t>
                      </a:r>
                    </a:p>
                  </a:txBody>
                  <a:tcPr/>
                </a:tc>
                <a:tc>
                  <a:txBody>
                    <a:bodyPr/>
                    <a:lstStyle/>
                    <a:p>
                      <a:pPr marL="0" marR="0" lvl="0" indent="0" algn="l" rtl="0">
                        <a:spcBef>
                          <a:spcPts val="0"/>
                        </a:spcBef>
                        <a:spcAft>
                          <a:spcPts val="0"/>
                        </a:spcAft>
                        <a:buNone/>
                      </a:pPr>
                      <a:r>
                        <a:rPr lang="en-US" sz="1400" dirty="0">
                          <a:latin typeface="Times New Roman"/>
                          <a:ea typeface="Times New Roman"/>
                          <a:cs typeface="Times New Roman"/>
                          <a:sym typeface="Times New Roman"/>
                        </a:rPr>
                        <a:t>An Accurate ECG Based Transportation Safety Drowsiness Detection Scheme </a:t>
                      </a:r>
                      <a:r>
                        <a:rPr lang="en-IN" sz="1400" dirty="0">
                          <a:latin typeface="Times New Roman"/>
                          <a:ea typeface="Times New Roman"/>
                          <a:cs typeface="Times New Roman"/>
                          <a:sym typeface="Times New Roman"/>
                        </a:rPr>
                        <a:t>Authors- Kwok Tai Chui, Kim Fung Tsang, Hao Ran Chi, Bingo Wing </a:t>
                      </a:r>
                      <a:r>
                        <a:rPr lang="en-IN" sz="1400" dirty="0" err="1">
                          <a:latin typeface="Times New Roman"/>
                          <a:ea typeface="Times New Roman"/>
                          <a:cs typeface="Times New Roman"/>
                          <a:sym typeface="Times New Roman"/>
                        </a:rPr>
                        <a:t>Kuen</a:t>
                      </a:r>
                      <a:r>
                        <a:rPr lang="en-IN" sz="1400" dirty="0">
                          <a:latin typeface="Times New Roman"/>
                          <a:ea typeface="Times New Roman"/>
                          <a:cs typeface="Times New Roman"/>
                          <a:sym typeface="Times New Roman"/>
                        </a:rPr>
                        <a:t> Ling, and Chung Kit Wu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a:ea typeface="Times New Roman"/>
                          <a:cs typeface="Times New Roman"/>
                          <a:sym typeface="Times New Roman"/>
                        </a:rPr>
                        <a:t>HOG(Histogram of oriented gradient) algorithm is used.</a:t>
                      </a:r>
                    </a:p>
                    <a:p>
                      <a:r>
                        <a:rPr lang="en-IN" dirty="0">
                          <a:latin typeface="Times New Roman" panose="02020603050405020304" pitchFamily="18" charset="0"/>
                          <a:cs typeface="Times New Roman" panose="02020603050405020304" pitchFamily="18" charset="0"/>
                        </a:rPr>
                        <a:t>Sensors are used for detection.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a:ea typeface="Times New Roman"/>
                          <a:cs typeface="Times New Roman"/>
                          <a:sym typeface="Times New Roman"/>
                        </a:rPr>
                        <a:t>The required computational power of the system is low enough for the real time application</a:t>
                      </a:r>
                      <a:r>
                        <a:rPr lang="en-IN" sz="1400" dirty="0">
                          <a:latin typeface="Times New Roman"/>
                          <a:ea typeface="Times New Roman"/>
                          <a:cs typeface="Times New Roman"/>
                          <a:sym typeface="Times New Roman"/>
                        </a:rPr>
                        <a:t>.</a:t>
                      </a:r>
                      <a:endParaRPr lang="en-US" dirty="0"/>
                    </a:p>
                  </a:txBody>
                  <a:tcPr/>
                </a:tc>
                <a:extLst>
                  <a:ext uri="{0D108BD9-81ED-4DB2-BD59-A6C34878D82A}">
                    <a16:rowId xmlns:a16="http://schemas.microsoft.com/office/drawing/2014/main" val="2312855595"/>
                  </a:ext>
                </a:extLst>
              </a:tr>
              <a:tr h="651498">
                <a:tc>
                  <a:txBody>
                    <a:bodyPr/>
                    <a:lstStyle/>
                    <a:p>
                      <a:endParaRPr lang="en-IN" dirty="0"/>
                    </a:p>
                  </a:txBody>
                  <a:tcPr/>
                </a:tc>
                <a:tc>
                  <a:txBody>
                    <a:bodyPr/>
                    <a:lstStyle/>
                    <a:p>
                      <a:pPr marL="0" marR="0" lvl="0" indent="0" algn="l" rtl="0">
                        <a:lnSpc>
                          <a:spcPct val="100000"/>
                        </a:lnSpc>
                        <a:spcBef>
                          <a:spcPts val="0"/>
                        </a:spcBef>
                        <a:spcAft>
                          <a:spcPts val="0"/>
                        </a:spcAft>
                        <a:buClr>
                          <a:schemeClr val="dk1"/>
                        </a:buClr>
                        <a:buSzPts val="1400"/>
                        <a:buFont typeface="Times New Roman"/>
                        <a:buNone/>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9150311"/>
                  </a:ext>
                </a:extLst>
              </a:tr>
            </a:tbl>
          </a:graphicData>
        </a:graphic>
      </p:graphicFrame>
    </p:spTree>
    <p:extLst>
      <p:ext uri="{BB962C8B-B14F-4D97-AF65-F5344CB8AC3E}">
        <p14:creationId xmlns:p14="http://schemas.microsoft.com/office/powerpoint/2010/main" val="160030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0611-8BB6-424C-A24A-5BCC278FAECC}"/>
              </a:ext>
            </a:extLst>
          </p:cNvPr>
          <p:cNvSpPr>
            <a:spLocks noGrp="1"/>
          </p:cNvSpPr>
          <p:nvPr>
            <p:ph type="title"/>
          </p:nvPr>
        </p:nvSpPr>
        <p:spPr>
          <a:xfrm>
            <a:off x="311700" y="268100"/>
            <a:ext cx="8520600" cy="613200"/>
          </a:xfrm>
        </p:spPr>
        <p:txBody>
          <a:bodyPr/>
          <a:lstStyle/>
          <a:p>
            <a:r>
              <a:rPr lang="en-IN" b="1" dirty="0"/>
              <a:t>1.3 Literature Review</a:t>
            </a:r>
          </a:p>
        </p:txBody>
      </p:sp>
      <p:sp>
        <p:nvSpPr>
          <p:cNvPr id="3" name="Text Placeholder 2">
            <a:extLst>
              <a:ext uri="{FF2B5EF4-FFF2-40B4-BE49-F238E27FC236}">
                <a16:creationId xmlns:a16="http://schemas.microsoft.com/office/drawing/2014/main" id="{50D853E6-34D4-4B60-98D3-DCA4DB9EE043}"/>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4F862B02-9769-4E4B-8033-66534394262E}"/>
              </a:ext>
            </a:extLst>
          </p:cNvPr>
          <p:cNvGraphicFramePr>
            <a:graphicFrameLocks noGrp="1"/>
          </p:cNvGraphicFramePr>
          <p:nvPr>
            <p:extLst>
              <p:ext uri="{D42A27DB-BD31-4B8C-83A1-F6EECF244321}">
                <p14:modId xmlns:p14="http://schemas.microsoft.com/office/powerpoint/2010/main" val="2858128274"/>
              </p:ext>
            </p:extLst>
          </p:nvPr>
        </p:nvGraphicFramePr>
        <p:xfrm>
          <a:off x="0" y="1106583"/>
          <a:ext cx="8992800" cy="3837648"/>
        </p:xfrm>
        <a:graphic>
          <a:graphicData uri="http://schemas.openxmlformats.org/drawingml/2006/table">
            <a:tbl>
              <a:tblPr firstRow="1" bandRow="1">
                <a:tableStyleId>{5C22544A-7EE6-4342-B048-85BDC9FD1C3A}</a:tableStyleId>
              </a:tblPr>
              <a:tblGrid>
                <a:gridCol w="862071">
                  <a:extLst>
                    <a:ext uri="{9D8B030D-6E8A-4147-A177-3AD203B41FA5}">
                      <a16:colId xmlns:a16="http://schemas.microsoft.com/office/drawing/2014/main" val="570280916"/>
                    </a:ext>
                  </a:extLst>
                </a:gridCol>
                <a:gridCol w="3531200">
                  <a:extLst>
                    <a:ext uri="{9D8B030D-6E8A-4147-A177-3AD203B41FA5}">
                      <a16:colId xmlns:a16="http://schemas.microsoft.com/office/drawing/2014/main" val="3511375228"/>
                    </a:ext>
                  </a:extLst>
                </a:gridCol>
                <a:gridCol w="2351328">
                  <a:extLst>
                    <a:ext uri="{9D8B030D-6E8A-4147-A177-3AD203B41FA5}">
                      <a16:colId xmlns:a16="http://schemas.microsoft.com/office/drawing/2014/main" val="3615581882"/>
                    </a:ext>
                  </a:extLst>
                </a:gridCol>
                <a:gridCol w="2248201">
                  <a:extLst>
                    <a:ext uri="{9D8B030D-6E8A-4147-A177-3AD203B41FA5}">
                      <a16:colId xmlns:a16="http://schemas.microsoft.com/office/drawing/2014/main" val="4288017823"/>
                    </a:ext>
                  </a:extLst>
                </a:gridCol>
              </a:tblGrid>
              <a:tr h="222891">
                <a:tc>
                  <a:txBody>
                    <a:bodyPr/>
                    <a:lstStyle/>
                    <a:p>
                      <a:r>
                        <a:rPr lang="en-IN" dirty="0">
                          <a:solidFill>
                            <a:schemeClr val="tx1"/>
                          </a:solidFill>
                          <a:latin typeface="Times New Roman" panose="02020603050405020304" pitchFamily="18" charset="0"/>
                          <a:cs typeface="Times New Roman" panose="02020603050405020304" pitchFamily="18" charset="0"/>
                        </a:rPr>
                        <a:t>Sr. No.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Times New Roman" panose="02020603050405020304" pitchFamily="18" charset="0"/>
                          <a:cs typeface="Times New Roman" panose="02020603050405020304" pitchFamily="18" charset="0"/>
                        </a:rPr>
                        <a:t>Title and Author of the paper</a:t>
                      </a:r>
                      <a:endParaRPr 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solidFill>
                            <a:schemeClr val="tx1"/>
                          </a:solidFill>
                          <a:latin typeface="Times New Roman" panose="02020603050405020304" pitchFamily="18" charset="0"/>
                          <a:cs typeface="Times New Roman" panose="02020603050405020304" pitchFamily="18" charset="0"/>
                        </a:rPr>
                        <a:t>Drawbacks </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4949499"/>
                  </a:ext>
                </a:extLst>
              </a:tr>
              <a:tr h="1003008">
                <a:tc>
                  <a:txBody>
                    <a:bodyPr/>
                    <a:lstStyle/>
                    <a:p>
                      <a:r>
                        <a:rPr lang="en-US" dirty="0"/>
                        <a:t>3</a:t>
                      </a:r>
                      <a:endParaRPr lang="en-IN" dirty="0"/>
                    </a:p>
                  </a:txBody>
                  <a:tcPr/>
                </a:tc>
                <a:tc>
                  <a:txBody>
                    <a:bodyPr/>
                    <a:lstStyle/>
                    <a:p>
                      <a:pPr marL="0" marR="0" lvl="0" indent="0" algn="l" rtl="0">
                        <a:lnSpc>
                          <a:spcPct val="100000"/>
                        </a:lnSpc>
                        <a:spcBef>
                          <a:spcPts val="0"/>
                        </a:spcBef>
                        <a:spcAft>
                          <a:spcPts val="0"/>
                        </a:spcAft>
                        <a:buClr>
                          <a:schemeClr val="dk1"/>
                        </a:buClr>
                        <a:buSzPts val="1400"/>
                        <a:buFont typeface="Times New Roman"/>
                        <a:buNone/>
                      </a:pPr>
                      <a:r>
                        <a:rPr lang="en-IN" sz="1400" dirty="0">
                          <a:latin typeface="Times New Roman"/>
                          <a:ea typeface="Times New Roman"/>
                          <a:cs typeface="Times New Roman"/>
                          <a:sym typeface="Times New Roman"/>
                        </a:rPr>
                        <a:t>Eye Gaze Tracking  Based Driver Monitoring System</a:t>
                      </a:r>
                      <a:endParaRPr lang="en-IN" dirty="0"/>
                    </a:p>
                    <a:p>
                      <a:pPr marL="0" marR="0" lvl="0" indent="0" algn="l" rtl="0">
                        <a:spcBef>
                          <a:spcPts val="0"/>
                        </a:spcBef>
                        <a:spcAft>
                          <a:spcPts val="0"/>
                        </a:spcAft>
                        <a:buNone/>
                      </a:pPr>
                      <a:r>
                        <a:rPr lang="en-IN" sz="1400" dirty="0">
                          <a:latin typeface="Times New Roman"/>
                          <a:ea typeface="Times New Roman"/>
                          <a:cs typeface="Times New Roman"/>
                          <a:sym typeface="Times New Roman"/>
                        </a:rPr>
                        <a:t>Authors: </a:t>
                      </a:r>
                      <a:r>
                        <a:rPr lang="en-IN" sz="1400" dirty="0" err="1">
                          <a:latin typeface="Times New Roman"/>
                          <a:ea typeface="Times New Roman"/>
                          <a:cs typeface="Times New Roman"/>
                          <a:sym typeface="Times New Roman"/>
                        </a:rPr>
                        <a:t>Annu</a:t>
                      </a:r>
                      <a:r>
                        <a:rPr lang="en-IN" sz="1400" dirty="0">
                          <a:latin typeface="Times New Roman"/>
                          <a:ea typeface="Times New Roman"/>
                          <a:cs typeface="Times New Roman"/>
                          <a:sym typeface="Times New Roman"/>
                        </a:rPr>
                        <a:t> George </a:t>
                      </a:r>
                      <a:r>
                        <a:rPr lang="en-IN" sz="1400" dirty="0" err="1">
                          <a:latin typeface="Times New Roman"/>
                          <a:ea typeface="Times New Roman"/>
                          <a:cs typeface="Times New Roman"/>
                          <a:sym typeface="Times New Roman"/>
                        </a:rPr>
                        <a:t>Mavel</a:t>
                      </a:r>
                      <a:r>
                        <a:rPr lang="en-IN" sz="1400" dirty="0">
                          <a:latin typeface="Times New Roman"/>
                          <a:ea typeface="Times New Roman"/>
                          <a:cs typeface="Times New Roman"/>
                          <a:sym typeface="Times New Roman"/>
                        </a:rPr>
                        <a:t>, J.E Judith, </a:t>
                      </a:r>
                      <a:r>
                        <a:rPr lang="en-IN" sz="1400" dirty="0" err="1">
                          <a:latin typeface="Times New Roman"/>
                          <a:ea typeface="Times New Roman"/>
                          <a:cs typeface="Times New Roman"/>
                          <a:sym typeface="Times New Roman"/>
                        </a:rPr>
                        <a:t>Sahal</a:t>
                      </a:r>
                      <a:r>
                        <a:rPr lang="en-IN" sz="1400" dirty="0">
                          <a:latin typeface="Times New Roman"/>
                          <a:ea typeface="Times New Roman"/>
                          <a:cs typeface="Times New Roman"/>
                          <a:sym typeface="Times New Roman"/>
                        </a:rPr>
                        <a:t> P, </a:t>
                      </a:r>
                      <a:r>
                        <a:rPr lang="en-IN" sz="1400" dirty="0" err="1">
                          <a:latin typeface="Times New Roman"/>
                          <a:ea typeface="Times New Roman"/>
                          <a:cs typeface="Times New Roman"/>
                          <a:sym typeface="Times New Roman"/>
                        </a:rPr>
                        <a:t>Steffy</a:t>
                      </a:r>
                      <a:r>
                        <a:rPr lang="en-IN" sz="1400" dirty="0">
                          <a:latin typeface="Times New Roman"/>
                          <a:ea typeface="Times New Roman"/>
                          <a:cs typeface="Times New Roman"/>
                          <a:sym typeface="Times New Roman"/>
                        </a:rPr>
                        <a:t> Ann Kuruvilla</a:t>
                      </a:r>
                    </a:p>
                    <a:p>
                      <a:pPr marL="0" marR="0" lvl="0" indent="0" algn="l" rtl="0">
                        <a:lnSpc>
                          <a:spcPct val="100000"/>
                        </a:lnSpc>
                        <a:spcBef>
                          <a:spcPts val="0"/>
                        </a:spcBef>
                        <a:spcAft>
                          <a:spcPts val="0"/>
                        </a:spcAft>
                        <a:buClr>
                          <a:schemeClr val="dk1"/>
                        </a:buClr>
                        <a:buSzPts val="1400"/>
                        <a:buFont typeface="Times New Roman"/>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Face And Eye Detection is done.</a:t>
                      </a:r>
                    </a:p>
                    <a:p>
                      <a:r>
                        <a:rPr lang="en-US" dirty="0">
                          <a:latin typeface="Times New Roman" panose="02020603050405020304" pitchFamily="18" charset="0"/>
                          <a:cs typeface="Times New Roman" panose="02020603050405020304" pitchFamily="18" charset="0"/>
                        </a:rPr>
                        <a:t>Along with audio, steering vibration warning is also given to the driver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This project uses Raspberry Pie which needs more power supply and uses sensors which increases the cost of the product.</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3212864"/>
                  </a:ext>
                </a:extLst>
              </a:tr>
              <a:tr h="994981">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400"/>
                        <a:buFont typeface="Times New Roman"/>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 Multimodal System for Assessing Alertness Levels due to Cognitive Loading </a:t>
                      </a:r>
                    </a:p>
                    <a:p>
                      <a:pPr marL="0" marR="0" lvl="0" indent="0" algn="l" defTabSz="914400" rtl="0" eaLnBrk="1" fontAlgn="auto" latinLnBrk="0" hangingPunct="1">
                        <a:lnSpc>
                          <a:spcPct val="100000"/>
                        </a:lnSpc>
                        <a:spcBef>
                          <a:spcPts val="0"/>
                        </a:spcBef>
                        <a:spcAft>
                          <a:spcPts val="0"/>
                        </a:spcAft>
                        <a:buClr>
                          <a:schemeClr val="dk1"/>
                        </a:buClr>
                        <a:buSzPts val="1400"/>
                        <a:buFont typeface="Times New Roman"/>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Authors: Anwesha Sengupta , Anirban Dasgupta, </a:t>
                      </a:r>
                      <a:r>
                        <a:rPr lang="en-US"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Aritra</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Chaudhari</a:t>
                      </a:r>
                      <a:endParaRPr lang="en-IN" b="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400"/>
                        <a:buFont typeface="Times New Roman"/>
                        <a:buNone/>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Low Cost.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dirty="0">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Use Sensors for detecting drowsiness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a:tc>
                <a:extLst>
                  <a:ext uri="{0D108BD9-81ED-4DB2-BD59-A6C34878D82A}">
                    <a16:rowId xmlns:a16="http://schemas.microsoft.com/office/drawing/2014/main" val="2312855595"/>
                  </a:ext>
                </a:extLst>
              </a:tr>
              <a:tr h="1003008">
                <a:tc>
                  <a:txBody>
                    <a:bodyPr/>
                    <a:lstStyle/>
                    <a:p>
                      <a:endParaRPr lang="en-IN" dirty="0"/>
                    </a:p>
                  </a:txBody>
                  <a:tcPr/>
                </a:tc>
                <a:tc>
                  <a:txBody>
                    <a:bodyPr/>
                    <a:lstStyle/>
                    <a:p>
                      <a:endParaRPr lang="en-IN" dirty="0"/>
                    </a:p>
                  </a:txBody>
                  <a:tcPr/>
                </a:tc>
                <a:tc>
                  <a:txBody>
                    <a:bodyPr/>
                    <a:lstStyle/>
                    <a:p>
                      <a:pPr lvl="1"/>
                      <a:endParaRPr lang="en-US"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9150311"/>
                  </a:ext>
                </a:extLst>
              </a:tr>
            </a:tbl>
          </a:graphicData>
        </a:graphic>
      </p:graphicFrame>
    </p:spTree>
    <p:extLst>
      <p:ext uri="{BB962C8B-B14F-4D97-AF65-F5344CB8AC3E}">
        <p14:creationId xmlns:p14="http://schemas.microsoft.com/office/powerpoint/2010/main" val="262004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The main purpose of this project is to develop an application for drowsiness of the driver. </a:t>
            </a:r>
            <a:r>
              <a:rPr lang="en" dirty="0"/>
              <a:t>                                  </a:t>
            </a:r>
            <a:endParaRPr dirty="0"/>
          </a:p>
          <a:p>
            <a:pPr lvl="0"/>
            <a:r>
              <a:rPr lang="en-US" dirty="0"/>
              <a:t>Nowadays more accident occurs in vehicles due to drowsiness. That’s why this system is proposed for reducing accidents.</a:t>
            </a:r>
            <a:r>
              <a:rPr lang="en" dirty="0"/>
              <a:t>                          </a:t>
            </a:r>
            <a:endParaRPr dirty="0"/>
          </a:p>
          <a:p>
            <a:pPr lvl="0"/>
            <a:r>
              <a:rPr lang="en-US" dirty="0"/>
              <a:t>We are implementing a system where the app will capture the video of driver’s face on basis of image processing techniques. After drowsiness detection alerts will be send to the driver.</a:t>
            </a:r>
          </a:p>
          <a:p>
            <a:pPr lvl="0"/>
            <a:r>
              <a:rPr lang="en-US" dirty="0"/>
              <a:t>Instead of using hardware components like webcam, we will be implementing on mobile app.</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 dirty="0"/>
              <a:t>Google Vision API</a:t>
            </a:r>
          </a:p>
          <a:p>
            <a:pPr marL="114300" indent="0">
              <a:buNone/>
            </a:pPr>
            <a:r>
              <a:rPr lang="en" dirty="0"/>
              <a:t>	It allows developers to easily integrate </a:t>
            </a:r>
            <a:r>
              <a:rPr lang="en-IN" dirty="0"/>
              <a:t>vision detection features within applications, including image labelling, face and landmark detection.</a:t>
            </a:r>
          </a:p>
          <a:p>
            <a:pPr marL="114300" indent="0">
              <a:buNone/>
            </a:pPr>
            <a:endParaRPr lang="en" dirty="0"/>
          </a:p>
          <a:p>
            <a:r>
              <a:rPr lang="en" dirty="0"/>
              <a:t>B4A</a:t>
            </a:r>
          </a:p>
          <a:p>
            <a:pPr marL="114300" indent="0">
              <a:buNone/>
            </a:pPr>
            <a:r>
              <a:rPr lang="en" dirty="0"/>
              <a:t>	</a:t>
            </a:r>
            <a:r>
              <a:rPr lang="en-IN" dirty="0"/>
              <a:t>Alternative of Android Studio. </a:t>
            </a:r>
            <a:r>
              <a:rPr lang="en" dirty="0"/>
              <a:t>It describes as Rapid </a:t>
            </a:r>
            <a:r>
              <a:rPr lang="en-IN" dirty="0"/>
              <a:t>development tool. Used for application development.</a:t>
            </a:r>
            <a:endParaRPr dirty="0"/>
          </a:p>
          <a:p>
            <a:pPr marL="114300" lvl="0" indent="0" algn="l" rtl="0">
              <a:spcBef>
                <a:spcPts val="0"/>
              </a:spcBef>
              <a:spcAft>
                <a:spcPts val="0"/>
              </a:spcAft>
              <a:buSzPts val="1800"/>
              <a:buNone/>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51572</TotalTime>
  <Words>1213</Words>
  <Application>Microsoft Office PowerPoint</Application>
  <PresentationFormat>On-screen Show (16:9)</PresentationFormat>
  <Paragraphs>130</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Old Standard TT</vt:lpstr>
      <vt:lpstr>Times New Roman</vt:lpstr>
      <vt:lpstr>Paperback</vt:lpstr>
      <vt:lpstr>Department of Information Technology A.P. Shah Institute of Technology G.B.Road,Kasarvadavli, Thane(W), Mumbai-400615 UNIVERSITY OF MUMBAI Academic Year 2019-2020</vt:lpstr>
      <vt:lpstr>                                                    A Project Report on DRIVER DROWSINESS AND ALERT SYSTEM Submitted in partial fulfillment of the degree of Bachelor of Engineering(Sem-7) in INFORMATION TECHNOLOGY By Saylee Patne(16104021) Riya Sangal(16104014) Yashashree Gore(17204009)  Under the Guidance of Prof.Anagha Aher     </vt:lpstr>
      <vt:lpstr>1.Project Conception and Initiation</vt:lpstr>
      <vt:lpstr>1.1 Abstract</vt:lpstr>
      <vt:lpstr>1.2 Objectives</vt:lpstr>
      <vt:lpstr>1.3 Literature Review</vt:lpstr>
      <vt:lpstr>1.3 Literature Review</vt:lpstr>
      <vt:lpstr>1.4 Problem Definition</vt:lpstr>
      <vt:lpstr>1.6 Technology stack</vt:lpstr>
      <vt:lpstr>1.7 Benefits for environment &amp; Society</vt:lpstr>
      <vt:lpstr> Gantt Chart &amp; Project Timeline Chart</vt:lpstr>
      <vt:lpstr>2. Project Design</vt:lpstr>
      <vt:lpstr>2.1 Proposed System</vt:lpstr>
      <vt:lpstr>2.2 Design(Flow Of Modules)</vt:lpstr>
      <vt:lpstr>2.3 Use Case Diagram</vt:lpstr>
      <vt:lpstr>2.4 Activity Diagram</vt:lpstr>
      <vt:lpstr>2.4 Class Diagram</vt:lpstr>
      <vt:lpstr>2.5 Module-1: Registration of User</vt:lpstr>
      <vt:lpstr>Module-2: Google Vision API</vt:lpstr>
      <vt:lpstr>Module-3: Drowsiness detection</vt:lpstr>
      <vt:lpstr>3.Future Scope</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Saylee Patne</cp:lastModifiedBy>
  <cp:revision>63</cp:revision>
  <dcterms:modified xsi:type="dcterms:W3CDTF">2020-05-22T15:26:30Z</dcterms:modified>
</cp:coreProperties>
</file>