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D39F6-1959-4868-B1BA-5AB2DCA69B23}"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8F6DB-CE93-4D08-B562-7BDA6861023D}" type="slidenum">
              <a:rPr lang="en-US" smtClean="0"/>
              <a:t>‹#›</a:t>
            </a:fld>
            <a:endParaRPr lang="en-US"/>
          </a:p>
        </p:txBody>
      </p:sp>
    </p:spTree>
    <p:extLst>
      <p:ext uri="{BB962C8B-B14F-4D97-AF65-F5344CB8AC3E}">
        <p14:creationId xmlns:p14="http://schemas.microsoft.com/office/powerpoint/2010/main" val="3931001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88F6DB-CE93-4D08-B562-7BDA6861023D}" type="slidenum">
              <a:rPr lang="en-US" smtClean="0"/>
              <a:t>3</a:t>
            </a:fld>
            <a:endParaRPr lang="en-US"/>
          </a:p>
        </p:txBody>
      </p:sp>
    </p:spTree>
    <p:extLst>
      <p:ext uri="{BB962C8B-B14F-4D97-AF65-F5344CB8AC3E}">
        <p14:creationId xmlns:p14="http://schemas.microsoft.com/office/powerpoint/2010/main" val="1091952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90C867-9128-460E-8F8E-3FB380EC768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419923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0C867-9128-460E-8F8E-3FB380EC768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221072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0C867-9128-460E-8F8E-3FB380EC768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DD870-18E2-4CAD-9F58-78B8A95FA45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0897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0C867-9128-460E-8F8E-3FB380EC768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1844518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0C867-9128-460E-8F8E-3FB380EC768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DD870-18E2-4CAD-9F58-78B8A95FA4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8212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0C867-9128-460E-8F8E-3FB380EC768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3928850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0C867-9128-460E-8F8E-3FB380EC768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45518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0C867-9128-460E-8F8E-3FB380EC768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401335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0C867-9128-460E-8F8E-3FB380EC768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3977755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0C867-9128-460E-8F8E-3FB380EC768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1348262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90C867-9128-460E-8F8E-3FB380EC7685}"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4159705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90C867-9128-460E-8F8E-3FB380EC7685}"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360949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90C867-9128-460E-8F8E-3FB380EC7685}"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395430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0C867-9128-460E-8F8E-3FB380EC7685}"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5141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90C867-9128-460E-8F8E-3FB380EC7685}"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1377378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90C867-9128-460E-8F8E-3FB380EC7685}"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DD870-18E2-4CAD-9F58-78B8A95FA457}" type="slidenum">
              <a:rPr lang="en-US" smtClean="0"/>
              <a:t>‹#›</a:t>
            </a:fld>
            <a:endParaRPr lang="en-US"/>
          </a:p>
        </p:txBody>
      </p:sp>
    </p:spTree>
    <p:extLst>
      <p:ext uri="{BB962C8B-B14F-4D97-AF65-F5344CB8AC3E}">
        <p14:creationId xmlns:p14="http://schemas.microsoft.com/office/powerpoint/2010/main" val="358743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90C867-9128-460E-8F8E-3FB380EC7685}" type="datetimeFigureOut">
              <a:rPr lang="en-US" smtClean="0"/>
              <a:t>6/25/2024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ADD870-18E2-4CAD-9F58-78B8A95FA457}" type="slidenum">
              <a:rPr lang="en-US" smtClean="0"/>
              <a:t>‹#›</a:t>
            </a:fld>
            <a:endParaRPr lang="en-US"/>
          </a:p>
        </p:txBody>
      </p:sp>
    </p:spTree>
    <p:extLst>
      <p:ext uri="{BB962C8B-B14F-4D97-AF65-F5344CB8AC3E}">
        <p14:creationId xmlns:p14="http://schemas.microsoft.com/office/powerpoint/2010/main" val="39890618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FEF8-32B7-2668-2207-5D71425DD447}"/>
              </a:ext>
            </a:extLst>
          </p:cNvPr>
          <p:cNvSpPr>
            <a:spLocks noGrp="1"/>
          </p:cNvSpPr>
          <p:nvPr>
            <p:ph type="ctrTitle"/>
          </p:nvPr>
        </p:nvSpPr>
        <p:spPr>
          <a:xfrm>
            <a:off x="1507067" y="619432"/>
            <a:ext cx="7843410" cy="2187735"/>
          </a:xfrm>
        </p:spPr>
        <p:txBody>
          <a:bodyPr/>
          <a:lstStyle/>
          <a:p>
            <a:pPr algn="ctr"/>
            <a:r>
              <a:rPr lang="en-IN" sz="4000" dirty="0"/>
              <a:t>MA336 – ASSIGNMENT</a:t>
            </a:r>
            <a:br>
              <a:rPr lang="en-IN" sz="4000" dirty="0"/>
            </a:br>
            <a:r>
              <a:rPr lang="en-IN" sz="4000" dirty="0"/>
              <a:t>topic : Flight Price Prediction</a:t>
            </a:r>
            <a:endParaRPr lang="en-US" sz="4000" dirty="0"/>
          </a:p>
        </p:txBody>
      </p:sp>
      <p:sp>
        <p:nvSpPr>
          <p:cNvPr id="3" name="Subtitle 2">
            <a:extLst>
              <a:ext uri="{FF2B5EF4-FFF2-40B4-BE49-F238E27FC236}">
                <a16:creationId xmlns:a16="http://schemas.microsoft.com/office/drawing/2014/main" id="{1511ACBF-D4E9-ED63-6909-CF724F17FFBF}"/>
              </a:ext>
            </a:extLst>
          </p:cNvPr>
          <p:cNvSpPr>
            <a:spLocks noGrp="1"/>
          </p:cNvSpPr>
          <p:nvPr>
            <p:ph type="subTitle" idx="1"/>
          </p:nvPr>
        </p:nvSpPr>
        <p:spPr/>
        <p:txBody>
          <a:bodyPr>
            <a:normAutofit/>
          </a:bodyPr>
          <a:lstStyle/>
          <a:p>
            <a:r>
              <a:rPr lang="en-US" sz="2800" dirty="0" err="1">
                <a:solidFill>
                  <a:schemeClr val="tx1"/>
                </a:solidFill>
              </a:rPr>
              <a:t>Sayali</a:t>
            </a:r>
            <a:r>
              <a:rPr lang="en-US" sz="2800" dirty="0">
                <a:solidFill>
                  <a:schemeClr val="tx1"/>
                </a:solidFill>
              </a:rPr>
              <a:t> </a:t>
            </a:r>
            <a:r>
              <a:rPr lang="en-US" sz="2800" dirty="0" err="1">
                <a:solidFill>
                  <a:schemeClr val="tx1"/>
                </a:solidFill>
              </a:rPr>
              <a:t>Bodhare</a:t>
            </a:r>
            <a:r>
              <a:rPr lang="en-US" sz="2800" dirty="0">
                <a:solidFill>
                  <a:schemeClr val="tx1"/>
                </a:solidFill>
              </a:rPr>
              <a:t> </a:t>
            </a:r>
          </a:p>
          <a:p>
            <a:r>
              <a:rPr lang="en-US" sz="2800" dirty="0">
                <a:solidFill>
                  <a:schemeClr val="tx1"/>
                </a:solidFill>
              </a:rPr>
              <a:t>Student ID - 2321268</a:t>
            </a:r>
          </a:p>
        </p:txBody>
      </p:sp>
    </p:spTree>
    <p:extLst>
      <p:ext uri="{BB962C8B-B14F-4D97-AF65-F5344CB8AC3E}">
        <p14:creationId xmlns:p14="http://schemas.microsoft.com/office/powerpoint/2010/main" val="148746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AE37-7A2B-0F60-CDC3-837751242C88}"/>
              </a:ext>
            </a:extLst>
          </p:cNvPr>
          <p:cNvSpPr>
            <a:spLocks noGrp="1"/>
          </p:cNvSpPr>
          <p:nvPr>
            <p:ph type="title"/>
          </p:nvPr>
        </p:nvSpPr>
        <p:spPr>
          <a:xfrm>
            <a:off x="677335" y="344130"/>
            <a:ext cx="8596668" cy="1445341"/>
          </a:xfrm>
        </p:spPr>
        <p:txBody>
          <a:bodyPr>
            <a:normAutofit/>
          </a:bodyPr>
          <a:lstStyle/>
          <a:p>
            <a:pPr algn="ctr"/>
            <a:r>
              <a:rPr lang="en-US" sz="5400" dirty="0"/>
              <a:t>Introduction</a:t>
            </a:r>
          </a:p>
        </p:txBody>
      </p:sp>
      <p:sp>
        <p:nvSpPr>
          <p:cNvPr id="5" name="Rectangle 2">
            <a:extLst>
              <a:ext uri="{FF2B5EF4-FFF2-40B4-BE49-F238E27FC236}">
                <a16:creationId xmlns:a16="http://schemas.microsoft.com/office/drawing/2014/main" id="{585331A1-7123-0066-EC82-40B05B47E573}"/>
              </a:ext>
            </a:extLst>
          </p:cNvPr>
          <p:cNvSpPr>
            <a:spLocks noGrp="1" noChangeArrowheads="1"/>
          </p:cNvSpPr>
          <p:nvPr>
            <p:ph type="body" idx="1"/>
          </p:nvPr>
        </p:nvSpPr>
        <p:spPr bwMode="auto">
          <a:xfrm>
            <a:off x="677863" y="1870343"/>
            <a:ext cx="891842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Our study uses predictive modelling approaches to generate precise flight cost projections, which we hope will </a:t>
            </a:r>
            <a:r>
              <a:rPr kumimoji="0" lang="en-US" altLang="en-US" sz="2000" b="0" i="0" u="none" strike="noStrike" cap="none" normalizeH="0" baseline="0" dirty="0" err="1">
                <a:ln>
                  <a:noFill/>
                </a:ln>
                <a:solidFill>
                  <a:schemeClr val="tx1"/>
                </a:solidFill>
                <a:effectLst/>
                <a:latin typeface="Arial" panose="020B0604020202020204" pitchFamily="34" charset="0"/>
              </a:rPr>
              <a:t>revolutionise</a:t>
            </a:r>
            <a:r>
              <a:rPr kumimoji="0" lang="en-US" altLang="en-US" sz="2000" b="0" i="0" u="none" strike="noStrike" cap="none" normalizeH="0" baseline="0" dirty="0">
                <a:ln>
                  <a:noFill/>
                </a:ln>
                <a:solidFill>
                  <a:schemeClr val="tx1"/>
                </a:solidFill>
                <a:effectLst/>
                <a:latin typeface="Arial" panose="020B0604020202020204" pitchFamily="34" charset="0"/>
              </a:rPr>
              <a:t> trip planning. Our objective is to provide </a:t>
            </a:r>
            <a:r>
              <a:rPr kumimoji="0" lang="en-US" altLang="en-US" sz="2000" b="0" i="0" u="none" strike="noStrike" cap="none" normalizeH="0" baseline="0" dirty="0" err="1">
                <a:ln>
                  <a:noFill/>
                </a:ln>
                <a:solidFill>
                  <a:schemeClr val="tx1"/>
                </a:solidFill>
                <a:effectLst/>
                <a:latin typeface="Arial" panose="020B0604020202020204" pitchFamily="34" charset="0"/>
              </a:rPr>
              <a:t>travellers</a:t>
            </a:r>
            <a:r>
              <a:rPr kumimoji="0" lang="en-US" altLang="en-US" sz="2000" b="0" i="0" u="none" strike="noStrike" cap="none" normalizeH="0" baseline="0" dirty="0">
                <a:ln>
                  <a:noFill/>
                </a:ln>
                <a:solidFill>
                  <a:schemeClr val="tx1"/>
                </a:solidFill>
                <a:effectLst/>
                <a:latin typeface="Arial" panose="020B0604020202020204" pitchFamily="34" charset="0"/>
              </a:rPr>
              <a:t> with knowledge about the best times to buy flights, allowing them to make well-informed decisions that </a:t>
            </a:r>
            <a:r>
              <a:rPr kumimoji="0" lang="en-US" altLang="en-US" sz="2000" b="0" i="0" u="none" strike="noStrike" cap="none" normalizeH="0" baseline="0" dirty="0" err="1">
                <a:ln>
                  <a:noFill/>
                </a:ln>
                <a:solidFill>
                  <a:schemeClr val="tx1"/>
                </a:solidFill>
                <a:effectLst/>
                <a:latin typeface="Arial" panose="020B0604020202020204" pitchFamily="34" charset="0"/>
              </a:rPr>
              <a:t>optimise</a:t>
            </a:r>
            <a:r>
              <a:rPr kumimoji="0" lang="en-US" altLang="en-US" sz="2000" b="0" i="0" u="none" strike="noStrike" cap="none" normalizeH="0" baseline="0" dirty="0">
                <a:ln>
                  <a:noFill/>
                </a:ln>
                <a:solidFill>
                  <a:schemeClr val="tx1"/>
                </a:solidFill>
                <a:effectLst/>
                <a:latin typeface="Arial" panose="020B0604020202020204" pitchFamily="34" charset="0"/>
              </a:rPr>
              <a:t> their airline ticket savings, by examining a large amount of historical flight data from the KAYAK website. Our goal is to make ticket pricing less unpredictable so that </a:t>
            </a:r>
            <a:r>
              <a:rPr kumimoji="0" lang="en-US" altLang="en-US" sz="2000" b="0" i="0" u="none" strike="noStrike" cap="none" normalizeH="0" baseline="0" dirty="0" err="1">
                <a:ln>
                  <a:noFill/>
                </a:ln>
                <a:solidFill>
                  <a:schemeClr val="tx1"/>
                </a:solidFill>
                <a:effectLst/>
                <a:latin typeface="Arial" panose="020B0604020202020204" pitchFamily="34" charset="0"/>
              </a:rPr>
              <a:t>travellers</a:t>
            </a:r>
            <a:r>
              <a:rPr kumimoji="0" lang="en-US" altLang="en-US" sz="2000" b="0" i="0" u="none" strike="noStrike" cap="none" normalizeH="0" baseline="0" dirty="0">
                <a:ln>
                  <a:noFill/>
                </a:ln>
                <a:solidFill>
                  <a:schemeClr val="tx1"/>
                </a:solidFill>
                <a:effectLst/>
                <a:latin typeface="Arial" panose="020B0604020202020204" pitchFamily="34" charset="0"/>
              </a:rPr>
              <a:t> can confidently plan their travels efficiently and within their means. Our </a:t>
            </a:r>
            <a:r>
              <a:rPr kumimoji="0" lang="en-US" altLang="en-US" sz="2000" b="0" i="0" u="none" strike="noStrike" cap="none" normalizeH="0" baseline="0" dirty="0" err="1">
                <a:ln>
                  <a:noFill/>
                </a:ln>
                <a:solidFill>
                  <a:schemeClr val="tx1"/>
                </a:solidFill>
                <a:effectLst/>
                <a:latin typeface="Arial" panose="020B0604020202020204" pitchFamily="34" charset="0"/>
              </a:rPr>
              <a:t>endeavour</a:t>
            </a:r>
            <a:r>
              <a:rPr kumimoji="0" lang="en-US" altLang="en-US" sz="2000" b="0" i="0" u="none" strike="noStrike" cap="none" normalizeH="0" baseline="0" dirty="0">
                <a:ln>
                  <a:noFill/>
                </a:ln>
                <a:solidFill>
                  <a:schemeClr val="tx1"/>
                </a:solidFill>
                <a:effectLst/>
                <a:latin typeface="Arial" panose="020B0604020202020204" pitchFamily="34" charset="0"/>
              </a:rPr>
              <a:t> is to improve the whole travel experience by automating the process of finding cheap tickets and building a strong prediction model. Our mission is to </a:t>
            </a:r>
            <a:r>
              <a:rPr kumimoji="0" lang="en-US" altLang="en-US" sz="2000" b="0" i="0" u="none" strike="noStrike" cap="none" normalizeH="0" baseline="0" dirty="0" err="1">
                <a:ln>
                  <a:noFill/>
                </a:ln>
                <a:solidFill>
                  <a:schemeClr val="tx1"/>
                </a:solidFill>
                <a:effectLst/>
                <a:latin typeface="Arial" panose="020B0604020202020204" pitchFamily="34" charset="0"/>
              </a:rPr>
              <a:t>democratise</a:t>
            </a:r>
            <a:r>
              <a:rPr kumimoji="0" lang="en-US" altLang="en-US" sz="2000" b="0" i="0" u="none" strike="noStrike" cap="none" normalizeH="0" baseline="0" dirty="0">
                <a:ln>
                  <a:noFill/>
                </a:ln>
                <a:solidFill>
                  <a:schemeClr val="tx1"/>
                </a:solidFill>
                <a:effectLst/>
                <a:latin typeface="Arial" panose="020B0604020202020204" pitchFamily="34" charset="0"/>
              </a:rPr>
              <a:t> trip planning by providing accurate flight cost projections, encouraging informed choices and cost-effectiveness for tourists all around the world.</a:t>
            </a:r>
          </a:p>
        </p:txBody>
      </p:sp>
    </p:spTree>
    <p:extLst>
      <p:ext uri="{BB962C8B-B14F-4D97-AF65-F5344CB8AC3E}">
        <p14:creationId xmlns:p14="http://schemas.microsoft.com/office/powerpoint/2010/main" val="1875365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E9E5-E8C2-4656-B56C-306D4B7480EC}"/>
              </a:ext>
            </a:extLst>
          </p:cNvPr>
          <p:cNvSpPr>
            <a:spLocks noGrp="1"/>
          </p:cNvSpPr>
          <p:nvPr>
            <p:ph type="title"/>
          </p:nvPr>
        </p:nvSpPr>
        <p:spPr>
          <a:xfrm>
            <a:off x="677335" y="609600"/>
            <a:ext cx="8596668" cy="934065"/>
          </a:xfrm>
        </p:spPr>
        <p:txBody>
          <a:bodyPr/>
          <a:lstStyle/>
          <a:p>
            <a:pPr algn="ctr"/>
            <a:r>
              <a:rPr lang="en-US" dirty="0"/>
              <a:t>Problem Statement</a:t>
            </a:r>
          </a:p>
        </p:txBody>
      </p:sp>
      <p:sp>
        <p:nvSpPr>
          <p:cNvPr id="5" name="Rectangle 2">
            <a:extLst>
              <a:ext uri="{FF2B5EF4-FFF2-40B4-BE49-F238E27FC236}">
                <a16:creationId xmlns:a16="http://schemas.microsoft.com/office/drawing/2014/main" id="{42C58386-0F51-BE1D-6FCB-5EF0E7B306FA}"/>
              </a:ext>
            </a:extLst>
          </p:cNvPr>
          <p:cNvSpPr>
            <a:spLocks noGrp="1" noChangeArrowheads="1"/>
          </p:cNvSpPr>
          <p:nvPr>
            <p:ph type="body" idx="1"/>
          </p:nvPr>
        </p:nvSpPr>
        <p:spPr bwMode="auto">
          <a:xfrm>
            <a:off x="491614" y="1859340"/>
            <a:ext cx="912433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ts val="6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Despite technological developments, the problem is the variable cost of airline tickets, which makes it more difficult for </a:t>
            </a:r>
            <a:r>
              <a:rPr kumimoji="0" lang="en-US" altLang="en-US" sz="1800" b="0" i="0" u="none" strike="noStrike" cap="none" normalizeH="0" baseline="0" dirty="0" err="1">
                <a:ln>
                  <a:noFill/>
                </a:ln>
                <a:solidFill>
                  <a:schemeClr val="tx1"/>
                </a:solidFill>
                <a:effectLst/>
                <a:latin typeface="Arial" panose="020B0604020202020204" pitchFamily="34" charset="0"/>
              </a:rPr>
              <a:t>travellers</a:t>
            </a:r>
            <a:r>
              <a:rPr kumimoji="0" lang="en-US" altLang="en-US" sz="1800" b="0" i="0" u="none" strike="noStrike" cap="none" normalizeH="0" baseline="0" dirty="0">
                <a:ln>
                  <a:noFill/>
                </a:ln>
                <a:solidFill>
                  <a:schemeClr val="tx1"/>
                </a:solidFill>
                <a:effectLst/>
                <a:latin typeface="Arial" panose="020B0604020202020204" pitchFamily="34" charset="0"/>
              </a:rPr>
              <a:t> to plan their vacations and create budgets. By using predictive modelling approaches on historical airline ticket data gathered from the KAYAK website, this study seeks to address this issue. The objective is to create a solid machine learning model that can predict flight costs with accuracy. The model will take into account variables like booking timings, airline choice, departure and arrival locations, and other relevant data. The goal of this research is to lower uncertainty surrounding flight costs by giving </a:t>
            </a:r>
            <a:r>
              <a:rPr kumimoji="0" lang="en-US" altLang="en-US" sz="1800" b="0" i="0" u="none" strike="noStrike" cap="none" normalizeH="0" baseline="0" dirty="0" err="1">
                <a:ln>
                  <a:noFill/>
                </a:ln>
                <a:solidFill>
                  <a:schemeClr val="tx1"/>
                </a:solidFill>
                <a:effectLst/>
                <a:latin typeface="Arial" panose="020B0604020202020204" pitchFamily="34" charset="0"/>
              </a:rPr>
              <a:t>travellers</a:t>
            </a:r>
            <a:r>
              <a:rPr kumimoji="0" lang="en-US" altLang="en-US" sz="1800" b="0" i="0" u="none" strike="noStrike" cap="none" normalizeH="0" baseline="0" dirty="0">
                <a:ln>
                  <a:noFill/>
                </a:ln>
                <a:solidFill>
                  <a:schemeClr val="tx1"/>
                </a:solidFill>
                <a:effectLst/>
                <a:latin typeface="Arial" panose="020B0604020202020204" pitchFamily="34" charset="0"/>
              </a:rPr>
              <a:t> advice on the best times to book and practical trip planning techniques. In the end, the goal is to improve air travel accessibility and affordability, helping passengers to make knowledgeable decisions as well as optimize their travel experiences.</a:t>
            </a:r>
          </a:p>
        </p:txBody>
      </p:sp>
    </p:spTree>
    <p:extLst>
      <p:ext uri="{BB962C8B-B14F-4D97-AF65-F5344CB8AC3E}">
        <p14:creationId xmlns:p14="http://schemas.microsoft.com/office/powerpoint/2010/main" val="277407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A073-6CEF-2C37-6635-0F0CADC288D5}"/>
              </a:ext>
            </a:extLst>
          </p:cNvPr>
          <p:cNvSpPr>
            <a:spLocks noGrp="1"/>
          </p:cNvSpPr>
          <p:nvPr>
            <p:ph type="title"/>
          </p:nvPr>
        </p:nvSpPr>
        <p:spPr>
          <a:xfrm>
            <a:off x="677335" y="334297"/>
            <a:ext cx="8596668" cy="816077"/>
          </a:xfrm>
        </p:spPr>
        <p:txBody>
          <a:bodyPr>
            <a:noAutofit/>
          </a:bodyPr>
          <a:lstStyle/>
          <a:p>
            <a:pPr algn="ctr"/>
            <a:r>
              <a:rPr lang="en-US" sz="4800" dirty="0"/>
              <a:t>Dataset Overview</a:t>
            </a:r>
          </a:p>
        </p:txBody>
      </p:sp>
      <p:sp>
        <p:nvSpPr>
          <p:cNvPr id="4" name="Rectangle 1">
            <a:extLst>
              <a:ext uri="{FF2B5EF4-FFF2-40B4-BE49-F238E27FC236}">
                <a16:creationId xmlns:a16="http://schemas.microsoft.com/office/drawing/2014/main" id="{930D64FB-1564-2093-F9B8-9BDCB1974EF0}"/>
              </a:ext>
            </a:extLst>
          </p:cNvPr>
          <p:cNvSpPr>
            <a:spLocks noGrp="1" noChangeArrowheads="1"/>
          </p:cNvSpPr>
          <p:nvPr>
            <p:ph type="body" idx="1"/>
          </p:nvPr>
        </p:nvSpPr>
        <p:spPr bwMode="auto">
          <a:xfrm>
            <a:off x="677863" y="1464142"/>
            <a:ext cx="859614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project makes use of a large dataset that was acquired from KAYAK and includes crucial flight information such airline names, total stops, locations of departure and arrival, trip lengths, dates, and—most importantly—the cost of travel reservations. The information, which spans four months, includes a wide range of travel itineraries from different carriers and provides deep insights into the dynamics of airfare. Strict cleaning procedures have been used to deal with missing values, get rid of duplicates, encode categorical variables, extract pertinent data, and reduce the number of superfluous columns. The foundation for creating exact forecasting algorithms intended to estimate airline costs is this carefully chosen dataset. This initiative, which has its roots in GitHub, a cooperative platform for code and information sharing, uses its resources to advance effective, open, and creative methods of software development and data analysis.</a:t>
            </a:r>
          </a:p>
        </p:txBody>
      </p:sp>
    </p:spTree>
    <p:extLst>
      <p:ext uri="{BB962C8B-B14F-4D97-AF65-F5344CB8AC3E}">
        <p14:creationId xmlns:p14="http://schemas.microsoft.com/office/powerpoint/2010/main" val="242556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9C2E-E402-BB36-BDBC-9485C8F0A4B2}"/>
              </a:ext>
            </a:extLst>
          </p:cNvPr>
          <p:cNvSpPr>
            <a:spLocks noGrp="1"/>
          </p:cNvSpPr>
          <p:nvPr>
            <p:ph type="title"/>
          </p:nvPr>
        </p:nvSpPr>
        <p:spPr>
          <a:xfrm>
            <a:off x="677335" y="609600"/>
            <a:ext cx="8596668" cy="1002890"/>
          </a:xfrm>
        </p:spPr>
        <p:txBody>
          <a:bodyPr/>
          <a:lstStyle/>
          <a:p>
            <a:pPr algn="ctr"/>
            <a:r>
              <a:rPr lang="en-US" dirty="0"/>
              <a:t>Method</a:t>
            </a:r>
          </a:p>
        </p:txBody>
      </p:sp>
      <p:sp>
        <p:nvSpPr>
          <p:cNvPr id="3" name="Text Placeholder 2">
            <a:extLst>
              <a:ext uri="{FF2B5EF4-FFF2-40B4-BE49-F238E27FC236}">
                <a16:creationId xmlns:a16="http://schemas.microsoft.com/office/drawing/2014/main" id="{4E360F91-2C55-E23D-9D83-05E4E67463A1}"/>
              </a:ext>
            </a:extLst>
          </p:cNvPr>
          <p:cNvSpPr>
            <a:spLocks noGrp="1"/>
          </p:cNvSpPr>
          <p:nvPr>
            <p:ph type="body" idx="1"/>
          </p:nvPr>
        </p:nvSpPr>
        <p:spPr>
          <a:xfrm>
            <a:off x="677335" y="1612489"/>
            <a:ext cx="9125426" cy="4522839"/>
          </a:xfrm>
        </p:spPr>
        <p:txBody>
          <a:bodyPr>
            <a:normAutofit/>
          </a:bodyPr>
          <a:lstStyle/>
          <a:p>
            <a:r>
              <a:rPr lang="en-US" dirty="0"/>
              <a:t>By the use of several regression approaches and algorithms, this research attempts to address the problem of flight price prediction by providing an accurate estimate of ticket costs. In order to </a:t>
            </a:r>
            <a:r>
              <a:rPr lang="en-US" dirty="0" err="1"/>
              <a:t>minimise</a:t>
            </a:r>
            <a:r>
              <a:rPr lang="en-US" dirty="0"/>
              <a:t> mean squared error, Linear Regression was initially employed as a baseline model, assuming a linear connection between input variables and price. With accuracy scores of about 9%, Multiple Regression and Lasso Regression, on the other hand, had limited efficacy. This suggests that they were insufficient for the non-linear dynamics of our dataset and caused considerable prediction errors (high RMSE, MAE, and MSE). Their poor R-squared value of 0.08 demonstrated how poorly they could account for price fluctuations. The study switched to Random Forest and Decision Tree regressions in order to increase accuracy, </a:t>
            </a:r>
            <a:r>
              <a:rPr lang="en-US" dirty="0" err="1"/>
              <a:t>utilising</a:t>
            </a:r>
            <a:r>
              <a:rPr lang="en-US" dirty="0"/>
              <a:t> ensemble learning to handle complicated datasets and non-linear interactions with stability. Random Forest fared better than others with 89% accuracy on the test set, proving how well it performed at forecasting flight prices. Robust determines like R2, RMSE, and MSE confirmed the efficacy of Random Forests in this field by offering crucial insights on predictive possibility.</a:t>
            </a:r>
          </a:p>
        </p:txBody>
      </p:sp>
    </p:spTree>
    <p:extLst>
      <p:ext uri="{BB962C8B-B14F-4D97-AF65-F5344CB8AC3E}">
        <p14:creationId xmlns:p14="http://schemas.microsoft.com/office/powerpoint/2010/main" val="336141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5C0C-7211-2F91-651E-030260AC1921}"/>
              </a:ext>
            </a:extLst>
          </p:cNvPr>
          <p:cNvSpPr>
            <a:spLocks noGrp="1"/>
          </p:cNvSpPr>
          <p:nvPr>
            <p:ph type="title"/>
          </p:nvPr>
        </p:nvSpPr>
        <p:spPr>
          <a:xfrm>
            <a:off x="677335" y="609600"/>
            <a:ext cx="8596668" cy="894735"/>
          </a:xfrm>
        </p:spPr>
        <p:txBody>
          <a:bodyPr>
            <a:normAutofit/>
          </a:bodyPr>
          <a:lstStyle/>
          <a:p>
            <a:pPr algn="ctr"/>
            <a:r>
              <a:rPr lang="en-US" sz="4800" dirty="0"/>
              <a:t>Result</a:t>
            </a:r>
          </a:p>
        </p:txBody>
      </p:sp>
      <p:sp>
        <p:nvSpPr>
          <p:cNvPr id="3" name="Text Placeholder 2">
            <a:extLst>
              <a:ext uri="{FF2B5EF4-FFF2-40B4-BE49-F238E27FC236}">
                <a16:creationId xmlns:a16="http://schemas.microsoft.com/office/drawing/2014/main" id="{A077114F-0A7D-AF01-BAA6-F0A3A6620751}"/>
              </a:ext>
            </a:extLst>
          </p:cNvPr>
          <p:cNvSpPr>
            <a:spLocks noGrp="1"/>
          </p:cNvSpPr>
          <p:nvPr>
            <p:ph type="body" idx="1"/>
          </p:nvPr>
        </p:nvSpPr>
        <p:spPr>
          <a:xfrm>
            <a:off x="677334" y="1799303"/>
            <a:ext cx="9017271" cy="4242059"/>
          </a:xfrm>
        </p:spPr>
        <p:txBody>
          <a:bodyPr>
            <a:normAutofit/>
          </a:bodyPr>
          <a:lstStyle/>
          <a:p>
            <a:pPr algn="l"/>
            <a:r>
              <a:rPr lang="en-US" b="0" i="0" dirty="0">
                <a:effectLst/>
                <a:highlight>
                  <a:srgbClr val="FFFFFF"/>
                </a:highlight>
                <a:latin typeface="var(--jp-content-font-family)"/>
              </a:rPr>
              <a:t>The top model, Random Forest, has an accuracy of 897.79 percent.</a:t>
            </a:r>
          </a:p>
          <a:p>
            <a:pPr algn="l"/>
            <a:r>
              <a:rPr lang="en-US" b="0" i="0" dirty="0">
                <a:effectLst/>
                <a:highlight>
                  <a:srgbClr val="FFFFFF"/>
                </a:highlight>
                <a:latin typeface="var(--jp-content-font-family)"/>
              </a:rPr>
              <a:t>Using an accuracy of 95.63% for train data and 89.95% for test data, random forest outperforms other models. Out of all the models, the Random Forest model has the highest R-squared value, at 0.899. The success or failure of the independent variable(s) in explaining the variability in the dependent variable is indicated by the R2 value, which goes from greater to lower depending on the success of the independent variable(s) in explaining the variability. Root Mean Squared Error (RMSE): 403.305100, Mean Squared Error (MSE): 1.626550e+05, and Mean Absolute Error (MAE): 102.48441 When measured against other model values, these values are comparatively low. The model's predictions are more in line with actual values when these metrics values are noticeably lower than those of other models. Showing improved performance on average in terms of forecast accuracy. In comparison to other models under evaluation, the model can be predicted more accurately when its MAE, MSE, and RMSE values are lower, indicating smaller prediction errors. Therefore, we conclude that the Random Forest is the most effective model.</a:t>
            </a:r>
          </a:p>
          <a:p>
            <a:endParaRPr lang="en-US" dirty="0"/>
          </a:p>
        </p:txBody>
      </p:sp>
    </p:spTree>
    <p:extLst>
      <p:ext uri="{BB962C8B-B14F-4D97-AF65-F5344CB8AC3E}">
        <p14:creationId xmlns:p14="http://schemas.microsoft.com/office/powerpoint/2010/main" val="94644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2151-A85F-B38E-F429-D456DA55E2FD}"/>
              </a:ext>
            </a:extLst>
          </p:cNvPr>
          <p:cNvSpPr>
            <a:spLocks noGrp="1"/>
          </p:cNvSpPr>
          <p:nvPr>
            <p:ph type="title"/>
          </p:nvPr>
        </p:nvSpPr>
        <p:spPr>
          <a:xfrm>
            <a:off x="677335" y="609600"/>
            <a:ext cx="8596668" cy="786581"/>
          </a:xfrm>
        </p:spPr>
        <p:txBody>
          <a:bodyPr>
            <a:noAutofit/>
          </a:bodyPr>
          <a:lstStyle/>
          <a:p>
            <a:pPr algn="ctr"/>
            <a:r>
              <a:rPr lang="en-US" sz="5400" dirty="0"/>
              <a:t>Conclusion</a:t>
            </a:r>
          </a:p>
        </p:txBody>
      </p:sp>
      <p:sp>
        <p:nvSpPr>
          <p:cNvPr id="3" name="Text Placeholder 2">
            <a:extLst>
              <a:ext uri="{FF2B5EF4-FFF2-40B4-BE49-F238E27FC236}">
                <a16:creationId xmlns:a16="http://schemas.microsoft.com/office/drawing/2014/main" id="{C5DB3518-73BD-F9F5-CD3B-D725972624C2}"/>
              </a:ext>
            </a:extLst>
          </p:cNvPr>
          <p:cNvSpPr>
            <a:spLocks noGrp="1"/>
          </p:cNvSpPr>
          <p:nvPr>
            <p:ph type="body" idx="1"/>
          </p:nvPr>
        </p:nvSpPr>
        <p:spPr>
          <a:xfrm>
            <a:off x="677335" y="1651819"/>
            <a:ext cx="8596668" cy="4798142"/>
          </a:xfrm>
        </p:spPr>
        <p:txBody>
          <a:bodyPr/>
          <a:lstStyle/>
          <a:p>
            <a:pPr algn="l"/>
            <a:r>
              <a:rPr lang="en-US" sz="2000" b="0" i="0" dirty="0">
                <a:effectLst/>
                <a:highlight>
                  <a:srgbClr val="FFFFFF"/>
                </a:highlight>
                <a:latin typeface="system-ui"/>
              </a:rPr>
              <a:t>Finally, we can say that we were successful in forecasting the airfare pricing and doing EDA and machine learning on the flight data. In order to verify the results of our investigation, we also carried out some hand debugging, and the finest</a:t>
            </a:r>
          </a:p>
          <a:p>
            <a:pPr algn="l"/>
            <a:r>
              <a:rPr lang="en-US" sz="2000" b="0" i="0" dirty="0">
                <a:effectLst/>
                <a:highlight>
                  <a:srgbClr val="FFFFFF"/>
                </a:highlight>
                <a:latin typeface="system-ui"/>
              </a:rPr>
              <a:t>Random Forest is the top-performing model, followed by Decision Tree as the second-best model. Random Forest is known for its efficacious handling of intricate interactions and high-dimensional data. Our high test score, R2 value, and other </a:t>
            </a:r>
            <a:r>
              <a:rPr lang="en-US" sz="2000" b="0" i="0" dirty="0" err="1">
                <a:effectLst/>
                <a:highlight>
                  <a:srgbClr val="FFFFFF"/>
                </a:highlight>
                <a:latin typeface="system-ui"/>
              </a:rPr>
              <a:t>matrics</a:t>
            </a:r>
            <a:r>
              <a:rPr lang="en-US" sz="2000" b="0" i="0" dirty="0">
                <a:effectLst/>
                <a:highlight>
                  <a:srgbClr val="FFFFFF"/>
                </a:highlight>
                <a:latin typeface="system-ui"/>
              </a:rPr>
              <a:t> values like Mean Absolute Error (MAE), Mean Squared Error (MSE), and Root Mean Squared Error (RMSE) all illustrate how it reduces overfitting and improves predictive accuracy by combining several decision trees. To sum up, the Random of the forest model can handle complex datasets more skillfully and capture nonlinear relationships, it performs better than any other models when it comes to prediction.</a:t>
            </a:r>
          </a:p>
          <a:p>
            <a:endParaRPr lang="en-US" dirty="0"/>
          </a:p>
        </p:txBody>
      </p:sp>
    </p:spTree>
    <p:extLst>
      <p:ext uri="{BB962C8B-B14F-4D97-AF65-F5344CB8AC3E}">
        <p14:creationId xmlns:p14="http://schemas.microsoft.com/office/powerpoint/2010/main" val="1501905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TotalTime>
  <Words>1063</Words>
  <Application>Microsoft Office PowerPoint</Application>
  <PresentationFormat>Widescreen</PresentationFormat>
  <Paragraphs>18</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system-ui</vt:lpstr>
      <vt:lpstr>Trebuchet MS</vt:lpstr>
      <vt:lpstr>var(--jp-content-font-family)</vt:lpstr>
      <vt:lpstr>Wingdings 3</vt:lpstr>
      <vt:lpstr>Facet</vt:lpstr>
      <vt:lpstr>MA336 – ASSIGNMENT topic : Flight Price Prediction</vt:lpstr>
      <vt:lpstr>Introduction</vt:lpstr>
      <vt:lpstr>Problem Statement</vt:lpstr>
      <vt:lpstr>Dataset Overview</vt:lpstr>
      <vt:lpstr>Method</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Piyush Rane</dc:creator>
  <cp:lastModifiedBy>Piyush Rane</cp:lastModifiedBy>
  <cp:revision>1</cp:revision>
  <dcterms:created xsi:type="dcterms:W3CDTF">2024-06-25T17:53:18Z</dcterms:created>
  <dcterms:modified xsi:type="dcterms:W3CDTF">2024-06-25T18:23:06Z</dcterms:modified>
</cp:coreProperties>
</file>