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Oswald Light"/>
      <p:regular r:id="rId17"/>
      <p:bold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636C0E-9103-4A15-826C-48090AC12F84}">
  <a:tblStyle styleId="{04636C0E-9103-4A15-826C-48090AC12F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swaldLigh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font" Target="fonts/OswaldLigh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67295488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67295488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used cites and resources that made this presentation possible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5a71f4e5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5a71f4e5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Table</a:t>
            </a:r>
            <a:r>
              <a:rPr lang="en"/>
              <a:t> of Contents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5a71f4e5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5a71f4e5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earliest evidence of prosthetics comes from ancient Egypt and Iran circa 3000 BCE. Around 3000 BC, the Egyptian story of the Eye of Horus mentions eye prosthetics. Thor restores Horus' left eye after plucked out and restored.</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In the New Kingdom, circa 1000 BC, a wooden toe was found on a body showing the early use of foot prosthetics. Another early textual mention is found in South Asia circa 1200 BC, involving the warrior queen Vishpala in the Rigveda.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6729548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6729548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-An Italian surgeon wanted to keep record of an amputee who had an arm that could complete multiple </a:t>
            </a:r>
            <a:r>
              <a:rPr lang="en"/>
              <a:t>tasks</a:t>
            </a:r>
            <a:r>
              <a:rPr lang="en"/>
              <a:t> for him. </a:t>
            </a:r>
            <a:endParaRPr/>
          </a:p>
          <a:p>
            <a:pPr indent="0" lvl="0" marL="0" rtl="0" algn="l">
              <a:lnSpc>
                <a:spcPct val="115000"/>
              </a:lnSpc>
              <a:spcBef>
                <a:spcPts val="1200"/>
              </a:spcBef>
              <a:spcAft>
                <a:spcPts val="0"/>
              </a:spcAft>
              <a:buNone/>
            </a:pPr>
            <a:r>
              <a:rPr lang="en"/>
              <a:t>-The improvement in </a:t>
            </a:r>
            <a:r>
              <a:rPr lang="en"/>
              <a:t>amputation surgery &amp; design came from Ambroise Pare.</a:t>
            </a:r>
            <a:endParaRPr/>
          </a:p>
          <a:p>
            <a:pPr indent="0" lvl="0" marL="0" rtl="0" algn="l">
              <a:lnSpc>
                <a:spcPct val="115000"/>
              </a:lnSpc>
              <a:spcBef>
                <a:spcPts val="1200"/>
              </a:spcBef>
              <a:spcAft>
                <a:spcPts val="0"/>
              </a:spcAft>
              <a:buNone/>
            </a:pPr>
            <a:r>
              <a:rPr lang="en"/>
              <a:t>-The new functionality of his devices opened up the minds for all of how the future of prosthetics could look.</a:t>
            </a:r>
            <a:endParaRPr/>
          </a:p>
          <a:p>
            <a:pPr indent="0" lvl="0" marL="0" rtl="0" algn="l">
              <a:lnSpc>
                <a:spcPct val="115000"/>
              </a:lnSpc>
              <a:spcBef>
                <a:spcPts val="1200"/>
              </a:spcBef>
              <a:spcAft>
                <a:spcPts val="0"/>
              </a:spcAft>
              <a:buNone/>
            </a:pPr>
            <a:r>
              <a:rPr lang="en"/>
              <a:t>-The large amount of casualties during ww1 influenced artificial limbs in the U.S.</a:t>
            </a:r>
            <a:endParaRPr/>
          </a:p>
          <a:p>
            <a:pPr indent="0" lvl="0" marL="0" rtl="0" algn="l">
              <a:lnSpc>
                <a:spcPct val="115000"/>
              </a:lnSpc>
              <a:spcBef>
                <a:spcPts val="1200"/>
              </a:spcBef>
              <a:spcAft>
                <a:spcPts val="1200"/>
              </a:spcAft>
              <a:buNone/>
            </a:pPr>
            <a:r>
              <a:rPr lang="en"/>
              <a:t>-Thanks to Walter Reed Army Hospital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6729548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6729548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-Samantha Subramanian believes that the future of prosthetics will lead to mind control allowing artificial limbs move just like any other body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new advancements of 3D printing, device implants and more allow people to find their own systems for prosthetic limbs.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6729548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6729548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common issue influencing discomfort for amputees causing future long-term </a:t>
            </a:r>
            <a:r>
              <a:rPr lang="en"/>
              <a:t>health</a:t>
            </a:r>
            <a:r>
              <a:rPr lang="en"/>
              <a:t> risks.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graph on the right of the screen labels a survey through all age groups and their comfort level within their prosthetics.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6729548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6729548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goes over many of the positive advancements prosthetic devices have to come in our future and how it will change the daily lives of amputees around the world!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67295488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6729548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goes over many issues that have been stated through past slides and how some prosthetics are </a:t>
            </a:r>
            <a:r>
              <a:rPr lang="en"/>
              <a:t>causing</a:t>
            </a:r>
            <a:r>
              <a:rPr lang="en"/>
              <a:t> extreme health issues for amputees but the new day solutions are extremely </a:t>
            </a:r>
            <a:r>
              <a:rPr lang="en"/>
              <a:t>overpriced</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67295488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67295488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I wanted to tie up my </a:t>
            </a:r>
            <a:r>
              <a:rPr lang="en"/>
              <a:t>belief</a:t>
            </a:r>
            <a:r>
              <a:rPr lang="en"/>
              <a:t> in our new and upcoming </a:t>
            </a:r>
            <a:r>
              <a:rPr lang="en"/>
              <a:t>generation</a:t>
            </a:r>
            <a:r>
              <a:rPr lang="en"/>
              <a:t> and how greatly we are coming along to help change the daily lives of all around the world and allowing everyone to feel equal and happy </a:t>
            </a:r>
            <a:r>
              <a:rPr lang="en"/>
              <a:t>within</a:t>
            </a:r>
            <a:r>
              <a:rPr lang="en"/>
              <a:t> their own body in a healthy, </a:t>
            </a:r>
            <a:r>
              <a:rPr lang="en"/>
              <a:t>inexpensive</a:t>
            </a:r>
            <a:r>
              <a:rPr lang="en"/>
              <a:t> and modern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1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ivingwithamplitude.com/amputee-statistics-community-survey-2022-age-curve/" TargetMode="External"/><Relationship Id="rId4" Type="http://schemas.openxmlformats.org/officeDocument/2006/relationships/hyperlink" Target="https://medicaid.ncdhhs.gov/blog/2023/01/04/updates-clinical-coverage-policy-5b-orthotics-and-prosthetics" TargetMode="External"/><Relationship Id="rId9" Type="http://schemas.openxmlformats.org/officeDocument/2006/relationships/hyperlink" Target="https://www.webmd.com/a-to-z-guides/using-prosthetic-limbs#:~:text=When%20an%20arm%20or%20other,the%20means%20to%20stay%20independent" TargetMode="External"/><Relationship Id="rId5" Type="http://schemas.openxmlformats.org/officeDocument/2006/relationships/hyperlink" Target="https://qz.com/2141720/modern-prosthetics-go-beyond-bionic-limbs-and-into-the-brain#:~:text=What%20is%20the%20future%20of,we%20control%20our%20own%20limbs" TargetMode="External"/><Relationship Id="rId6" Type="http://schemas.openxmlformats.org/officeDocument/2006/relationships/hyperlink" Target="https://redshift.autodesk.com/articles/prosthetic-technology" TargetMode="External"/><Relationship Id="rId7" Type="http://schemas.openxmlformats.org/officeDocument/2006/relationships/hyperlink" Target="https://www.ncbi.nlm.nih.gov/pmc/articles/PMC5764448/#:~:text=Current%20prosthetics%20are%20often%20uncomfortable,%2C%20skin%20breakdown%2C%20and%20pain" TargetMode="External"/><Relationship Id="rId8" Type="http://schemas.openxmlformats.org/officeDocument/2006/relationships/hyperlink" Target="https://mcopro.com/amputee-resources/common-prosthetic-issu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94355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Emerging </a:t>
            </a:r>
            <a:r>
              <a:rPr lang="en"/>
              <a:t>Technology</a:t>
            </a:r>
            <a:r>
              <a:rPr lang="en"/>
              <a:t> within Prosthesis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2866">
                <a:solidFill>
                  <a:schemeClr val="lt2"/>
                </a:solidFill>
              </a:rPr>
              <a:t>Intelligence vs. Artificial Intelligence</a:t>
            </a:r>
            <a:endParaRPr sz="2866">
              <a:solidFill>
                <a:schemeClr val="lt2"/>
              </a:solidFill>
            </a:endParaRPr>
          </a:p>
        </p:txBody>
      </p:sp>
      <p:sp>
        <p:nvSpPr>
          <p:cNvPr id="60" name="Google Shape;60;p13"/>
          <p:cNvSpPr txBox="1"/>
          <p:nvPr>
            <p:ph idx="1" type="subTitle"/>
          </p:nvPr>
        </p:nvSpPr>
        <p:spPr>
          <a:xfrm>
            <a:off x="671250" y="367365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Saylor Dickey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22" name="Google Shape;122;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u="sng">
                <a:solidFill>
                  <a:schemeClr val="hlink"/>
                </a:solidFill>
                <a:hlinkClick r:id="rId3"/>
              </a:rPr>
              <a:t>Amputee Community Survey 2022: The Aging Curve | Amplitude</a:t>
            </a:r>
            <a:endParaRPr/>
          </a:p>
          <a:p>
            <a:pPr indent="0" lvl="0" marL="0" rtl="0" algn="l">
              <a:spcBef>
                <a:spcPts val="1200"/>
              </a:spcBef>
              <a:spcAft>
                <a:spcPts val="0"/>
              </a:spcAft>
              <a:buNone/>
            </a:pPr>
            <a:r>
              <a:rPr lang="en" u="sng">
                <a:solidFill>
                  <a:schemeClr val="hlink"/>
                </a:solidFill>
                <a:hlinkClick r:id="rId4"/>
              </a:rPr>
              <a:t>Updates to Clinical Coverage Policy 5B Orthotics and Prosthetics | NC Medicaid</a:t>
            </a:r>
            <a:endParaRPr/>
          </a:p>
          <a:p>
            <a:pPr indent="0" lvl="0" marL="0" rtl="0" algn="l">
              <a:spcBef>
                <a:spcPts val="1200"/>
              </a:spcBef>
              <a:spcAft>
                <a:spcPts val="0"/>
              </a:spcAft>
              <a:buNone/>
            </a:pPr>
            <a:r>
              <a:rPr lang="en" u="sng">
                <a:solidFill>
                  <a:schemeClr val="hlink"/>
                </a:solidFill>
                <a:hlinkClick r:id="rId5"/>
              </a:rPr>
              <a:t>Modern prosthetics go beyond artificial limbs—and into the human brain</a:t>
            </a:r>
            <a:r>
              <a:rPr lang="en"/>
              <a:t>.</a:t>
            </a:r>
            <a:endParaRPr/>
          </a:p>
          <a:p>
            <a:pPr indent="0" lvl="0" marL="0" rtl="0" algn="l">
              <a:spcBef>
                <a:spcPts val="1200"/>
              </a:spcBef>
              <a:spcAft>
                <a:spcPts val="0"/>
              </a:spcAft>
              <a:buNone/>
            </a:pPr>
            <a:r>
              <a:rPr lang="en" u="sng">
                <a:solidFill>
                  <a:schemeClr val="hlink"/>
                </a:solidFill>
                <a:hlinkClick r:id="rId6"/>
              </a:rPr>
              <a:t>https://redshift.autodesk.com/articles/prosthetic-technology</a:t>
            </a:r>
            <a:endParaRPr/>
          </a:p>
          <a:p>
            <a:pPr indent="0" lvl="0" marL="0" rtl="0" algn="l">
              <a:spcBef>
                <a:spcPts val="1200"/>
              </a:spcBef>
              <a:spcAft>
                <a:spcPts val="0"/>
              </a:spcAft>
              <a:buNone/>
            </a:pPr>
            <a:r>
              <a:rPr lang="en" u="sng">
                <a:solidFill>
                  <a:schemeClr val="hlink"/>
                </a:solidFill>
                <a:hlinkClick r:id="rId7"/>
              </a:rPr>
              <a:t>Recent advances in bioelectric prostheses - PMC</a:t>
            </a:r>
            <a:r>
              <a:rPr lang="en"/>
              <a:t>.</a:t>
            </a:r>
            <a:endParaRPr/>
          </a:p>
          <a:p>
            <a:pPr indent="0" lvl="0" marL="0" rtl="0" algn="l">
              <a:spcBef>
                <a:spcPts val="1200"/>
              </a:spcBef>
              <a:spcAft>
                <a:spcPts val="1200"/>
              </a:spcAft>
              <a:buNone/>
            </a:pPr>
            <a:r>
              <a:t/>
            </a:r>
            <a:endParaRPr/>
          </a:p>
        </p:txBody>
      </p:sp>
      <p:sp>
        <p:nvSpPr>
          <p:cNvPr id="123" name="Google Shape;123;p22"/>
          <p:cNvSpPr txBox="1"/>
          <p:nvPr>
            <p:ph idx="1" type="body"/>
          </p:nvPr>
        </p:nvSpPr>
        <p:spPr>
          <a:xfrm>
            <a:off x="47124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chemeClr val="hlink"/>
                </a:solidFill>
                <a:hlinkClick r:id="rId8"/>
              </a:rPr>
              <a:t>Prosthetic Issues – Tips for Amputees</a:t>
            </a:r>
            <a:endParaRPr sz="1500"/>
          </a:p>
          <a:p>
            <a:pPr indent="0" lvl="0" marL="0" rtl="0" algn="l">
              <a:spcBef>
                <a:spcPts val="1200"/>
              </a:spcBef>
              <a:spcAft>
                <a:spcPts val="0"/>
              </a:spcAft>
              <a:buNone/>
            </a:pPr>
            <a:r>
              <a:rPr lang="en" sz="1500" u="sng">
                <a:solidFill>
                  <a:schemeClr val="hlink"/>
                </a:solidFill>
                <a:hlinkClick r:id="rId9"/>
              </a:rPr>
              <a:t>Using Prosthetic Limbs: Safety, Care, and Concerns</a:t>
            </a:r>
            <a:r>
              <a:rPr lang="en" sz="1500"/>
              <a:t>.</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graphicFrame>
        <p:nvGraphicFramePr>
          <p:cNvPr id="66" name="Google Shape;66;p14"/>
          <p:cNvGraphicFramePr/>
          <p:nvPr/>
        </p:nvGraphicFramePr>
        <p:xfrm>
          <a:off x="952500" y="1017725"/>
          <a:ext cx="3000000" cy="3000000"/>
        </p:xfrm>
        <a:graphic>
          <a:graphicData uri="http://schemas.openxmlformats.org/drawingml/2006/table">
            <a:tbl>
              <a:tblPr>
                <a:noFill/>
                <a:tableStyleId>{04636C0E-9103-4A15-826C-48090AC12F84}</a:tableStyleId>
              </a:tblPr>
              <a:tblGrid>
                <a:gridCol w="3619500"/>
                <a:gridCol w="3619500"/>
              </a:tblGrid>
              <a:tr h="401075">
                <a:tc gridSpan="2">
                  <a:txBody>
                    <a:bodyPr/>
                    <a:lstStyle/>
                    <a:p>
                      <a:pPr indent="0" lvl="0" marL="0" rtl="0" algn="ctr">
                        <a:spcBef>
                          <a:spcPts val="0"/>
                        </a:spcBef>
                        <a:spcAft>
                          <a:spcPts val="0"/>
                        </a:spcAft>
                        <a:buNone/>
                      </a:pPr>
                      <a:r>
                        <a:rPr lang="en" sz="1500">
                          <a:solidFill>
                            <a:schemeClr val="dk1"/>
                          </a:solidFill>
                          <a:latin typeface="Oswald Light"/>
                          <a:ea typeface="Oswald Light"/>
                          <a:cs typeface="Oswald Light"/>
                          <a:sym typeface="Oswald Light"/>
                        </a:rPr>
                        <a:t>Table of Contents</a:t>
                      </a:r>
                      <a:endParaRPr sz="1500">
                        <a:solidFill>
                          <a:schemeClr val="dk1"/>
                        </a:solidFill>
                        <a:latin typeface="Oswald Light"/>
                        <a:ea typeface="Oswald Light"/>
                        <a:cs typeface="Oswald Light"/>
                        <a:sym typeface="Oswald Light"/>
                      </a:endParaRPr>
                    </a:p>
                  </a:txBody>
                  <a:tcPr marT="91425" marB="91425" marR="91425" marL="91425">
                    <a:lnB cap="flat" cmpd="sng" w="38100">
                      <a:solidFill>
                        <a:srgbClr val="9E9E9E"/>
                      </a:solidFill>
                      <a:prstDash val="solid"/>
                      <a:round/>
                      <a:headEnd len="sm" w="sm" type="none"/>
                      <a:tailEnd len="sm" w="sm" type="none"/>
                    </a:lnB>
                  </a:tcPr>
                </a:tc>
                <a:tc hMerge="1"/>
              </a:tr>
              <a:tr h="372175">
                <a:tc>
                  <a:txBody>
                    <a:bodyPr/>
                    <a:lstStyle/>
                    <a:p>
                      <a:pPr indent="0" lvl="0" marL="0" rtl="0" algn="l">
                        <a:spcBef>
                          <a:spcPts val="0"/>
                        </a:spcBef>
                        <a:spcAft>
                          <a:spcPts val="0"/>
                        </a:spcAft>
                        <a:buNone/>
                      </a:pPr>
                      <a:r>
                        <a:rPr lang="en">
                          <a:solidFill>
                            <a:schemeClr val="dk1"/>
                          </a:solidFill>
                        </a:rPr>
                        <a:t>Slide 2</a:t>
                      </a:r>
                      <a:endParaRPr>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overview</a:t>
                      </a:r>
                      <a:endParaRPr>
                        <a:solidFill>
                          <a:schemeClr val="dk1"/>
                        </a:solidFill>
                      </a:endParaRPr>
                    </a:p>
                  </a:txBody>
                  <a:tcPr marT="91425" marB="91425" marR="91425" marL="91425">
                    <a:lnT cap="flat" cmpd="sng" w="38100">
                      <a:solidFill>
                        <a:srgbClr val="9E9E9E"/>
                      </a:solidFill>
                      <a:prstDash val="solid"/>
                      <a:round/>
                      <a:headEnd len="sm" w="sm" type="none"/>
                      <a:tailEnd len="sm" w="sm" type="none"/>
                    </a:lnT>
                  </a:tcPr>
                </a:tc>
              </a:tr>
              <a:tr h="372175">
                <a:tc>
                  <a:txBody>
                    <a:bodyPr/>
                    <a:lstStyle/>
                    <a:p>
                      <a:pPr indent="0" lvl="0" marL="0" rtl="0" algn="l">
                        <a:spcBef>
                          <a:spcPts val="0"/>
                        </a:spcBef>
                        <a:spcAft>
                          <a:spcPts val="0"/>
                        </a:spcAft>
                        <a:buNone/>
                      </a:pPr>
                      <a:r>
                        <a:rPr lang="en">
                          <a:solidFill>
                            <a:schemeClr val="dk1"/>
                          </a:solidFill>
                        </a:rPr>
                        <a:t>Slide 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history</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history</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Plan and Implementation</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Plan and Implementation</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Upsides/Pros to the Advancement</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Downsides/Cons to the Advancement</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Summary</a:t>
                      </a:r>
                      <a:endParaRPr>
                        <a:solidFill>
                          <a:schemeClr val="dk1"/>
                        </a:solidFill>
                      </a:endParaRPr>
                    </a:p>
                  </a:txBody>
                  <a:tcPr marT="91425" marB="91425" marR="91425" marL="91425"/>
                </a:tc>
              </a:tr>
              <a:tr h="372175">
                <a:tc>
                  <a:txBody>
                    <a:bodyPr/>
                    <a:lstStyle/>
                    <a:p>
                      <a:pPr indent="0" lvl="0" marL="0" rtl="0" algn="l">
                        <a:spcBef>
                          <a:spcPts val="0"/>
                        </a:spcBef>
                        <a:spcAft>
                          <a:spcPts val="0"/>
                        </a:spcAft>
                        <a:buNone/>
                      </a:pPr>
                      <a:r>
                        <a:rPr lang="en">
                          <a:solidFill>
                            <a:schemeClr val="dk1"/>
                          </a:solidFill>
                        </a:rPr>
                        <a:t>Slide 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References</a:t>
                      </a:r>
                      <a:endParaRPr>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2" name="Google Shape;72;p15"/>
          <p:cNvSpPr txBox="1"/>
          <p:nvPr>
            <p:ph idx="1" type="body"/>
          </p:nvPr>
        </p:nvSpPr>
        <p:spPr>
          <a:xfrm>
            <a:off x="311700" y="1152475"/>
            <a:ext cx="40137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78">
                <a:solidFill>
                  <a:schemeClr val="dk1"/>
                </a:solidFill>
              </a:rPr>
              <a:t>Prosthetics originated in the ancient Near East circa 3000 BCE, with the earliest evidence of prosthetics appearing in ancient Egypt and Iran. The earliest recorded mention of eye prosthetics is in the Egyptian story of the Eye of Horus dated circa 3000 BC. This involves the left eye of Horus being plucked out and then restored by Thoth.</a:t>
            </a:r>
            <a:endParaRPr sz="6278">
              <a:solidFill>
                <a:schemeClr val="dk1"/>
              </a:solidFill>
            </a:endParaRPr>
          </a:p>
          <a:p>
            <a:pPr indent="0" lvl="0" marL="0" rtl="0" algn="l">
              <a:spcBef>
                <a:spcPts val="1200"/>
              </a:spcBef>
              <a:spcAft>
                <a:spcPts val="0"/>
              </a:spcAft>
              <a:buNone/>
            </a:pPr>
            <a:r>
              <a:rPr lang="en" sz="6278">
                <a:solidFill>
                  <a:schemeClr val="dk1"/>
                </a:solidFill>
              </a:rPr>
              <a:t>The Egyptians were also early pioneers of foot prosthetics, as shown by the wooden toe found on a body from the New Kingdom circa 1000 BC. Another early textual mention is found in South Asia circa 1200 BC, involving the warrior queen Vishpala in the Rigveda. </a:t>
            </a:r>
            <a:endParaRPr sz="6278">
              <a:solidFill>
                <a:schemeClr val="dk1"/>
              </a:solidFill>
            </a:endParaRPr>
          </a:p>
          <a:p>
            <a:pPr indent="0" lvl="0" marL="0" rtl="0" algn="l">
              <a:spcBef>
                <a:spcPts val="1200"/>
              </a:spcBef>
              <a:spcAft>
                <a:spcPts val="0"/>
              </a:spcAft>
              <a:buNone/>
            </a:pPr>
            <a:r>
              <a:t/>
            </a:r>
            <a:endParaRPr sz="5478">
              <a:solidFill>
                <a:schemeClr val="dk1"/>
              </a:solidFill>
            </a:endParaRPr>
          </a:p>
          <a:p>
            <a:pPr indent="0" lvl="0" marL="0" rtl="0" algn="l">
              <a:spcBef>
                <a:spcPts val="1200"/>
              </a:spcBef>
              <a:spcAft>
                <a:spcPts val="0"/>
              </a:spcAft>
              <a:buNone/>
            </a:pPr>
            <a:r>
              <a:rPr lang="e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0" lvl="0" marL="0" rtl="0" algn="l">
              <a:spcBef>
                <a:spcPts val="1200"/>
              </a:spcBef>
              <a:spcAft>
                <a:spcPts val="0"/>
              </a:spcAft>
              <a:buNone/>
            </a:pPr>
            <a:r>
              <a:t/>
            </a:r>
            <a:endParaRPr sz="1600">
              <a:solidFill>
                <a:schemeClr val="dk1"/>
              </a:solidFill>
              <a:latin typeface="Arial"/>
              <a:ea typeface="Arial"/>
              <a:cs typeface="Arial"/>
              <a:sym typeface="Arial"/>
            </a:endParaRPr>
          </a:p>
          <a:p>
            <a:pPr indent="0" lvl="0" marL="0" rtl="0" algn="l">
              <a:spcBef>
                <a:spcPts val="1200"/>
              </a:spcBef>
              <a:spcAft>
                <a:spcPts val="1200"/>
              </a:spcAft>
              <a:buNone/>
            </a:pPr>
            <a:r>
              <a:t/>
            </a:r>
            <a:endParaRPr sz="1600">
              <a:solidFill>
                <a:schemeClr val="dk1"/>
              </a:solidFill>
              <a:latin typeface="Arial"/>
              <a:ea typeface="Arial"/>
              <a:cs typeface="Arial"/>
              <a:sym typeface="Arial"/>
            </a:endParaRPr>
          </a:p>
        </p:txBody>
      </p:sp>
      <p:pic>
        <p:nvPicPr>
          <p:cNvPr id="73" name="Google Shape;73;p15"/>
          <p:cNvPicPr preferRelativeResize="0"/>
          <p:nvPr/>
        </p:nvPicPr>
        <p:blipFill rotWithShape="1">
          <a:blip r:embed="rId3">
            <a:alphaModFix/>
          </a:blip>
          <a:srcRect b="0" l="8053" r="13986" t="0"/>
          <a:stretch/>
        </p:blipFill>
        <p:spPr>
          <a:xfrm>
            <a:off x="4572002" y="780950"/>
            <a:ext cx="2046176" cy="1790800"/>
          </a:xfrm>
          <a:prstGeom prst="rect">
            <a:avLst/>
          </a:prstGeom>
          <a:noFill/>
          <a:ln>
            <a:noFill/>
          </a:ln>
        </p:spPr>
      </p:pic>
      <p:pic>
        <p:nvPicPr>
          <p:cNvPr id="74" name="Google Shape;74;p15"/>
          <p:cNvPicPr preferRelativeResize="0"/>
          <p:nvPr/>
        </p:nvPicPr>
        <p:blipFill rotWithShape="1">
          <a:blip r:embed="rId4">
            <a:alphaModFix/>
          </a:blip>
          <a:srcRect b="0" l="28041" r="28328" t="0"/>
          <a:stretch/>
        </p:blipFill>
        <p:spPr>
          <a:xfrm>
            <a:off x="6752750" y="2466625"/>
            <a:ext cx="1761715" cy="2271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80" name="Google Shape;80;p16"/>
          <p:cNvSpPr txBox="1"/>
          <p:nvPr>
            <p:ph idx="1" type="body"/>
          </p:nvPr>
        </p:nvSpPr>
        <p:spPr>
          <a:xfrm>
            <a:off x="311700" y="1152475"/>
            <a:ext cx="48555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500"/>
              </a:spcBef>
              <a:spcAft>
                <a:spcPts val="0"/>
              </a:spcAft>
              <a:buNone/>
            </a:pPr>
            <a:r>
              <a:rPr b="1" lang="en" sz="2863">
                <a:solidFill>
                  <a:schemeClr val="dk1"/>
                </a:solidFill>
                <a:latin typeface="Arial"/>
                <a:ea typeface="Arial"/>
                <a:cs typeface="Arial"/>
                <a:sym typeface="Arial"/>
              </a:rPr>
              <a:t>Technology progression before the 20th century:</a:t>
            </a:r>
            <a:endParaRPr b="1" sz="2863">
              <a:solidFill>
                <a:schemeClr val="dk1"/>
              </a:solidFill>
              <a:latin typeface="Arial"/>
              <a:ea typeface="Arial"/>
              <a:cs typeface="Arial"/>
              <a:sym typeface="Arial"/>
            </a:endParaRPr>
          </a:p>
          <a:p>
            <a:pPr indent="0" lvl="0" marL="0" rtl="0" algn="l">
              <a:spcBef>
                <a:spcPts val="500"/>
              </a:spcBef>
              <a:spcAft>
                <a:spcPts val="0"/>
              </a:spcAft>
              <a:buNone/>
            </a:pPr>
            <a:r>
              <a:rPr lang="en" sz="2621">
                <a:solidFill>
                  <a:schemeClr val="dk1"/>
                </a:solidFill>
                <a:latin typeface="Arial"/>
                <a:ea typeface="Arial"/>
                <a:cs typeface="Arial"/>
                <a:sym typeface="Arial"/>
              </a:rPr>
              <a:t>An Italian surgeon recorded the existence of an amputee who had an arm that allowed him to remove his hat, open his purse, and sign his name. Improvement in amputation surgery and prosthetic design came at the hands of Ambroise Paré. Among his inventions was an above-knee device that was a kneeling peg leg and foot prosthesis with a fixed position, adjustable harness, and knee lock control. The functionality of his advancements showed how future prosthetics could develop.</a:t>
            </a:r>
            <a:endParaRPr sz="2621">
              <a:solidFill>
                <a:schemeClr val="dk1"/>
              </a:solidFill>
              <a:latin typeface="Arial"/>
              <a:ea typeface="Arial"/>
              <a:cs typeface="Arial"/>
              <a:sym typeface="Arial"/>
            </a:endParaRPr>
          </a:p>
          <a:p>
            <a:pPr indent="0" lvl="0" marL="0" rtl="0" algn="l">
              <a:spcBef>
                <a:spcPts val="500"/>
              </a:spcBef>
              <a:spcAft>
                <a:spcPts val="0"/>
              </a:spcAft>
              <a:buNone/>
            </a:pPr>
            <a:r>
              <a:t/>
            </a:r>
            <a:endParaRPr sz="1600">
              <a:solidFill>
                <a:schemeClr val="dk1"/>
              </a:solidFill>
              <a:latin typeface="Arial"/>
              <a:ea typeface="Arial"/>
              <a:cs typeface="Arial"/>
              <a:sym typeface="Arial"/>
            </a:endParaRPr>
          </a:p>
          <a:p>
            <a:pPr indent="0" lvl="0" marL="0" rtl="0" algn="l">
              <a:spcBef>
                <a:spcPts val="500"/>
              </a:spcBef>
              <a:spcAft>
                <a:spcPts val="0"/>
              </a:spcAft>
              <a:buNone/>
            </a:pPr>
            <a:r>
              <a:rPr b="1" lang="en" sz="2652">
                <a:solidFill>
                  <a:schemeClr val="dk1"/>
                </a:solidFill>
                <a:latin typeface="Arial"/>
                <a:ea typeface="Arial"/>
                <a:cs typeface="Arial"/>
                <a:sym typeface="Arial"/>
              </a:rPr>
              <a:t>Modern Times:</a:t>
            </a:r>
            <a:endParaRPr b="1" sz="2652">
              <a:solidFill>
                <a:schemeClr val="dk1"/>
              </a:solidFill>
              <a:latin typeface="Arial"/>
              <a:ea typeface="Arial"/>
              <a:cs typeface="Arial"/>
              <a:sym typeface="Arial"/>
            </a:endParaRPr>
          </a:p>
          <a:p>
            <a:pPr indent="0" lvl="0" marL="0" rtl="0" algn="l">
              <a:spcBef>
                <a:spcPts val="500"/>
              </a:spcBef>
              <a:spcAft>
                <a:spcPts val="0"/>
              </a:spcAft>
              <a:buNone/>
            </a:pPr>
            <a:r>
              <a:rPr lang="en" sz="2750">
                <a:solidFill>
                  <a:schemeClr val="dk1"/>
                </a:solidFill>
                <a:latin typeface="Arial"/>
                <a:ea typeface="Arial"/>
                <a:cs typeface="Arial"/>
                <a:sym typeface="Arial"/>
              </a:rPr>
              <a:t>For the first time, artificial limbs were being mass-produced in response to the enormous number of casualties in World War One. In the US, the Walter Reed Army Hospital produced a large number of artificial limbs for the returning veterans. This example is of a welding attachment and other tools integrated into the limbs for amputees to return to work after the war.</a:t>
            </a:r>
            <a:endParaRPr sz="2750">
              <a:solidFill>
                <a:schemeClr val="dk1"/>
              </a:solidFill>
              <a:latin typeface="Arial"/>
              <a:ea typeface="Arial"/>
              <a:cs typeface="Arial"/>
              <a:sym typeface="Arial"/>
            </a:endParaRPr>
          </a:p>
          <a:p>
            <a:pPr indent="0" lvl="0" marL="0" rtl="0" algn="l">
              <a:spcBef>
                <a:spcPts val="500"/>
              </a:spcBef>
              <a:spcAft>
                <a:spcPts val="0"/>
              </a:spcAft>
              <a:buNone/>
            </a:pPr>
            <a:r>
              <a:t/>
            </a:r>
            <a:endParaRPr sz="1600">
              <a:solidFill>
                <a:schemeClr val="dk1"/>
              </a:solidFill>
              <a:latin typeface="Arial"/>
              <a:ea typeface="Arial"/>
              <a:cs typeface="Arial"/>
              <a:sym typeface="Arial"/>
            </a:endParaRPr>
          </a:p>
          <a:p>
            <a:pPr indent="0" lvl="0" marL="0" rtl="0" algn="l">
              <a:spcBef>
                <a:spcPts val="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81" name="Google Shape;81;p16"/>
          <p:cNvPicPr preferRelativeResize="0"/>
          <p:nvPr/>
        </p:nvPicPr>
        <p:blipFill rotWithShape="1">
          <a:blip r:embed="rId3">
            <a:alphaModFix/>
          </a:blip>
          <a:srcRect b="0" l="26281" r="26286" t="0"/>
          <a:stretch/>
        </p:blipFill>
        <p:spPr>
          <a:xfrm>
            <a:off x="5602500" y="644174"/>
            <a:ext cx="3079526" cy="365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a:t>
            </a:r>
            <a:endParaRPr/>
          </a:p>
        </p:txBody>
      </p:sp>
      <p:sp>
        <p:nvSpPr>
          <p:cNvPr id="87" name="Google Shape;87;p17"/>
          <p:cNvSpPr txBox="1"/>
          <p:nvPr>
            <p:ph idx="1" type="body"/>
          </p:nvPr>
        </p:nvSpPr>
        <p:spPr>
          <a:xfrm>
            <a:off x="311700" y="1152475"/>
            <a:ext cx="3872400" cy="3488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Samanth Subramanian states “Well, the future of the prosthetic is really neural, I think. It's a way in which we can hook up our brains and nerves with our prosthetics to be able to control them with our thoughts, with our minds, the way we control our own limbs.” The technology used for prosthetic limbs now includes 3D printing, device implants, digital design tools, and more. As scientists learn more about how the human body functions, </a:t>
            </a:r>
            <a:r>
              <a:rPr lang="en"/>
              <a:t>prosthetic</a:t>
            </a:r>
            <a:r>
              <a:rPr lang="en"/>
              <a:t> limbs will start to feel and behave like the real thing.</a:t>
            </a:r>
            <a:endParaRPr/>
          </a:p>
        </p:txBody>
      </p:sp>
      <p:pic>
        <p:nvPicPr>
          <p:cNvPr id="88" name="Google Shape;88;p17"/>
          <p:cNvPicPr preferRelativeResize="0"/>
          <p:nvPr/>
        </p:nvPicPr>
        <p:blipFill rotWithShape="1">
          <a:blip r:embed="rId3">
            <a:alphaModFix/>
          </a:blip>
          <a:srcRect b="0" l="8669" r="14948" t="0"/>
          <a:stretch/>
        </p:blipFill>
        <p:spPr>
          <a:xfrm>
            <a:off x="4826150" y="1161025"/>
            <a:ext cx="3442150" cy="299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Implementation</a:t>
            </a:r>
            <a:endParaRPr/>
          </a:p>
        </p:txBody>
      </p:sp>
      <p:sp>
        <p:nvSpPr>
          <p:cNvPr id="94" name="Google Shape;94;p18"/>
          <p:cNvSpPr txBox="1"/>
          <p:nvPr>
            <p:ph idx="1" type="body"/>
          </p:nvPr>
        </p:nvSpPr>
        <p:spPr>
          <a:xfrm>
            <a:off x="185950" y="1167700"/>
            <a:ext cx="4211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Current prosthetics are often uncomfortable and difficult to control and provide limited functional restoration. Moreover, the inability to normalize anthropomorphic biomechanics with a prosthesis increases one's risk of developing long-term health risks such as arthritis, skin breakdown, and pain.</a:t>
            </a:r>
            <a:endParaRPr/>
          </a:p>
          <a:p>
            <a:pPr indent="0" lvl="0" marL="0" rtl="0" algn="l">
              <a:spcBef>
                <a:spcPts val="1200"/>
              </a:spcBef>
              <a:spcAft>
                <a:spcPts val="1200"/>
              </a:spcAft>
              <a:buNone/>
            </a:pPr>
            <a:r>
              <a:t/>
            </a:r>
            <a:endParaRPr/>
          </a:p>
        </p:txBody>
      </p:sp>
      <p:pic>
        <p:nvPicPr>
          <p:cNvPr id="95" name="Google Shape;95;p18" title="Is Your Prosthesis Comfortable"/>
          <p:cNvPicPr preferRelativeResize="0"/>
          <p:nvPr/>
        </p:nvPicPr>
        <p:blipFill>
          <a:blip r:embed="rId3">
            <a:alphaModFix/>
          </a:blip>
          <a:stretch>
            <a:fillRect/>
          </a:stretch>
        </p:blipFill>
        <p:spPr>
          <a:xfrm>
            <a:off x="4290525" y="730925"/>
            <a:ext cx="4746975" cy="407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Upsides - Pros</a:t>
            </a:r>
            <a:endParaRPr/>
          </a:p>
        </p:txBody>
      </p:sp>
      <p:sp>
        <p:nvSpPr>
          <p:cNvPr id="101" name="Google Shape;101;p19"/>
          <p:cNvSpPr txBox="1"/>
          <p:nvPr>
            <p:ph idx="1" type="body"/>
          </p:nvPr>
        </p:nvSpPr>
        <p:spPr>
          <a:xfrm>
            <a:off x="311700" y="1152475"/>
            <a:ext cx="4867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When an arm or other extremity is amputated or lost, a prosthetic device, or prosthesis, can play an important role in rehabilitation. For many people, an artificial limb can improve mobility and the ability to manage daily activities, as well as provide the means to stay </a:t>
            </a:r>
            <a:r>
              <a:rPr lang="en"/>
              <a:t>independent</a:t>
            </a:r>
            <a:r>
              <a:rPr lang="en"/>
              <a:t>. Not only does it help mobility but with the modern day advancing technology prosthetic limbs will become more mobile and usable for all, making it easier for one to live their life feeling like nothing was ever gone!</a:t>
            </a:r>
            <a:endParaRPr/>
          </a:p>
        </p:txBody>
      </p:sp>
      <p:pic>
        <p:nvPicPr>
          <p:cNvPr id="102" name="Google Shape;102;p19"/>
          <p:cNvPicPr preferRelativeResize="0"/>
          <p:nvPr/>
        </p:nvPicPr>
        <p:blipFill>
          <a:blip r:embed="rId3">
            <a:alphaModFix/>
          </a:blip>
          <a:stretch>
            <a:fillRect/>
          </a:stretch>
        </p:blipFill>
        <p:spPr>
          <a:xfrm>
            <a:off x="5311075" y="741600"/>
            <a:ext cx="3660300" cy="366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 - Cons</a:t>
            </a:r>
            <a:endParaRPr/>
          </a:p>
        </p:txBody>
      </p:sp>
      <p:sp>
        <p:nvSpPr>
          <p:cNvPr id="108" name="Google Shape;108;p20"/>
          <p:cNvSpPr txBox="1"/>
          <p:nvPr>
            <p:ph idx="1" type="body"/>
          </p:nvPr>
        </p:nvSpPr>
        <p:spPr>
          <a:xfrm>
            <a:off x="311700" y="1152475"/>
            <a:ext cx="4482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Sadly many prosthetics cause discomfort, instability and fatigue. Most prosthetic users are using more energy than needed to be able to be mobile, </a:t>
            </a:r>
            <a:r>
              <a:rPr lang="en"/>
              <a:t>though</a:t>
            </a:r>
            <a:r>
              <a:rPr lang="en"/>
              <a:t> </a:t>
            </a:r>
            <a:r>
              <a:rPr lang="en"/>
              <a:t>there</a:t>
            </a:r>
            <a:r>
              <a:rPr lang="en"/>
              <a:t> are solutions many of them are overpriced and still in the testing stages.</a:t>
            </a:r>
            <a:endParaRPr/>
          </a:p>
          <a:p>
            <a:pPr indent="-325755" lvl="0" marL="457200" rtl="0" algn="l">
              <a:spcBef>
                <a:spcPts val="1200"/>
              </a:spcBef>
              <a:spcAft>
                <a:spcPts val="0"/>
              </a:spcAft>
              <a:buSzPct val="100000"/>
              <a:buChar char="●"/>
            </a:pPr>
            <a:r>
              <a:rPr lang="en"/>
              <a:t>Intact Limb Pain. </a:t>
            </a:r>
            <a:r>
              <a:rPr lang="en"/>
              <a:t>...</a:t>
            </a:r>
            <a:endParaRPr/>
          </a:p>
          <a:p>
            <a:pPr indent="-325755" lvl="0" marL="457200" rtl="0" algn="l">
              <a:spcBef>
                <a:spcPts val="0"/>
              </a:spcBef>
              <a:spcAft>
                <a:spcPts val="0"/>
              </a:spcAft>
              <a:buSzPct val="100000"/>
              <a:buChar char="●"/>
            </a:pPr>
            <a:r>
              <a:rPr lang="en"/>
              <a:t>Back Pain. ...</a:t>
            </a:r>
            <a:endParaRPr/>
          </a:p>
          <a:p>
            <a:pPr indent="-325755" lvl="0" marL="457200" rtl="0" algn="l">
              <a:spcBef>
                <a:spcPts val="0"/>
              </a:spcBef>
              <a:spcAft>
                <a:spcPts val="0"/>
              </a:spcAft>
              <a:buSzPct val="100000"/>
              <a:buChar char="●"/>
            </a:pPr>
            <a:r>
              <a:rPr lang="en"/>
              <a:t>Current Prosthetic Not Meeting Your Needs. ...</a:t>
            </a:r>
            <a:endParaRPr/>
          </a:p>
          <a:p>
            <a:pPr indent="-325755" lvl="0" marL="457200" rtl="0" algn="l">
              <a:spcBef>
                <a:spcPts val="0"/>
              </a:spcBef>
              <a:spcAft>
                <a:spcPts val="0"/>
              </a:spcAft>
              <a:buSzPct val="100000"/>
              <a:buChar char="●"/>
            </a:pPr>
            <a:r>
              <a:rPr lang="en"/>
              <a:t>Poor Balance, Instability, or a Fear of Falling. ...</a:t>
            </a:r>
            <a:endParaRPr/>
          </a:p>
          <a:p>
            <a:pPr indent="-325755" lvl="0" marL="457200" rtl="0" algn="l">
              <a:spcBef>
                <a:spcPts val="0"/>
              </a:spcBef>
              <a:spcAft>
                <a:spcPts val="0"/>
              </a:spcAft>
              <a:buSzPct val="100000"/>
              <a:buChar char="●"/>
            </a:pPr>
            <a:r>
              <a:rPr lang="en"/>
              <a:t>General Fatigue and Reduced Mobility. ...</a:t>
            </a:r>
            <a:endParaRPr/>
          </a:p>
          <a:p>
            <a:pPr indent="-325755" lvl="0" marL="457200" rtl="0" algn="l">
              <a:spcBef>
                <a:spcPts val="0"/>
              </a:spcBef>
              <a:spcAft>
                <a:spcPts val="0"/>
              </a:spcAft>
              <a:buSzPct val="100000"/>
              <a:buChar char="●"/>
            </a:pPr>
            <a:r>
              <a:rPr lang="en"/>
              <a:t>Irritation and Skin Issues. ...</a:t>
            </a:r>
            <a:endParaRPr/>
          </a:p>
          <a:p>
            <a:pPr indent="-325755" lvl="0" marL="457200" rtl="0" algn="l">
              <a:spcBef>
                <a:spcPts val="0"/>
              </a:spcBef>
              <a:spcAft>
                <a:spcPts val="0"/>
              </a:spcAft>
              <a:buSzPct val="100000"/>
              <a:buChar char="●"/>
            </a:pPr>
            <a:r>
              <a:rPr lang="en"/>
              <a:t>Socket Issues or Discomfort.</a:t>
            </a:r>
            <a:endParaRPr/>
          </a:p>
          <a:p>
            <a:pPr indent="0" lvl="0" marL="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rot="10800000">
            <a:off x="5132700" y="950175"/>
            <a:ext cx="382097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Though prosthetics may make others embarrassed, uncomfortable, or even in pain, I believe with the new and advancing technology of our times, we'll come up with more innovative solutions for our world to accept, embrace, and care for those who need prosthetics. We have already made great strides in the field, and with more research and development, we can make even greater advancements. We need to work together to create a more inclusive and accepting world.</a:t>
            </a:r>
            <a:endParaRPr/>
          </a:p>
          <a:p>
            <a:pPr indent="0" lvl="0" marL="0" rtl="0" algn="l">
              <a:spcBef>
                <a:spcPts val="1200"/>
              </a:spcBef>
              <a:spcAft>
                <a:spcPts val="1200"/>
              </a:spcAft>
              <a:buNone/>
            </a:pPr>
            <a:r>
              <a:t/>
            </a:r>
            <a:endParaRPr/>
          </a:p>
        </p:txBody>
      </p:sp>
      <p:pic>
        <p:nvPicPr>
          <p:cNvPr id="116" name="Google Shape;116;p21"/>
          <p:cNvPicPr preferRelativeResize="0"/>
          <p:nvPr/>
        </p:nvPicPr>
        <p:blipFill rotWithShape="1">
          <a:blip r:embed="rId3">
            <a:alphaModFix/>
          </a:blip>
          <a:srcRect b="1876" l="3677" r="3686" t="1867"/>
          <a:stretch/>
        </p:blipFill>
        <p:spPr>
          <a:xfrm>
            <a:off x="5289650" y="2852450"/>
            <a:ext cx="1932300" cy="20079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