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9" r:id="rId4"/>
    <p:sldId id="266" r:id="rId5"/>
    <p:sldId id="267" r:id="rId6"/>
    <p:sldId id="268" r:id="rId7"/>
    <p:sldId id="270" r:id="rId8"/>
    <p:sldId id="271" r:id="rId9"/>
    <p:sldId id="272" r:id="rId10"/>
    <p:sldId id="273" r:id="rId11"/>
    <p:sldId id="274" r:id="rId12"/>
    <p:sldId id="277" r:id="rId13"/>
    <p:sldId id="275" r:id="rId14"/>
    <p:sldId id="27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0227E7-D1C4-4B86-A628-B40FF7B86694}" type="datetimeFigureOut">
              <a:rPr lang="en-US" smtClean="0"/>
              <a:t>5/30/2022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6636E9-494B-4724-996B-A5E3FB8260D0}" type="slidenum">
              <a:rPr lang="en-US" smtClean="0"/>
              <a:t>‹#›</a:t>
            </a:fld>
            <a:endParaRPr lang="en-US"/>
          </a:p>
        </p:txBody>
      </p:sp>
    </p:spTree>
    <p:extLst>
      <p:ext uri="{BB962C8B-B14F-4D97-AF65-F5344CB8AC3E}">
        <p14:creationId xmlns:p14="http://schemas.microsoft.com/office/powerpoint/2010/main" val="148725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5/30/2022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5/30/2022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Intro of Computer Graphics</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47702703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40488">
                  <a:extLst>
                    <a:ext uri="{9D8B030D-6E8A-4147-A177-3AD203B41FA5}">
                      <a16:colId xmlns:a16="http://schemas.microsoft.com/office/drawing/2014/main" val="1762131981"/>
                    </a:ext>
                  </a:extLst>
                </a:gridCol>
                <a:gridCol w="1252024">
                  <a:extLst>
                    <a:ext uri="{9D8B030D-6E8A-4147-A177-3AD203B41FA5}">
                      <a16:colId xmlns:a16="http://schemas.microsoft.com/office/drawing/2014/main" val="445458238"/>
                    </a:ext>
                  </a:extLst>
                </a:gridCol>
                <a:gridCol w="1834428">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Fall 2020-2021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About this course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2923877"/>
          </a:xfrm>
          <a:prstGeom prst="rect">
            <a:avLst/>
          </a:prstGeom>
          <a:noFill/>
        </p:spPr>
        <p:txBody>
          <a:bodyPr wrap="square" rtlCol="0">
            <a:spAutoFit/>
          </a:bodyPr>
          <a:lstStyle/>
          <a:p>
            <a:pPr marL="342900" indent="-342900">
              <a:buFont typeface="Wingdings" pitchFamily="2" charset="2"/>
              <a:buChar char="Ø"/>
            </a:pPr>
            <a:r>
              <a:rPr lang="en-US" sz="3200" dirty="0"/>
              <a:t>Each Lecture is of Two (2) hours.</a:t>
            </a:r>
          </a:p>
          <a:p>
            <a:pPr marL="742950" lvl="1" indent="-285750">
              <a:buFont typeface="Wingdings" pitchFamily="2" charset="2"/>
              <a:buChar char="ü"/>
            </a:pPr>
            <a:r>
              <a:rPr lang="en-US" sz="3200" dirty="0"/>
              <a:t>10 Min break after one hour or as suitable.</a:t>
            </a:r>
          </a:p>
          <a:p>
            <a:pPr marL="342900" indent="-342900">
              <a:buFont typeface="Wingdings" pitchFamily="2" charset="2"/>
              <a:buChar char="Ø"/>
            </a:pPr>
            <a:r>
              <a:rPr lang="en-US" sz="3200" dirty="0"/>
              <a:t>Each Lab Class is of Three (3) hours.</a:t>
            </a:r>
          </a:p>
          <a:p>
            <a:pPr marL="742950" lvl="1" indent="-285750">
              <a:buFont typeface="Wingdings" pitchFamily="2" charset="2"/>
              <a:buChar char="ü"/>
            </a:pPr>
            <a:r>
              <a:rPr lang="en-US" sz="3200" dirty="0"/>
              <a:t>15 Min break after one and half hour or as suitable.</a:t>
            </a:r>
          </a:p>
          <a:p>
            <a:pPr algn="just"/>
            <a:endParaRPr lang="en-US" sz="2400" dirty="0"/>
          </a:p>
        </p:txBody>
      </p:sp>
    </p:spTree>
    <p:extLst>
      <p:ext uri="{BB962C8B-B14F-4D97-AF65-F5344CB8AC3E}">
        <p14:creationId xmlns:p14="http://schemas.microsoft.com/office/powerpoint/2010/main" val="244965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Course Contents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292495"/>
            <a:ext cx="8313834" cy="3785652"/>
          </a:xfrm>
          <a:prstGeom prst="rect">
            <a:avLst/>
          </a:prstGeom>
          <a:noFill/>
        </p:spPr>
        <p:txBody>
          <a:bodyPr wrap="square" rtlCol="0">
            <a:spAutoFit/>
          </a:bodyPr>
          <a:lstStyle/>
          <a:p>
            <a:pPr marL="342900" indent="-342900" algn="just">
              <a:buFont typeface="Courier New" pitchFamily="49" charset="0"/>
              <a:buChar char="o"/>
            </a:pPr>
            <a:r>
              <a:rPr lang="en-US" sz="2000" dirty="0"/>
              <a:t>Introduction to Computer Graphics</a:t>
            </a:r>
          </a:p>
          <a:p>
            <a:pPr marL="342900" indent="-342900" algn="just">
              <a:buFont typeface="Courier New" pitchFamily="49" charset="0"/>
              <a:buChar char="o"/>
            </a:pPr>
            <a:r>
              <a:rPr lang="en-US" sz="2000" dirty="0"/>
              <a:t>Scan Conversion for Line</a:t>
            </a:r>
          </a:p>
          <a:p>
            <a:pPr marL="342900" indent="-342900" algn="just">
              <a:buFont typeface="Courier New" pitchFamily="49" charset="0"/>
              <a:buChar char="o"/>
            </a:pPr>
            <a:r>
              <a:rPr lang="en-US" sz="2000" dirty="0"/>
              <a:t>Scan Conversion for Circle &amp; Ellipse</a:t>
            </a:r>
          </a:p>
          <a:p>
            <a:pPr marL="342900" indent="-342900" algn="just">
              <a:buFont typeface="Courier New" pitchFamily="49" charset="0"/>
              <a:buChar char="o"/>
            </a:pPr>
            <a:r>
              <a:rPr lang="en-US" sz="2000" dirty="0"/>
              <a:t>2D Transformations, </a:t>
            </a:r>
          </a:p>
          <a:p>
            <a:pPr marL="342900" indent="-342900" algn="just">
              <a:buFont typeface="Courier New" pitchFamily="49" charset="0"/>
              <a:buChar char="o"/>
            </a:pPr>
            <a:r>
              <a:rPr lang="en-US" sz="2000" dirty="0"/>
              <a:t>Homogeneous Co-ordinate System</a:t>
            </a:r>
          </a:p>
          <a:p>
            <a:pPr marL="342900" indent="-342900" algn="just">
              <a:buFont typeface="Courier New" pitchFamily="49" charset="0"/>
              <a:buChar char="o"/>
            </a:pPr>
            <a:r>
              <a:rPr lang="en-US" sz="2000" dirty="0"/>
              <a:t>3D Transformations</a:t>
            </a:r>
          </a:p>
          <a:p>
            <a:pPr marL="342900" indent="-342900" algn="just">
              <a:buFont typeface="Courier New" pitchFamily="49" charset="0"/>
              <a:buChar char="o"/>
            </a:pPr>
            <a:r>
              <a:rPr lang="en-US" sz="2000" dirty="0"/>
              <a:t>Projection/Viewing</a:t>
            </a:r>
          </a:p>
          <a:p>
            <a:pPr marL="342900" indent="-342900" algn="just">
              <a:buFont typeface="Courier New" pitchFamily="49" charset="0"/>
              <a:buChar char="o"/>
            </a:pPr>
            <a:r>
              <a:rPr lang="en-US" sz="2000" dirty="0"/>
              <a:t>Clipping </a:t>
            </a:r>
          </a:p>
          <a:p>
            <a:pPr marL="342900" indent="-342900" algn="just">
              <a:buFont typeface="Courier New" pitchFamily="49" charset="0"/>
              <a:buChar char="o"/>
            </a:pPr>
            <a:r>
              <a:rPr lang="en-US" sz="2000" dirty="0"/>
              <a:t>Lighting and Shading </a:t>
            </a:r>
          </a:p>
          <a:p>
            <a:pPr marL="342900" indent="-342900" algn="just">
              <a:buFont typeface="Courier New" pitchFamily="49" charset="0"/>
              <a:buChar char="o"/>
            </a:pPr>
            <a:r>
              <a:rPr lang="en-US" sz="2000" dirty="0"/>
              <a:t>Hidden Surface</a:t>
            </a:r>
          </a:p>
          <a:p>
            <a:pPr marL="342900" indent="-342900" algn="just">
              <a:buFont typeface="Courier New" pitchFamily="49" charset="0"/>
              <a:buChar char="o"/>
            </a:pPr>
            <a:r>
              <a:rPr lang="en-US" sz="2000" dirty="0"/>
              <a:t>Removal and Animation</a:t>
            </a:r>
          </a:p>
          <a:p>
            <a:pPr marL="342900" indent="-342900" algn="just">
              <a:buFont typeface="Courier New" pitchFamily="49" charset="0"/>
              <a:buChar char="o"/>
            </a:pPr>
            <a:r>
              <a:rPr lang="en-US" sz="2000" dirty="0"/>
              <a:t>Fractal, Bezier  Curves</a:t>
            </a:r>
            <a:endParaRPr lang="en-US" sz="2400" dirty="0"/>
          </a:p>
        </p:txBody>
      </p:sp>
    </p:spTree>
    <p:extLst>
      <p:ext uri="{BB962C8B-B14F-4D97-AF65-F5344CB8AC3E}">
        <p14:creationId xmlns:p14="http://schemas.microsoft.com/office/powerpoint/2010/main" val="76886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Project Evaluation Policy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3477875"/>
          </a:xfrm>
          <a:prstGeom prst="rect">
            <a:avLst/>
          </a:prstGeom>
          <a:noFill/>
        </p:spPr>
        <p:txBody>
          <a:bodyPr wrap="square" rtlCol="0">
            <a:spAutoFit/>
          </a:bodyPr>
          <a:lstStyle/>
          <a:p>
            <a:pPr marL="342900" indent="-342900">
              <a:buFont typeface="Wingdings" pitchFamily="2" charset="2"/>
              <a:buChar char="Ø"/>
            </a:pPr>
            <a:r>
              <a:rPr lang="en-US" sz="2800" dirty="0"/>
              <a:t>Group: 4-5 person</a:t>
            </a:r>
          </a:p>
          <a:p>
            <a:pPr marL="342900" indent="-342900">
              <a:buFont typeface="Wingdings" pitchFamily="2" charset="2"/>
              <a:buChar char="Ø"/>
            </a:pPr>
            <a:r>
              <a:rPr lang="en-US" sz="2800" dirty="0"/>
              <a:t>Need to bring one laptop (per group) to present work</a:t>
            </a:r>
          </a:p>
          <a:p>
            <a:pPr marL="342900" indent="-342900">
              <a:buFont typeface="Wingdings" pitchFamily="2" charset="2"/>
              <a:buChar char="Ø"/>
            </a:pPr>
            <a:r>
              <a:rPr lang="en-US" sz="2800" dirty="0"/>
              <a:t>Need to bring report (hardcopy) for the project </a:t>
            </a:r>
          </a:p>
          <a:p>
            <a:pPr marL="342900" indent="-342900">
              <a:buFont typeface="Wingdings" pitchFamily="2" charset="2"/>
              <a:buChar char="Ø"/>
            </a:pPr>
            <a:r>
              <a:rPr lang="en-US" sz="2800" dirty="0"/>
              <a:t>Need to bring project proposal (hardcopy)</a:t>
            </a:r>
          </a:p>
          <a:p>
            <a:pPr marL="342900" indent="-342900">
              <a:buFont typeface="Wingdings" pitchFamily="2" charset="2"/>
              <a:buChar char="Ø"/>
            </a:pPr>
            <a:r>
              <a:rPr lang="en-US" sz="2800" dirty="0"/>
              <a:t>Make sure all group member present in time and wear formal dress</a:t>
            </a:r>
          </a:p>
          <a:p>
            <a:pPr marL="342900" indent="-342900">
              <a:buFont typeface="Wingdings" pitchFamily="2" charset="2"/>
              <a:buChar char="Ø"/>
            </a:pPr>
            <a:r>
              <a:rPr lang="en-US" sz="2800" dirty="0"/>
              <a:t>No PowerPoint slide needed</a:t>
            </a:r>
          </a:p>
          <a:p>
            <a:pPr algn="just"/>
            <a:endParaRPr lang="en-US" sz="2400" dirty="0"/>
          </a:p>
        </p:txBody>
      </p:sp>
    </p:spTree>
    <p:extLst>
      <p:ext uri="{BB962C8B-B14F-4D97-AF65-F5344CB8AC3E}">
        <p14:creationId xmlns:p14="http://schemas.microsoft.com/office/powerpoint/2010/main" val="105970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Marking Criteria</a:t>
            </a:r>
            <a:endParaRPr lang="x-none" dirty="0"/>
          </a:p>
        </p:txBody>
      </p:sp>
      <p:sp>
        <p:nvSpPr>
          <p:cNvPr id="4" name="Content Placeholder 2">
            <a:extLst>
              <a:ext uri="{FF2B5EF4-FFF2-40B4-BE49-F238E27FC236}">
                <a16:creationId xmlns:a16="http://schemas.microsoft.com/office/drawing/2014/main" id="{05FA1E49-D942-55C0-DFBD-04A8FF446CEC}"/>
              </a:ext>
            </a:extLst>
          </p:cNvPr>
          <p:cNvSpPr txBox="1">
            <a:spLocks/>
          </p:cNvSpPr>
          <p:nvPr/>
        </p:nvSpPr>
        <p:spPr bwMode="auto">
          <a:xfrm>
            <a:off x="267293" y="2317068"/>
            <a:ext cx="8609414" cy="3506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just">
              <a:buFont typeface="Wingdings" pitchFamily="2" charset="2"/>
              <a:buChar char="§"/>
            </a:pPr>
            <a:r>
              <a:rPr lang="en-US" sz="2800" dirty="0"/>
              <a:t> To be announced later… </a:t>
            </a:r>
          </a:p>
        </p:txBody>
      </p:sp>
    </p:spTree>
    <p:extLst>
      <p:ext uri="{BB962C8B-B14F-4D97-AF65-F5344CB8AC3E}">
        <p14:creationId xmlns:p14="http://schemas.microsoft.com/office/powerpoint/2010/main" val="322666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Text Books / Reference Materials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4154984"/>
          </a:xfrm>
          <a:prstGeom prst="rect">
            <a:avLst/>
          </a:prstGeom>
          <a:noFill/>
        </p:spPr>
        <p:txBody>
          <a:bodyPr wrap="square" rtlCol="0">
            <a:spAutoFit/>
          </a:bodyPr>
          <a:lstStyle/>
          <a:p>
            <a:pPr marL="342900" indent="-342900" algn="just">
              <a:buFont typeface="Wingdings" pitchFamily="2" charset="2"/>
              <a:buChar char="§"/>
            </a:pPr>
            <a:r>
              <a:rPr lang="en-US" sz="2400" dirty="0"/>
              <a:t>Foley, van Dam, </a:t>
            </a:r>
            <a:r>
              <a:rPr lang="en-US" sz="2400" dirty="0" err="1"/>
              <a:t>Feiner</a:t>
            </a:r>
            <a:r>
              <a:rPr lang="en-US" sz="2400" dirty="0"/>
              <a:t>, Hughes, Computer Graphics: principles and practice, Addison Wesley, Second Edition.</a:t>
            </a:r>
          </a:p>
          <a:p>
            <a:pPr marL="342900" indent="-342900" algn="just">
              <a:buFont typeface="Wingdings" pitchFamily="2" charset="2"/>
              <a:buChar char="§"/>
            </a:pPr>
            <a:r>
              <a:rPr lang="en-US" sz="2400" dirty="0"/>
              <a:t>Peter Shirley Steve </a:t>
            </a:r>
            <a:r>
              <a:rPr lang="en-US" sz="2400" dirty="0" err="1"/>
              <a:t>Marschner</a:t>
            </a:r>
            <a:r>
              <a:rPr lang="en-US" sz="2400" dirty="0"/>
              <a:t> , “Fundamental of computer graphics”, Third Edition.</a:t>
            </a:r>
          </a:p>
          <a:p>
            <a:pPr marL="342900" indent="-342900" algn="just">
              <a:buFont typeface="Wingdings" pitchFamily="2" charset="2"/>
              <a:buChar char="§"/>
            </a:pPr>
            <a:r>
              <a:rPr lang="en-US" sz="2400" dirty="0"/>
              <a:t>Schreiner et. al., OpenGL Programming Guide, Fourth Edition, also known as "The Red Book"</a:t>
            </a:r>
          </a:p>
          <a:p>
            <a:pPr marL="342900" indent="-342900" algn="just">
              <a:buFont typeface="Wingdings" pitchFamily="2" charset="2"/>
              <a:buChar char="§"/>
            </a:pPr>
            <a:r>
              <a:rPr lang="en-US" sz="2400" dirty="0" err="1"/>
              <a:t>Schaum's</a:t>
            </a:r>
            <a:r>
              <a:rPr lang="en-US" sz="2400" dirty="0"/>
              <a:t> Outline of Theory &amp; Problems of Computer Graphics.</a:t>
            </a:r>
          </a:p>
          <a:p>
            <a:pPr marL="342900" indent="-342900" algn="just">
              <a:buFont typeface="Wingdings" pitchFamily="2" charset="2"/>
              <a:buChar char="§"/>
            </a:pPr>
            <a:r>
              <a:rPr lang="en-US" sz="2400" dirty="0"/>
              <a:t>Helpful link for Problem Solving : http://nehe.gamedev.net/</a:t>
            </a:r>
          </a:p>
          <a:p>
            <a:pPr marL="342900" indent="-342900" algn="just">
              <a:buFont typeface="Wingdings" pitchFamily="2" charset="2"/>
              <a:buChar char="§"/>
            </a:pPr>
            <a:r>
              <a:rPr lang="en-US" sz="2400" dirty="0"/>
              <a:t>Lecture notes will be provided online at the course website weekly.</a:t>
            </a:r>
          </a:p>
          <a:p>
            <a:pPr algn="just"/>
            <a:endParaRPr lang="en-US" sz="2400" dirty="0"/>
          </a:p>
        </p:txBody>
      </p:sp>
    </p:spTree>
    <p:extLst>
      <p:ext uri="{BB962C8B-B14F-4D97-AF65-F5344CB8AC3E}">
        <p14:creationId xmlns:p14="http://schemas.microsoft.com/office/powerpoint/2010/main" val="308553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6" y="2363928"/>
            <a:ext cx="7905135" cy="3638666"/>
          </a:xfrm>
        </p:spPr>
        <p:txBody>
          <a:bodyPr>
            <a:normAutofit fontScale="92500" lnSpcReduction="10000"/>
          </a:bodyPr>
          <a:lstStyle/>
          <a:p>
            <a:pPr marL="342900" indent="-342900">
              <a:buAutoNum type="arabicPeriod"/>
            </a:pPr>
            <a:r>
              <a:rPr lang="en-US" sz="2400" dirty="0">
                <a:solidFill>
                  <a:schemeClr val="tx1"/>
                </a:solidFill>
              </a:rPr>
              <a:t>- Course Prerequisite</a:t>
            </a:r>
          </a:p>
          <a:p>
            <a:pPr marL="342900" indent="-342900">
              <a:buAutoNum type="arabicPeriod"/>
            </a:pPr>
            <a:r>
              <a:rPr lang="en-US" sz="2400" dirty="0">
                <a:solidFill>
                  <a:schemeClr val="tx1"/>
                </a:solidFill>
              </a:rPr>
              <a:t>- Introduction to Computer Graphics</a:t>
            </a:r>
          </a:p>
          <a:p>
            <a:pPr marL="342900" indent="-342900">
              <a:buAutoNum type="arabicPeriod"/>
            </a:pPr>
            <a:r>
              <a:rPr lang="en-US" sz="2400" dirty="0">
                <a:solidFill>
                  <a:schemeClr val="tx1"/>
                </a:solidFill>
              </a:rPr>
              <a:t>- Subfield of Computer Graphics</a:t>
            </a:r>
          </a:p>
          <a:p>
            <a:pPr marL="342900" indent="-342900">
              <a:buAutoNum type="arabicPeriod"/>
            </a:pPr>
            <a:r>
              <a:rPr lang="en-US" sz="2400" dirty="0">
                <a:solidFill>
                  <a:schemeClr val="tx1"/>
                </a:solidFill>
              </a:rPr>
              <a:t>- Connected Studies of Computer Graphics</a:t>
            </a:r>
          </a:p>
          <a:p>
            <a:pPr marL="342900" indent="-342900">
              <a:buAutoNum type="arabicPeriod"/>
            </a:pPr>
            <a:r>
              <a:rPr lang="en-US" sz="2400" dirty="0">
                <a:solidFill>
                  <a:schemeClr val="tx1"/>
                </a:solidFill>
              </a:rPr>
              <a:t>- Objective of the course</a:t>
            </a:r>
          </a:p>
          <a:p>
            <a:pPr marL="342900" indent="-342900">
              <a:buAutoNum type="arabicPeriod"/>
            </a:pPr>
            <a:r>
              <a:rPr lang="en-US" sz="2400" dirty="0">
                <a:solidFill>
                  <a:schemeClr val="tx1"/>
                </a:solidFill>
              </a:rPr>
              <a:t>- Importance of the course</a:t>
            </a:r>
          </a:p>
          <a:p>
            <a:pPr marL="342900" indent="-342900">
              <a:buAutoNum type="arabicPeriod"/>
            </a:pPr>
            <a:r>
              <a:rPr lang="en-US" sz="2400" dirty="0">
                <a:solidFill>
                  <a:schemeClr val="tx1"/>
                </a:solidFill>
              </a:rPr>
              <a:t>- Practical use / Benefit of the course</a:t>
            </a:r>
          </a:p>
          <a:p>
            <a:pPr marL="342900" indent="-342900">
              <a:buAutoNum type="arabicPeriod"/>
            </a:pPr>
            <a:r>
              <a:rPr lang="en-US" sz="2400" dirty="0">
                <a:solidFill>
                  <a:schemeClr val="tx1"/>
                </a:solidFill>
              </a:rPr>
              <a:t>- Course Contents</a:t>
            </a:r>
          </a:p>
          <a:p>
            <a:pPr marL="342900" indent="-342900">
              <a:buAutoNum type="arabicPeriod"/>
            </a:pPr>
            <a:r>
              <a:rPr lang="en-US" sz="2400" dirty="0">
                <a:solidFill>
                  <a:schemeClr val="tx1"/>
                </a:solidFill>
              </a:rPr>
              <a:t>- Marking Criteria </a:t>
            </a:r>
          </a:p>
          <a:p>
            <a:pPr marL="342900" indent="-342900">
              <a:buAutoNum type="arabicPeriod"/>
            </a:pPr>
            <a:r>
              <a:rPr lang="en-US" sz="2400" dirty="0">
                <a:solidFill>
                  <a:schemeClr val="tx1"/>
                </a:solidFill>
              </a:rPr>
              <a:t>- Project Evaluation Policy</a:t>
            </a:r>
          </a:p>
          <a:p>
            <a:pPr marL="342900" indent="-342900">
              <a:buAutoNum type="arabicPeriod"/>
            </a:pPr>
            <a:r>
              <a:rPr lang="en-US" sz="2400" dirty="0">
                <a:solidFill>
                  <a:schemeClr val="tx1"/>
                </a:solidFill>
              </a:rPr>
              <a:t>- Text Books / Reference Materials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Course Prerequisite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63661" y="2376903"/>
            <a:ext cx="8456780" cy="2431435"/>
          </a:xfrm>
          <a:prstGeom prst="rect">
            <a:avLst/>
          </a:prstGeom>
          <a:noFill/>
        </p:spPr>
        <p:txBody>
          <a:bodyPr wrap="square" rtlCol="0">
            <a:spAutoFit/>
          </a:bodyPr>
          <a:lstStyle/>
          <a:p>
            <a:pPr marL="342900" indent="-342900">
              <a:buFont typeface="Wingdings" pitchFamily="2" charset="2"/>
              <a:buChar char="ü"/>
            </a:pPr>
            <a:r>
              <a:rPr lang="en-US" sz="3200" dirty="0"/>
              <a:t>MAT 2202: Matrices, Vectors &amp; Fourier Analysis</a:t>
            </a:r>
          </a:p>
          <a:p>
            <a:pPr marL="342900" indent="-342900">
              <a:buFont typeface="Wingdings" pitchFamily="2" charset="2"/>
              <a:buChar char="ü"/>
            </a:pPr>
            <a:r>
              <a:rPr lang="en-US" sz="3200" dirty="0"/>
              <a:t>CSC 2211: Algorithms</a:t>
            </a:r>
          </a:p>
          <a:p>
            <a:pPr marL="342900" indent="-342900">
              <a:buFont typeface="Wingdings" pitchFamily="2" charset="2"/>
              <a:buChar char="ü"/>
            </a:pPr>
            <a:r>
              <a:rPr lang="en-US" sz="3200" dirty="0"/>
              <a:t>CSC 1102: Introduction to Programming</a:t>
            </a:r>
          </a:p>
          <a:p>
            <a:pPr marL="342900" indent="-342900">
              <a:buFont typeface="Wingdings" pitchFamily="2" charset="2"/>
              <a:buChar char="ü"/>
            </a:pPr>
            <a:r>
              <a:rPr lang="en-US" sz="3200" dirty="0"/>
              <a:t>CSC 1103: Introduction to Programming Lab</a:t>
            </a:r>
          </a:p>
          <a:p>
            <a:pPr marL="342900" indent="-342900">
              <a:buFont typeface="Wingdings" pitchFamily="2" charset="2"/>
              <a:buChar char="ü"/>
            </a:pPr>
            <a:endParaRPr lang="en-US" sz="2400" dirty="0"/>
          </a:p>
        </p:txBody>
      </p:sp>
    </p:spTree>
    <p:extLst>
      <p:ext uri="{BB962C8B-B14F-4D97-AF65-F5344CB8AC3E}">
        <p14:creationId xmlns:p14="http://schemas.microsoft.com/office/powerpoint/2010/main" val="315721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Definition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8313834" cy="3416320"/>
          </a:xfrm>
          <a:prstGeom prst="rect">
            <a:avLst/>
          </a:prstGeom>
          <a:noFill/>
        </p:spPr>
        <p:txBody>
          <a:bodyPr wrap="square" rtlCol="0">
            <a:spAutoFit/>
          </a:bodyPr>
          <a:lstStyle/>
          <a:p>
            <a:pPr marL="342900" indent="-342900" algn="just">
              <a:buFont typeface="Wingdings" pitchFamily="2" charset="2"/>
              <a:buChar char="q"/>
            </a:pPr>
            <a:r>
              <a:rPr lang="en-US" sz="3200" dirty="0"/>
              <a:t>Computer graphics studies the manipulation of visual and geometric information using computational techniques. </a:t>
            </a:r>
          </a:p>
          <a:p>
            <a:pPr marL="342900" indent="-342900" algn="just">
              <a:buFont typeface="Wingdings" pitchFamily="2" charset="2"/>
              <a:buChar char="q"/>
            </a:pPr>
            <a:r>
              <a:rPr lang="en-US" sz="3200" dirty="0"/>
              <a:t>It focuses on the mathematical and computational foundations of image generation and processing</a:t>
            </a:r>
          </a:p>
          <a:p>
            <a:endParaRPr lang="en-US" sz="2400" dirty="0"/>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Subfields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8313834" cy="4339650"/>
          </a:xfrm>
          <a:prstGeom prst="rect">
            <a:avLst/>
          </a:prstGeom>
          <a:noFill/>
        </p:spPr>
        <p:txBody>
          <a:bodyPr wrap="square" rtlCol="0">
            <a:spAutoFit/>
          </a:bodyPr>
          <a:lstStyle/>
          <a:p>
            <a:pPr marL="342900" indent="-342900" algn="just">
              <a:buFont typeface="Wingdings" pitchFamily="2" charset="2"/>
              <a:buChar char="Ø"/>
            </a:pPr>
            <a:r>
              <a:rPr lang="en-US" sz="2800" b="1" dirty="0"/>
              <a:t>Geometry: </a:t>
            </a:r>
            <a:r>
              <a:rPr lang="en-US" sz="2800" dirty="0"/>
              <a:t>studies ways to represent and process surfaces</a:t>
            </a:r>
          </a:p>
          <a:p>
            <a:pPr marL="342900" indent="-342900" algn="just">
              <a:buFont typeface="Wingdings" pitchFamily="2" charset="2"/>
              <a:buChar char="Ø"/>
            </a:pPr>
            <a:r>
              <a:rPr lang="en-US" sz="2800" b="1" dirty="0"/>
              <a:t>Animation: </a:t>
            </a:r>
            <a:r>
              <a:rPr lang="en-US" sz="2800" dirty="0"/>
              <a:t>studies ways to represent and manipulate motion</a:t>
            </a:r>
          </a:p>
          <a:p>
            <a:pPr marL="342900" indent="-342900" algn="just">
              <a:buFont typeface="Wingdings" pitchFamily="2" charset="2"/>
              <a:buChar char="Ø"/>
            </a:pPr>
            <a:r>
              <a:rPr lang="en-US" sz="2800" b="1" dirty="0"/>
              <a:t>Rendering: </a:t>
            </a:r>
            <a:r>
              <a:rPr lang="en-US" sz="2800" dirty="0"/>
              <a:t>studies algorithms to reproduce light transport</a:t>
            </a:r>
          </a:p>
          <a:p>
            <a:pPr marL="342900" indent="-342900" algn="just">
              <a:buFont typeface="Wingdings" pitchFamily="2" charset="2"/>
              <a:buChar char="Ø"/>
            </a:pPr>
            <a:r>
              <a:rPr lang="en-US" sz="2800" b="1" dirty="0"/>
              <a:t>Imaging: </a:t>
            </a:r>
            <a:r>
              <a:rPr lang="en-US" sz="2800" dirty="0"/>
              <a:t>studies image acquisition or image editing</a:t>
            </a:r>
          </a:p>
          <a:p>
            <a:pPr marL="342900" indent="-342900" algn="just">
              <a:buFont typeface="Wingdings" pitchFamily="2" charset="2"/>
              <a:buChar char="Ø"/>
            </a:pPr>
            <a:r>
              <a:rPr lang="en-US" sz="2800" b="1" dirty="0"/>
              <a:t>Topology: </a:t>
            </a:r>
            <a:r>
              <a:rPr lang="en-US" sz="2800" dirty="0"/>
              <a:t>studies the </a:t>
            </a:r>
            <a:r>
              <a:rPr lang="en-US" sz="2800" dirty="0" err="1"/>
              <a:t>behaviour</a:t>
            </a:r>
            <a:r>
              <a:rPr lang="en-US" sz="2800" dirty="0"/>
              <a:t> of spaces and surfaces.</a:t>
            </a:r>
          </a:p>
          <a:p>
            <a:endParaRPr lang="en-US" sz="2400" dirty="0"/>
          </a:p>
        </p:txBody>
      </p:sp>
    </p:spTree>
    <p:extLst>
      <p:ext uri="{BB962C8B-B14F-4D97-AF65-F5344CB8AC3E}">
        <p14:creationId xmlns:p14="http://schemas.microsoft.com/office/powerpoint/2010/main" val="110102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Connected Studies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3477875"/>
          </a:xfrm>
          <a:prstGeom prst="rect">
            <a:avLst/>
          </a:prstGeom>
          <a:noFill/>
        </p:spPr>
        <p:txBody>
          <a:bodyPr wrap="square" rtlCol="0">
            <a:spAutoFit/>
          </a:bodyPr>
          <a:lstStyle/>
          <a:p>
            <a:pPr marL="342900" indent="-342900">
              <a:buFont typeface="Wingdings" pitchFamily="2" charset="2"/>
              <a:buChar char="ü"/>
            </a:pPr>
            <a:r>
              <a:rPr lang="en-US" sz="2800" dirty="0"/>
              <a:t>Applied mathematics</a:t>
            </a:r>
          </a:p>
          <a:p>
            <a:pPr marL="342900" indent="-342900">
              <a:buFont typeface="Wingdings" pitchFamily="2" charset="2"/>
              <a:buChar char="ü"/>
            </a:pPr>
            <a:r>
              <a:rPr lang="en-US" sz="2800" dirty="0"/>
              <a:t>Computational geometry</a:t>
            </a:r>
          </a:p>
          <a:p>
            <a:pPr marL="342900" indent="-342900">
              <a:buFont typeface="Wingdings" pitchFamily="2" charset="2"/>
              <a:buChar char="ü"/>
            </a:pPr>
            <a:r>
              <a:rPr lang="en-US" sz="2800" dirty="0"/>
              <a:t>Computational topology</a:t>
            </a:r>
          </a:p>
          <a:p>
            <a:pPr marL="342900" indent="-342900">
              <a:buFont typeface="Wingdings" pitchFamily="2" charset="2"/>
              <a:buChar char="ü"/>
            </a:pPr>
            <a:r>
              <a:rPr lang="en-US" sz="2800" dirty="0"/>
              <a:t>Computer vision</a:t>
            </a:r>
          </a:p>
          <a:p>
            <a:pPr marL="342900" indent="-342900">
              <a:buFont typeface="Wingdings" pitchFamily="2" charset="2"/>
              <a:buChar char="ü"/>
            </a:pPr>
            <a:r>
              <a:rPr lang="en-US" sz="2800" dirty="0"/>
              <a:t>Image processing</a:t>
            </a:r>
          </a:p>
          <a:p>
            <a:pPr marL="342900" indent="-342900">
              <a:buFont typeface="Wingdings" pitchFamily="2" charset="2"/>
              <a:buChar char="ü"/>
            </a:pPr>
            <a:r>
              <a:rPr lang="en-US" sz="2800" dirty="0"/>
              <a:t>Information visualization</a:t>
            </a:r>
          </a:p>
          <a:p>
            <a:pPr marL="342900" indent="-342900">
              <a:buFont typeface="Wingdings" pitchFamily="2" charset="2"/>
              <a:buChar char="ü"/>
            </a:pPr>
            <a:r>
              <a:rPr lang="en-US" sz="2800" dirty="0"/>
              <a:t>Scientific visualization</a:t>
            </a:r>
          </a:p>
          <a:p>
            <a:endParaRPr lang="en-US" sz="2400" dirty="0"/>
          </a:p>
        </p:txBody>
      </p:sp>
    </p:spTree>
    <p:extLst>
      <p:ext uri="{BB962C8B-B14F-4D97-AF65-F5344CB8AC3E}">
        <p14:creationId xmlns:p14="http://schemas.microsoft.com/office/powerpoint/2010/main" val="188926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Objective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3477875"/>
          </a:xfrm>
          <a:prstGeom prst="rect">
            <a:avLst/>
          </a:prstGeom>
          <a:noFill/>
        </p:spPr>
        <p:txBody>
          <a:bodyPr wrap="square" rtlCol="0">
            <a:spAutoFit/>
          </a:bodyPr>
          <a:lstStyle/>
          <a:p>
            <a:pPr algn="just"/>
            <a:r>
              <a:rPr lang="en-US" sz="2800" dirty="0"/>
              <a:t>This course provides a broad overview of the basic concepts of computer graphics. 2D raster graphics will be covered. Topics from raster graphics include transformations, color theory and scan conversion of lines and polygons. In addition, with this a practical glimpse of computer graphics will be given using OpenGL.</a:t>
            </a:r>
          </a:p>
          <a:p>
            <a:endParaRPr lang="en-US" sz="2400" dirty="0"/>
          </a:p>
        </p:txBody>
      </p:sp>
    </p:spTree>
    <p:extLst>
      <p:ext uri="{BB962C8B-B14F-4D97-AF65-F5344CB8AC3E}">
        <p14:creationId xmlns:p14="http://schemas.microsoft.com/office/powerpoint/2010/main" val="291654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Importance of the course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3831818"/>
          </a:xfrm>
          <a:prstGeom prst="rect">
            <a:avLst/>
          </a:prstGeom>
          <a:noFill/>
        </p:spPr>
        <p:txBody>
          <a:bodyPr wrap="square" rtlCol="0">
            <a:spAutoFit/>
          </a:bodyPr>
          <a:lstStyle/>
          <a:p>
            <a:pPr marL="457200" indent="-457200" algn="just">
              <a:buFont typeface="Courier New" pitchFamily="49" charset="0"/>
              <a:buChar char="o"/>
            </a:pPr>
            <a:r>
              <a:rPr lang="en-US" sz="2700" dirty="0"/>
              <a:t>Learn the basic principles and concepts of Computer Graphics.</a:t>
            </a:r>
          </a:p>
          <a:p>
            <a:pPr marL="457200" lvl="0" indent="-457200" algn="just">
              <a:buFont typeface="Courier New" pitchFamily="49" charset="0"/>
              <a:buChar char="o"/>
            </a:pPr>
            <a:r>
              <a:rPr lang="en-US" sz="2700" dirty="0"/>
              <a:t>Learn to use mathematical transformations and vector techniques in the production of computer graphics as well as how to use these things in real world using OpenGL.</a:t>
            </a:r>
          </a:p>
          <a:p>
            <a:pPr marL="457200" lvl="0" indent="-457200" algn="just">
              <a:buFont typeface="Courier New" pitchFamily="49" charset="0"/>
              <a:buChar char="o"/>
            </a:pPr>
            <a:r>
              <a:rPr lang="en-US" sz="2700" dirty="0"/>
              <a:t>Gain familiarity with the OpenGL library as a tool for writing C/C++ programs to create real graphics application.</a:t>
            </a:r>
            <a:endParaRPr lang="en-US" sz="2400" dirty="0"/>
          </a:p>
        </p:txBody>
      </p:sp>
    </p:spTree>
    <p:extLst>
      <p:ext uri="{BB962C8B-B14F-4D97-AF65-F5344CB8AC3E}">
        <p14:creationId xmlns:p14="http://schemas.microsoft.com/office/powerpoint/2010/main" val="410701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of Computer Graphics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Practical use / Benefit of the course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376903"/>
            <a:ext cx="8313834" cy="4339650"/>
          </a:xfrm>
          <a:prstGeom prst="rect">
            <a:avLst/>
          </a:prstGeom>
          <a:noFill/>
        </p:spPr>
        <p:txBody>
          <a:bodyPr wrap="square" rtlCol="0">
            <a:spAutoFit/>
          </a:bodyPr>
          <a:lstStyle/>
          <a:p>
            <a:pPr marL="342900" indent="-342900">
              <a:buFont typeface="Wingdings" pitchFamily="2" charset="2"/>
              <a:buChar char="ü"/>
            </a:pPr>
            <a:r>
              <a:rPr lang="en-US" sz="2800" dirty="0"/>
              <a:t>Augmented Reality</a:t>
            </a:r>
          </a:p>
          <a:p>
            <a:pPr marL="342900" indent="-342900">
              <a:buFont typeface="Wingdings" pitchFamily="2" charset="2"/>
              <a:buChar char="ü"/>
            </a:pPr>
            <a:r>
              <a:rPr lang="en-US" sz="2800" dirty="0"/>
              <a:t>Virtual Reality</a:t>
            </a:r>
          </a:p>
          <a:p>
            <a:pPr marL="342900" indent="-342900">
              <a:buFont typeface="Wingdings" pitchFamily="2" charset="2"/>
              <a:buChar char="ü"/>
            </a:pPr>
            <a:r>
              <a:rPr lang="en-US" sz="2800" dirty="0"/>
              <a:t>3D/2D Structured Content</a:t>
            </a:r>
          </a:p>
          <a:p>
            <a:pPr marL="342900" indent="-342900">
              <a:buFont typeface="Wingdings" pitchFamily="2" charset="2"/>
              <a:buChar char="ü"/>
            </a:pPr>
            <a:r>
              <a:rPr lang="en-US" sz="2800" dirty="0"/>
              <a:t>Game, Animation</a:t>
            </a:r>
          </a:p>
          <a:p>
            <a:pPr marL="342900" indent="-342900">
              <a:buFont typeface="Wingdings" pitchFamily="2" charset="2"/>
              <a:buChar char="ü"/>
            </a:pPr>
            <a:r>
              <a:rPr lang="en-US" sz="2800" dirty="0"/>
              <a:t>3D Animated Movie</a:t>
            </a:r>
          </a:p>
          <a:p>
            <a:pPr marL="342900" indent="-342900">
              <a:buFont typeface="Wingdings" pitchFamily="2" charset="2"/>
              <a:buChar char="ü"/>
            </a:pPr>
            <a:r>
              <a:rPr lang="en-US" sz="2800" dirty="0"/>
              <a:t>Higher Study Opportunity</a:t>
            </a:r>
          </a:p>
          <a:p>
            <a:pPr marL="342900" indent="-342900">
              <a:buFont typeface="Wingdings" pitchFamily="2" charset="2"/>
              <a:buChar char="ü"/>
            </a:pPr>
            <a:r>
              <a:rPr lang="en-US" sz="2800" dirty="0"/>
              <a:t>2D/3D Game Development</a:t>
            </a:r>
          </a:p>
          <a:p>
            <a:pPr marL="342900" indent="-342900">
              <a:buFont typeface="Wingdings" pitchFamily="2" charset="2"/>
              <a:buChar char="ü"/>
            </a:pPr>
            <a:r>
              <a:rPr lang="en-US" sz="2800" dirty="0"/>
              <a:t>Higher Studies opportunities </a:t>
            </a:r>
          </a:p>
          <a:p>
            <a:r>
              <a:rPr lang="en-US" sz="2800" dirty="0"/>
              <a:t>Etc…</a:t>
            </a:r>
          </a:p>
          <a:p>
            <a:pPr algn="just"/>
            <a:endParaRPr lang="en-US" sz="2400" dirty="0"/>
          </a:p>
        </p:txBody>
      </p:sp>
    </p:spTree>
    <p:extLst>
      <p:ext uri="{BB962C8B-B14F-4D97-AF65-F5344CB8AC3E}">
        <p14:creationId xmlns:p14="http://schemas.microsoft.com/office/powerpoint/2010/main" val="341912465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729</TotalTime>
  <Words>664</Words>
  <Application>Microsoft Office PowerPoint</Application>
  <PresentationFormat>On-screen Show (4:3)</PresentationFormat>
  <Paragraphs>115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Courier New</vt:lpstr>
      <vt:lpstr>Wingdings</vt:lpstr>
      <vt:lpstr>Spectrum</vt:lpstr>
      <vt:lpstr>Intro of Computer Graphics</vt:lpstr>
      <vt:lpstr>Outline</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lpstr>Introduction of Computer Graphics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Mahfujur Rahman</cp:lastModifiedBy>
  <cp:revision>66</cp:revision>
  <dcterms:created xsi:type="dcterms:W3CDTF">2018-12-10T17:20:29Z</dcterms:created>
  <dcterms:modified xsi:type="dcterms:W3CDTF">2022-05-30T17:37:50Z</dcterms:modified>
</cp:coreProperties>
</file>