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4"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5/30/2022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graphicFrame>
        <p:nvGraphicFramePr>
          <p:cNvPr id="9" name="Table 8">
            <a:extLst>
              <a:ext uri="{FF2B5EF4-FFF2-40B4-BE49-F238E27FC236}">
                <a16:creationId xmlns:a16="http://schemas.microsoft.com/office/drawing/2014/main" id="{E1E5E6F8-0A98-3030-D063-171E5923FC5E}"/>
              </a:ext>
            </a:extLst>
          </p:cNvPr>
          <p:cNvGraphicFramePr>
            <a:graphicFrameLocks noGrp="1"/>
          </p:cNvGraphicFramePr>
          <p:nvPr>
            <p:extLst>
              <p:ext uri="{D42A27DB-BD31-4B8C-83A1-F6EECF244321}">
                <p14:modId xmlns:p14="http://schemas.microsoft.com/office/powerpoint/2010/main" val="9071958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0488">
                  <a:extLst>
                    <a:ext uri="{9D8B030D-6E8A-4147-A177-3AD203B41FA5}">
                      <a16:colId xmlns:a16="http://schemas.microsoft.com/office/drawing/2014/main" val="1762131981"/>
                    </a:ext>
                  </a:extLst>
                </a:gridCol>
                <a:gridCol w="1252024">
                  <a:extLst>
                    <a:ext uri="{9D8B030D-6E8A-4147-A177-3AD203B41FA5}">
                      <a16:colId xmlns:a16="http://schemas.microsoft.com/office/drawing/2014/main" val="445458238"/>
                    </a:ext>
                  </a:extLst>
                </a:gridCol>
                <a:gridCol w="183442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a:t>
                      </a:r>
                    </a:p>
                  </a:txBody>
                  <a:tcPr/>
                </a:tc>
                <a:tc>
                  <a:txBody>
                    <a:bodyPr/>
                    <a:lstStyle/>
                    <a:p>
                      <a:r>
                        <a:rPr lang="en-US" dirty="0"/>
                        <a:t>Week No:</a:t>
                      </a:r>
                    </a:p>
                  </a:txBody>
                  <a:tcPr/>
                </a:tc>
                <a:tc>
                  <a:txBody>
                    <a:bodyPr/>
                    <a:lstStyle/>
                    <a:p>
                      <a:r>
                        <a:rPr lang="en-US" dirty="0"/>
                        <a:t>02</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389044"/>
            <a:ext cx="7808976" cy="1088136"/>
          </a:xfrm>
        </p:spPr>
        <p:txBody>
          <a:bodyPr/>
          <a:lstStyle/>
          <a:p>
            <a:r>
              <a:rPr lang="en-US" dirty="0"/>
              <a:t>Vector Image </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a:t>
            </a:r>
            <a:r>
              <a:rPr lang="en-US" sz="2400" b="1" dirty="0"/>
              <a:t>mathematical formulas </a:t>
            </a:r>
            <a:r>
              <a:rPr lang="en-US" sz="2400" dirty="0"/>
              <a:t>that define </a:t>
            </a:r>
            <a:r>
              <a:rPr lang="en-US" sz="2400" b="1" dirty="0"/>
              <a:t>geometric primitives</a:t>
            </a:r>
            <a:r>
              <a:rPr lang="en-US" sz="2400" dirty="0"/>
              <a:t> such as polygons, lines, curves, circles and rectangles</a:t>
            </a:r>
          </a:p>
        </p:txBody>
      </p:sp>
    </p:spTree>
    <p:extLst>
      <p:ext uri="{BB962C8B-B14F-4D97-AF65-F5344CB8AC3E}">
        <p14:creationId xmlns:p14="http://schemas.microsoft.com/office/powerpoint/2010/main" val="273359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a:t>They </a:t>
            </a:r>
            <a:r>
              <a:rPr lang="en-US" sz="2500" dirty="0"/>
              <a:t>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a:p>
          <a:p>
            <a:endParaRPr lang="en-US" sz="2400" dirty="0"/>
          </a:p>
        </p:txBody>
      </p:sp>
    </p:spTree>
    <p:extLst>
      <p:ext uri="{BB962C8B-B14F-4D97-AF65-F5344CB8AC3E}">
        <p14:creationId xmlns:p14="http://schemas.microsoft.com/office/powerpoint/2010/main" val="9753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color models: </a:t>
            </a:r>
            <a:r>
              <a:rPr lang="en-US" sz="2400" b="1" dirty="0"/>
              <a:t>additive</a:t>
            </a:r>
            <a:r>
              <a:rPr lang="en-US" sz="2400" dirty="0"/>
              <a:t> and </a:t>
            </a:r>
            <a:r>
              <a:rPr lang="en-US" sz="2400" b="1" dirty="0"/>
              <a:t>subtractive</a:t>
            </a:r>
            <a:r>
              <a:rPr lang="en-US" sz="2400" dirty="0"/>
              <a:t>.</a:t>
            </a:r>
          </a:p>
        </p:txBody>
      </p:sp>
    </p:spTree>
    <p:extLst>
      <p:ext uri="{BB962C8B-B14F-4D97-AF65-F5344CB8AC3E}">
        <p14:creationId xmlns:p14="http://schemas.microsoft.com/office/powerpoint/2010/main" val="385527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t>
            </a:r>
            <a:r>
              <a:rPr lang="en-US" sz="2400" b="1" dirty="0"/>
              <a:t>Additive</a:t>
            </a:r>
            <a:r>
              <a:rPr lang="en-US" sz="2400" dirty="0"/>
              <a:t> color models </a:t>
            </a:r>
            <a:r>
              <a:rPr lang="en-US" sz="2400" b="1" dirty="0"/>
              <a:t>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a:t>
            </a:r>
            <a:r>
              <a:rPr lang="en-US" sz="2400" b="1" dirty="0"/>
              <a:t>Subtractive</a:t>
            </a:r>
            <a:r>
              <a:rPr lang="en-US" sz="2400" dirty="0"/>
              <a:t> color models </a:t>
            </a:r>
            <a:r>
              <a:rPr lang="en-US" sz="2400" b="1" dirty="0"/>
              <a:t>use printing inks</a:t>
            </a:r>
            <a:endParaRPr lang="en-US" sz="2400" dirty="0"/>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a:t>
            </a:r>
            <a:r>
              <a:rPr lang="en-US" sz="2400" b="1" dirty="0"/>
              <a:t>transmitted light</a:t>
            </a:r>
          </a:p>
          <a:p>
            <a:endParaRPr lang="en-US" sz="2400" dirty="0"/>
          </a:p>
          <a:p>
            <a:pPr>
              <a:buFont typeface="Wingdings" panose="05000000000000000000" pitchFamily="2" charset="2"/>
              <a:buChar char="ü"/>
            </a:pPr>
            <a:r>
              <a:rPr lang="en-US" sz="2400" dirty="0"/>
              <a:t>Colors perceived in subtractive models are the result of </a:t>
            </a:r>
            <a:r>
              <a:rPr lang="en-US" sz="2400" b="1" dirty="0"/>
              <a:t>reflected light</a:t>
            </a:r>
          </a:p>
        </p:txBody>
      </p:sp>
    </p:spTree>
    <p:extLst>
      <p:ext uri="{BB962C8B-B14F-4D97-AF65-F5344CB8AC3E}">
        <p14:creationId xmlns:p14="http://schemas.microsoft.com/office/powerpoint/2010/main" val="245868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pic>
        <p:nvPicPr>
          <p:cNvPr id="7" name="Content Placeholder 4">
            <a:extLst>
              <a:ext uri="{FF2B5EF4-FFF2-40B4-BE49-F238E27FC236}">
                <a16:creationId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3" name="Rectangle 2">
            <a:extLst>
              <a:ext uri="{FF2B5EF4-FFF2-40B4-BE49-F238E27FC236}">
                <a16:creationId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pic>
        <p:nvPicPr>
          <p:cNvPr id="6" name="Content Placeholder 4">
            <a:extLst>
              <a:ext uri="{FF2B5EF4-FFF2-40B4-BE49-F238E27FC236}">
                <a16:creationId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a:t>
            </a:r>
            <a:r>
              <a:rPr lang="en-US" sz="2400" b="1" dirty="0"/>
              <a:t>red, green, </a:t>
            </a:r>
            <a:r>
              <a:rPr lang="en-US" sz="2400" dirty="0"/>
              <a:t>and </a:t>
            </a:r>
            <a:r>
              <a:rPr lang="en-US" sz="2400" b="1" dirty="0"/>
              <a:t>blue</a:t>
            </a:r>
            <a:r>
              <a:rPr lang="en-US" sz="2400" dirty="0"/>
              <a:t> intensity.</a:t>
            </a:r>
          </a:p>
          <a:p>
            <a:r>
              <a:rPr lang="en-US" sz="2400" dirty="0"/>
              <a:t> </a:t>
            </a:r>
          </a:p>
          <a:p>
            <a:pPr>
              <a:buFont typeface="Wingdings" panose="05000000000000000000" pitchFamily="2" charset="2"/>
              <a:buChar char="Ø"/>
            </a:pPr>
            <a:r>
              <a:rPr lang="en-US" sz="2400" dirty="0"/>
              <a:t> Each intensity value is on a scale of </a:t>
            </a:r>
            <a:r>
              <a:rPr lang="en-US" sz="2400" b="1" dirty="0"/>
              <a:t>0</a:t>
            </a:r>
            <a:r>
              <a:rPr lang="en-US" sz="2400" dirty="0"/>
              <a:t> to </a:t>
            </a:r>
            <a:r>
              <a:rPr lang="en-US" sz="2400" b="1" dirty="0"/>
              <a:t>255</a:t>
            </a:r>
          </a:p>
        </p:txBody>
      </p:sp>
    </p:spTree>
    <p:extLst>
      <p:ext uri="{BB962C8B-B14F-4D97-AF65-F5344CB8AC3E}">
        <p14:creationId xmlns:p14="http://schemas.microsoft.com/office/powerpoint/2010/main" val="279124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t>
            </a:r>
            <a:r>
              <a:rPr lang="en-US"/>
              <a:t>Color Palette </a:t>
            </a:r>
            <a:endParaRPr lang="en-US"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64-color </a:t>
            </a:r>
            <a:r>
              <a:rPr lang="en-US" sz="2400" b="1" dirty="0"/>
              <a:t>((2</a:t>
            </a:r>
            <a:r>
              <a:rPr lang="en-US" sz="2400" b="1" baseline="30000" dirty="0"/>
              <a:t>2</a:t>
            </a:r>
            <a:r>
              <a:rPr lang="en-US" sz="2400" b="1" dirty="0"/>
              <a:t>)</a:t>
            </a:r>
            <a:r>
              <a:rPr lang="en-US" sz="2400" b="1" baseline="30000" dirty="0"/>
              <a:t>3</a:t>
            </a:r>
            <a:r>
              <a:rPr lang="en-US" sz="2400" b="1" dirty="0"/>
              <a:t> = 4</a:t>
            </a:r>
            <a:r>
              <a:rPr lang="en-US" sz="2400" b="1" baseline="30000" dirty="0"/>
              <a:t>3</a:t>
            </a:r>
            <a:r>
              <a:rPr lang="en-US" sz="2400" b="1" dirty="0"/>
              <a:t> = 64) </a:t>
            </a:r>
            <a:r>
              <a:rPr lang="en-US" sz="2400" dirty="0"/>
              <a:t>palette</a:t>
            </a:r>
          </a:p>
        </p:txBody>
      </p:sp>
    </p:spTree>
    <p:extLst>
      <p:ext uri="{BB962C8B-B14F-4D97-AF65-F5344CB8AC3E}">
        <p14:creationId xmlns:p14="http://schemas.microsoft.com/office/powerpoint/2010/main" val="38866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Palette </a:t>
            </a:r>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pic>
        <p:nvPicPr>
          <p:cNvPr id="6" name="Content Placeholder 4">
            <a:extLst>
              <a:ext uri="{FF2B5EF4-FFF2-40B4-BE49-F238E27FC236}">
                <a16:creationId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pic>
        <p:nvPicPr>
          <p:cNvPr id="7" name="Content Placeholder 4">
            <a:extLst>
              <a:ext uri="{FF2B5EF4-FFF2-40B4-BE49-F238E27FC236}">
                <a16:creationId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a:t>
            </a:r>
            <a:r>
              <a:rPr lang="en-US" sz="2000" b="1" dirty="0"/>
              <a:t>printing process</a:t>
            </a:r>
            <a:r>
              <a:rPr lang="en-US" sz="2000" dirty="0"/>
              <a:t>,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CMYK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CMYK(c%, m%, y%)=&gt;(0%,0%,0%) white. [ranges from 0 to 100%]</a:t>
            </a:r>
          </a:p>
        </p:txBody>
      </p:sp>
    </p:spTree>
    <p:extLst>
      <p:ext uri="{BB962C8B-B14F-4D97-AF65-F5344CB8AC3E}">
        <p14:creationId xmlns:p14="http://schemas.microsoft.com/office/powerpoint/2010/main" val="323614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 </a:t>
            </a:r>
            <a:r>
              <a:rPr lang="en-US" sz="2800" dirty="0" err="1"/>
              <a:t>color.R</a:t>
            </a:r>
            <a:r>
              <a:rPr lang="en-US" sz="2800" dirty="0"/>
              <a:t> / 255.0 );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 M = 1 – ( </a:t>
            </a:r>
            <a:r>
              <a:rPr lang="en-US" sz="2800" dirty="0" err="1"/>
              <a:t>color.G</a:t>
            </a:r>
            <a:r>
              <a:rPr lang="en-US" sz="2800" dirty="0"/>
              <a:t> / 255.0 );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 Y = 1 – ( </a:t>
            </a:r>
            <a:r>
              <a:rPr lang="en-US" sz="2800" dirty="0" err="1"/>
              <a:t>color.B</a:t>
            </a:r>
            <a:r>
              <a:rPr lang="en-US" sz="2800" dirty="0"/>
              <a:t> / 255.0 );</a:t>
            </a:r>
          </a:p>
        </p:txBody>
      </p:sp>
    </p:spTree>
    <p:extLst>
      <p:ext uri="{BB962C8B-B14F-4D97-AF65-F5344CB8AC3E}">
        <p14:creationId xmlns:p14="http://schemas.microsoft.com/office/powerpoint/2010/main" val="10682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a:t>The 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a:t>
            </a:r>
            <a:r>
              <a:rPr lang="en-US" sz="2800"/>
              <a:t>3 bits </a:t>
            </a:r>
            <a:r>
              <a:rPr lang="en-US" sz="2800" dirty="0"/>
              <a:t>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3" name="Rectangle 2">
            <a:extLst>
              <a:ext uri="{FF2B5EF4-FFF2-40B4-BE49-F238E27FC236}">
                <a16:creationId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pic>
        <p:nvPicPr>
          <p:cNvPr id="6" name="Picture 2">
            <a:extLst>
              <a:ext uri="{FF2B5EF4-FFF2-40B4-BE49-F238E27FC236}">
                <a16:creationId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By halftoning an image (converting it from a bitmap to    </a:t>
            </a:r>
          </a:p>
          <a:p>
            <a:pPr algn="just"/>
            <a:r>
              <a:rPr lang="en-US" sz="2800" dirty="0"/>
              <a:t>     a halftone), it can be printed using less resources </a:t>
            </a:r>
          </a:p>
        </p:txBody>
      </p:sp>
    </p:spTree>
    <p:extLst>
      <p:ext uri="{BB962C8B-B14F-4D97-AF65-F5344CB8AC3E}">
        <p14:creationId xmlns:p14="http://schemas.microsoft.com/office/powerpoint/2010/main" val="21237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389044"/>
            <a:ext cx="7808976" cy="1088136"/>
          </a:xfrm>
        </p:spPr>
        <p:txBody>
          <a:bodyPr/>
          <a:lstStyle/>
          <a:p>
            <a:r>
              <a:rPr lang="en-US" dirty="0"/>
              <a:t>Pixel</a:t>
            </a:r>
          </a:p>
        </p:txBody>
      </p:sp>
      <p:pic>
        <p:nvPicPr>
          <p:cNvPr id="7" name="Picture 2" descr="C:\Users\Teacher\Desktop\thumb534-pixel-36432d61374032deacd012147dd6d424.jpg">
            <a:extLst>
              <a:ext uri="{FF2B5EF4-FFF2-40B4-BE49-F238E27FC236}">
                <a16:creationId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pic>
        <p:nvPicPr>
          <p:cNvPr id="6" name="Picture 2" descr="http://upload.wikimedia.org/wikipedia/commons/thumb/1/10/Halftoning_introduction.svg/260px-Halftoning_introduction.svg.png">
            <a:extLst>
              <a:ext uri="{FF2B5EF4-FFF2-40B4-BE49-F238E27FC236}">
                <a16:creationId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pic>
        <p:nvPicPr>
          <p:cNvPr id="9" name="Picture 2" descr="http://mocoloco.com/fresh2/upload/2011/12/halftone_calendar_by_casey_klebba/halftone_calendar_casey_klebba_3b-thumb-468x468-35319.jpg">
            <a:extLst>
              <a:ext uri="{FF2B5EF4-FFF2-40B4-BE49-F238E27FC236}">
                <a16:creationId xmlns:a16="http://schemas.microsoft.com/office/drawing/2014/main"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pic>
        <p:nvPicPr>
          <p:cNvPr id="8" name="Picture 2" descr="http://mocoloco.com/fresh2/upload/2011/12/halftone_calendar_by_casey_klebba/halftone_calendar_casey_klebba_3b-thumb-468x468-35319.jpg">
            <a:extLst>
              <a:ext uri="{FF2B5EF4-FFF2-40B4-BE49-F238E27FC236}">
                <a16:creationId xmlns:a16="http://schemas.microsoft.com/office/drawing/2014/main"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a16="http://schemas.microsoft.com/office/drawing/2014/main"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lvl="1">
              <a:buFont typeface="Wingdings" pitchFamily="2" charset="2"/>
              <a:buChar char="Ø"/>
            </a:pPr>
            <a:r>
              <a:rPr lang="en-US" sz="2400" b="1" dirty="0"/>
              <a:t>Raster Image</a:t>
            </a:r>
          </a:p>
          <a:p>
            <a:pPr lvl="1">
              <a:buFont typeface="Wingdings" pitchFamily="2" charset="2"/>
              <a:buChar char="Ø"/>
            </a:pPr>
            <a:r>
              <a:rPr lang="en-US" sz="2400" b="1" dirty="0"/>
              <a:t>Vector Image</a:t>
            </a:r>
          </a:p>
        </p:txBody>
      </p:sp>
    </p:spTree>
    <p:extLst>
      <p:ext uri="{BB962C8B-B14F-4D97-AF65-F5344CB8AC3E}">
        <p14:creationId xmlns:p14="http://schemas.microsoft.com/office/powerpoint/2010/main" val="27674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389045"/>
            <a:ext cx="7808976" cy="1088136"/>
          </a:xfrm>
        </p:spPr>
        <p:txBody>
          <a:bodyPr/>
          <a:lstStyle/>
          <a:p>
            <a:r>
              <a:rPr lang="en-US" dirty="0"/>
              <a:t>Raster Image </a:t>
            </a:r>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a:t>
            </a:r>
            <a:r>
              <a:rPr lang="en-US" sz="2400" b="1" dirty="0"/>
              <a:t>bitmaps</a:t>
            </a:r>
            <a:r>
              <a:rPr lang="en-US" sz="2400" dirty="0"/>
              <a:t>.</a:t>
            </a:r>
          </a:p>
          <a:p>
            <a:endParaRPr lang="en-US" sz="2400" dirty="0"/>
          </a:p>
          <a:p>
            <a:pPr marL="800100" lvl="1" indent="-342900">
              <a:buFont typeface="Arial" panose="020B0604020202020204" pitchFamily="34" charset="0"/>
              <a:buChar char="•"/>
            </a:pPr>
            <a:r>
              <a:rPr lang="en-US" sz="2400" dirty="0"/>
              <a:t>A bitmap is a grid of individual pixels that collectively compose an image.</a:t>
            </a:r>
          </a:p>
          <a:p>
            <a:pPr marL="800100" lvl="1" indent="-342900">
              <a:buFont typeface="Arial" panose="020B0604020202020204" pitchFamily="34" charset="0"/>
              <a:buChar char="•"/>
            </a:pPr>
            <a:r>
              <a:rPr lang="en-US" sz="2400" dirty="0"/>
              <a:t>Raster graphics render images as a collection of countless tiny squares.</a:t>
            </a:r>
          </a:p>
          <a:p>
            <a:pPr marL="800100" lvl="1" indent="-342900">
              <a:buFont typeface="Arial" panose="020B0604020202020204" pitchFamily="34" charset="0"/>
              <a:buChar char="•"/>
            </a:pPr>
            <a:r>
              <a:rPr lang="en-US" sz="2400" dirty="0"/>
              <a:t>Each square, or pixel, is coded in a specific  shade. Individually, these pixels are worthless</a:t>
            </a:r>
          </a:p>
          <a:p>
            <a:pPr marL="800100" lvl="1"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416320"/>
          </a:xfrm>
          <a:prstGeom prst="rect">
            <a:avLst/>
          </a:prstGeom>
        </p:spPr>
        <p:txBody>
          <a:bodyPr wrap="square">
            <a:spAutoFit/>
          </a:bodyPr>
          <a:lstStyle/>
          <a:p>
            <a:pPr marL="342900" indent="-342900">
              <a:buFont typeface="Wingdings" panose="05000000000000000000" pitchFamily="2" charset="2"/>
              <a:buChar char="q"/>
            </a:pPr>
            <a:r>
              <a:rPr lang="en-US" sz="2400" dirty="0"/>
              <a:t>Usage of Raster Image:</a:t>
            </a:r>
          </a:p>
          <a:p>
            <a:endParaRPr lang="en-US" sz="2400" dirty="0"/>
          </a:p>
          <a:p>
            <a:pPr lvl="1" algn="just">
              <a:buFont typeface="Wingdings" pitchFamily="2" charset="2"/>
              <a:buChar char="Ø"/>
            </a:pPr>
            <a:r>
              <a:rPr lang="en-US" sz="2400" dirty="0"/>
              <a:t>Raster graphics are best used for non-line art images; specifically digitized photographs, scanned artwork or detailed graphics</a:t>
            </a:r>
          </a:p>
          <a:p>
            <a:pPr lvl="1" algn="just"/>
            <a:endParaRPr lang="en-US" sz="2400" dirty="0"/>
          </a:p>
          <a:p>
            <a:pPr lvl="1"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4" name="TextBox 3">
            <a:extLst>
              <a:ext uri="{FF2B5EF4-FFF2-40B4-BE49-F238E27FC236}">
                <a16:creationId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a:t>
            </a:r>
            <a:r>
              <a:rPr lang="en-US" sz="2400" b="1" dirty="0"/>
              <a:t>dpi, </a:t>
            </a:r>
            <a:r>
              <a:rPr lang="en-US" sz="2400" dirty="0"/>
              <a:t>or</a:t>
            </a:r>
            <a:r>
              <a:rPr lang="en-US" sz="2400" b="1" dirty="0"/>
              <a:t> dots per inch</a:t>
            </a:r>
            <a:r>
              <a:rPr lang="en-US" sz="2400" dirty="0"/>
              <a:t>.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1673</Words>
  <Application>Microsoft Office PowerPoint</Application>
  <PresentationFormat>On-screen Show (4:3)</PresentationFormat>
  <Paragraphs>228</Paragraphs>
  <Slides>44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Corbel</vt:lpstr>
      <vt:lpstr>Wingdings</vt: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Palette </vt:lpstr>
      <vt:lpstr>Color Palette </vt:lpstr>
      <vt:lpstr>CMYK</vt:lpstr>
      <vt:lpstr>CMYK</vt:lpstr>
      <vt:lpstr>CMY</vt:lpstr>
      <vt:lpstr>RGB to CMY</vt:lpstr>
      <vt:lpstr>RGB to CMY</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Mahfujur Rahman</cp:lastModifiedBy>
  <cp:revision>72</cp:revision>
  <dcterms:created xsi:type="dcterms:W3CDTF">2020-04-25T12:14:01Z</dcterms:created>
  <dcterms:modified xsi:type="dcterms:W3CDTF">2022-05-30T18:21:22Z</dcterms:modified>
</cp:coreProperties>
</file>