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62" r:id="rId6"/>
    <p:sldId id="261" r:id="rId7"/>
    <p:sldId id="276" r:id="rId8"/>
    <p:sldId id="263" r:id="rId9"/>
    <p:sldId id="264" r:id="rId10"/>
    <p:sldId id="275" r:id="rId11"/>
    <p:sldId id="265" r:id="rId12"/>
    <p:sldId id="266" r:id="rId13"/>
    <p:sldId id="274" r:id="rId14"/>
    <p:sldId id="267" r:id="rId15"/>
    <p:sldId id="268" r:id="rId16"/>
    <p:sldId id="269" r:id="rId17"/>
    <p:sldId id="277" r:id="rId18"/>
    <p:sldId id="270" r:id="rId19"/>
    <p:sldId id="271" r:id="rId20"/>
    <p:sldId id="272" r:id="rId21"/>
    <p:sldId id="273" r:id="rId22"/>
    <p:sldId id="283" r:id="rId23"/>
    <p:sldId id="284" r:id="rId24"/>
    <p:sldId id="285" r:id="rId25"/>
    <p:sldId id="278" r:id="rId26"/>
    <p:sldId id="280" r:id="rId27"/>
    <p:sldId id="286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44444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3T05:08:0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1 1 384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90448-219A-4F96-9808-27A7DB31EAB5}" type="datetimeFigureOut">
              <a:rPr lang="en-AU" smtClean="0"/>
              <a:t>3/06/2024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9D320-AAC3-4274-A025-3FBFE094D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76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sz="1800" b="0" i="0" u="none" strike="noStrike" baseline="0" dirty="0">
                <a:latin typeface="AdvOT8b89b10c.I"/>
              </a:rPr>
              <a:t>Descriptive statistics</a:t>
            </a:r>
            <a:r>
              <a:rPr lang="en-AU" sz="1800" b="0" i="0" u="none" strike="noStrike" baseline="0" dirty="0">
                <a:latin typeface="AdvOT260e5629"/>
              </a:rPr>
              <a:t>: Computing mean, standard deviation, correlation,</a:t>
            </a:r>
          </a:p>
          <a:p>
            <a:pPr algn="l"/>
            <a:r>
              <a:rPr lang="en-US" sz="1800" b="0" i="0" u="none" strike="noStrike" baseline="0" dirty="0">
                <a:latin typeface="AdvOT260e5629"/>
              </a:rPr>
              <a:t>and other descriptive statistics, quantify the aggregate structure of a dataset.</a:t>
            </a:r>
          </a:p>
          <a:p>
            <a:pPr algn="l"/>
            <a:endParaRPr lang="en-US" sz="1800" b="0" i="0" u="none" strike="noStrike" baseline="0" dirty="0">
              <a:latin typeface="AdvOT260e5629"/>
            </a:endParaRPr>
          </a:p>
          <a:p>
            <a:pPr algn="l"/>
            <a:r>
              <a:rPr lang="en-US" sz="1800" b="0" i="0" u="none" strike="noStrike" baseline="0" dirty="0">
                <a:latin typeface="AdvOT8b89b10c.I"/>
              </a:rPr>
              <a:t>Exploratory visualization</a:t>
            </a:r>
            <a:r>
              <a:rPr lang="en-US" sz="1800" b="0" i="0" u="none" strike="noStrike" baseline="0" dirty="0">
                <a:latin typeface="AdvOT260e5629"/>
              </a:rPr>
              <a:t>: The process of expressing data in visual</a:t>
            </a:r>
          </a:p>
          <a:p>
            <a:pPr algn="l"/>
            <a:r>
              <a:rPr lang="en-US" sz="1800" b="0" i="0" u="none" strike="noStrike" baseline="0" dirty="0">
                <a:latin typeface="AdvOT260e5629"/>
              </a:rPr>
              <a:t>coordinates enables users to find patterns and relationships in the data</a:t>
            </a:r>
          </a:p>
          <a:p>
            <a:pPr algn="l"/>
            <a:r>
              <a:rPr lang="en-US" sz="1800" b="0" i="0" u="none" strike="noStrike" baseline="0" dirty="0">
                <a:latin typeface="AdvOT260e5629"/>
              </a:rPr>
              <a:t>and to comprehend large datasets.</a:t>
            </a:r>
          </a:p>
          <a:p>
            <a:pPr algn="l"/>
            <a:endParaRPr lang="en-US" sz="1800" b="0" i="0" u="none" strike="noStrike" baseline="0" dirty="0">
              <a:latin typeface="AdvOT260e5629"/>
            </a:endParaRPr>
          </a:p>
          <a:p>
            <a:pPr algn="l"/>
            <a:r>
              <a:rPr lang="en-US" sz="1800" b="0" i="0" u="none" strike="noStrike" baseline="0" dirty="0">
                <a:latin typeface="AdvOT8b89b10c.I"/>
              </a:rPr>
              <a:t>Dimensional slicing</a:t>
            </a:r>
            <a:r>
              <a:rPr lang="en-US" sz="1800" b="0" i="0" u="none" strike="noStrike" baseline="0" dirty="0">
                <a:latin typeface="AdvOT260e5629"/>
              </a:rPr>
              <a:t>: Online analytical processing (OLAP) applications,</a:t>
            </a:r>
          </a:p>
          <a:p>
            <a:pPr algn="l"/>
            <a:r>
              <a:rPr lang="en-US" sz="1800" b="0" i="0" u="none" strike="noStrike" baseline="0" dirty="0">
                <a:latin typeface="AdvOT260e5629"/>
              </a:rPr>
              <a:t>which are prevalent in organizations, mainly provide information on</a:t>
            </a:r>
          </a:p>
          <a:p>
            <a:pPr algn="l"/>
            <a:r>
              <a:rPr lang="en-US" sz="1800" b="0" i="0" u="none" strike="noStrike" baseline="0" dirty="0">
                <a:latin typeface="AdvOT260e5629"/>
              </a:rPr>
              <a:t>the data through dimensional slicing, filtering, and pivoting.</a:t>
            </a:r>
          </a:p>
          <a:p>
            <a:pPr algn="l"/>
            <a:endParaRPr lang="en-US" sz="1800" b="0" i="0" u="none" strike="noStrike" baseline="0" dirty="0">
              <a:latin typeface="AdvOT260e5629"/>
            </a:endParaRPr>
          </a:p>
          <a:p>
            <a:pPr algn="l"/>
            <a:r>
              <a:rPr lang="en-US" sz="1800" b="0" i="0" u="none" strike="noStrike" baseline="0" dirty="0">
                <a:latin typeface="AdvOT8b89b10c.I"/>
              </a:rPr>
              <a:t>Hypothesis testing</a:t>
            </a:r>
            <a:r>
              <a:rPr lang="en-US" sz="1800" b="0" i="0" u="none" strike="noStrike" baseline="0" dirty="0">
                <a:latin typeface="AdvOT260e5629"/>
              </a:rPr>
              <a:t>: In confirmatory data analysis, experimental data are</a:t>
            </a:r>
          </a:p>
          <a:p>
            <a:pPr algn="l"/>
            <a:r>
              <a:rPr lang="en-US" sz="1800" b="0" i="0" u="none" strike="noStrike" baseline="0" dirty="0">
                <a:latin typeface="AdvOT260e5629"/>
              </a:rPr>
              <a:t>collected to evaluate whether a hypothesis has enough evidence to be</a:t>
            </a:r>
          </a:p>
          <a:p>
            <a:pPr algn="l"/>
            <a:r>
              <a:rPr lang="en-AU" sz="1800" b="0" i="0" u="none" strike="noStrike" baseline="0" dirty="0">
                <a:latin typeface="AdvOT260e5629"/>
              </a:rPr>
              <a:t>supported or not.</a:t>
            </a:r>
            <a:endParaRPr lang="en-US" sz="1800" b="0" i="0" u="none" strike="noStrike" baseline="0" dirty="0">
              <a:latin typeface="AdvOT260e5629"/>
            </a:endParaRPr>
          </a:p>
          <a:p>
            <a:pPr algn="l"/>
            <a:endParaRPr lang="en-US" sz="1800" b="0" i="0" u="none" strike="noStrike" baseline="0" dirty="0">
              <a:latin typeface="AdvOT260e5629"/>
            </a:endParaRPr>
          </a:p>
          <a:p>
            <a:pPr algn="l"/>
            <a:r>
              <a:rPr lang="en-US" sz="1800" b="0" i="0" u="none" strike="noStrike" baseline="0" dirty="0">
                <a:latin typeface="AdvOT8b89b10c.I"/>
              </a:rPr>
              <a:t>Data engineering</a:t>
            </a:r>
            <a:r>
              <a:rPr lang="en-US" sz="1800" b="0" i="0" u="none" strike="noStrike" baseline="0" dirty="0">
                <a:latin typeface="AdvOT260e5629"/>
              </a:rPr>
              <a:t>: Data engineering is the process of sourcing,</a:t>
            </a:r>
          </a:p>
          <a:p>
            <a:pPr algn="l"/>
            <a:r>
              <a:rPr lang="en-US" sz="1800" b="0" i="0" u="none" strike="noStrike" baseline="0" dirty="0">
                <a:latin typeface="AdvOT260e5629"/>
              </a:rPr>
              <a:t>organizing, assembling, storing, and distributing data for effective</a:t>
            </a:r>
          </a:p>
          <a:p>
            <a:pPr algn="l"/>
            <a:r>
              <a:rPr lang="en-AU" sz="1800" b="0" i="0" u="none" strike="noStrike" baseline="0" dirty="0">
                <a:latin typeface="AdvOT260e5629"/>
              </a:rPr>
              <a:t>analysis and usage.</a:t>
            </a:r>
            <a:endParaRPr lang="en-US" sz="1800" b="0" i="0" u="none" strike="noStrike" baseline="0" dirty="0">
              <a:latin typeface="AdvOT260e5629"/>
            </a:endParaRPr>
          </a:p>
          <a:p>
            <a:pPr algn="l"/>
            <a:endParaRPr lang="en-US" sz="1800" b="0" i="0" u="none" strike="noStrike" baseline="0" dirty="0">
              <a:latin typeface="AdvOT260e5629"/>
            </a:endParaRPr>
          </a:p>
          <a:p>
            <a:pPr algn="l"/>
            <a:r>
              <a:rPr lang="en-US" sz="1800" b="0" i="0" u="none" strike="noStrike" baseline="0" dirty="0">
                <a:latin typeface="AdvOT8b89b10c.I"/>
              </a:rPr>
              <a:t>Business intelligence</a:t>
            </a:r>
            <a:r>
              <a:rPr lang="en-US" sz="1800" b="0" i="0" u="none" strike="noStrike" baseline="0" dirty="0">
                <a:latin typeface="AdvOT260e5629"/>
              </a:rPr>
              <a:t>: Business intelligence helps organizations consume</a:t>
            </a:r>
          </a:p>
          <a:p>
            <a:pPr algn="l"/>
            <a:r>
              <a:rPr lang="en-US" sz="1800" b="0" i="0" u="none" strike="noStrike" baseline="0" dirty="0">
                <a:latin typeface="AdvOT260e5629"/>
              </a:rPr>
              <a:t>data effectively. It helps query the ad hoc data without the need to</a:t>
            </a:r>
          </a:p>
          <a:p>
            <a:pPr algn="l"/>
            <a:r>
              <a:rPr lang="en-US" sz="1800" b="0" i="0" u="none" strike="noStrike" baseline="0" dirty="0">
                <a:latin typeface="AdvOT260e5629"/>
              </a:rPr>
              <a:t>write the technical query command or use dashboards or visualizations</a:t>
            </a:r>
          </a:p>
          <a:p>
            <a:pPr algn="l"/>
            <a:r>
              <a:rPr lang="en-US" sz="1800" b="0" i="0" u="none" strike="noStrike" baseline="0" dirty="0">
                <a:latin typeface="AdvOT260e5629"/>
              </a:rPr>
              <a:t>to communicate the facts and trends.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9D320-AAC3-4274-A025-3FBFE094D139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566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9DC9E56-1FB4-450E-8B32-6DCDE4948700}" type="datetime1">
              <a:rPr lang="en-AU" smtClean="0"/>
              <a:t>3/06/2024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6C05DC-8A46-431C-AB0F-F7F5BF98DABD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17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DCAA-E4CD-4478-9C7C-072F02816DA4}" type="datetime1">
              <a:rPr lang="en-AU" smtClean="0"/>
              <a:t>3/06/2024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664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E8F7-8FB0-4EF8-841D-F293CD610DA5}" type="datetime1">
              <a:rPr lang="en-AU" smtClean="0"/>
              <a:t>3/06/2024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850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F253-0278-4C56-953F-86137F62206B}" type="datetime1">
              <a:rPr lang="en-AU" smtClean="0"/>
              <a:t>3/06/2024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480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84C7-166F-4FE1-A119-770586332946}" type="datetime1">
              <a:rPr lang="en-AU" smtClean="0"/>
              <a:t>3/06/2024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93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9D3D-7491-4111-9FFD-F4F1A9AE34B7}" type="datetime1">
              <a:rPr lang="en-AU" smtClean="0"/>
              <a:t>3/06/2024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928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0937-86E1-4F26-ADF3-40C27DFE80A4}" type="datetime1">
              <a:rPr lang="en-AU" smtClean="0"/>
              <a:t>3/06/2024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895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564E-F98C-402C-9029-63B576937F97}" type="datetime1">
              <a:rPr lang="en-AU" smtClean="0"/>
              <a:t>3/06/2024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915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9406-15EC-45A9-A688-D1B4773940DD}" type="datetime1">
              <a:rPr lang="en-AU" smtClean="0"/>
              <a:t>3/06/2024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938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7FA8-CD7B-4423-A57D-E9AD49C784D9}" type="datetime1">
              <a:rPr lang="en-AU" smtClean="0"/>
              <a:t>3/06/2024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30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E541-369B-45A8-AAB5-A35335150CC1}" type="datetime1">
              <a:rPr lang="en-AU" smtClean="0"/>
              <a:t>3/06/2024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046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16D8DB9-9D39-4A95-8416-9868D9BBF3A1}" type="datetime1">
              <a:rPr lang="en-AU" smtClean="0"/>
              <a:t>3/06/2024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6C05DC-8A46-431C-AB0F-F7F5BF98DA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352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3FFE-AE84-673C-D453-ED0947C71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6000" dirty="0"/>
              <a:t>Introduction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A3644-66AD-68AA-D78D-C7A282B2C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Introduction 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172749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6B08-5DE2-95D9-A1F7-C1258ABC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7E19-2C2F-5C3F-58B4-E3C6A4E0B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Machine learning turns the traditional programing model upside down.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D12AD0-53E8-60C8-FE9E-6349F5BBF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2724150"/>
            <a:ext cx="7143750" cy="352425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93886-87E6-2B67-C091-9E2FF98E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3284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D662-331D-B381-8ACF-C650037E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86523-57D1-A2AF-4815-C29F497E6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Data science is the business application of machine learning, artificial intelligence, and other quantitative fields like statistics, visualization, and mathematics.</a:t>
            </a:r>
          </a:p>
          <a:p>
            <a:pPr algn="just"/>
            <a:r>
              <a:rPr lang="en-US" dirty="0"/>
              <a:t>It is an interdisciplinary field that extracts value from data.</a:t>
            </a:r>
          </a:p>
          <a:p>
            <a:pPr algn="just"/>
            <a:r>
              <a:rPr lang="en-US" dirty="0"/>
              <a:t>It relies heavily on machine learning and is sometimes called data mining.</a:t>
            </a:r>
          </a:p>
          <a:p>
            <a:pPr algn="just"/>
            <a:r>
              <a:rPr lang="en-US" dirty="0"/>
              <a:t> Examples of data science user cases are: recommendation engines that can recommend movies for a particular user, a fraud alert model that detects fraudulent credit card transactions, find customers who will most likely churn next month, or predict revenue for the next quarter.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03AB8-1215-A734-C9F2-673CA727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720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24A8-FFFA-BD0C-DF8A-48CFA165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B0BA3-19C0-D821-82D5-0C9EEF712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 science starts with </a:t>
            </a:r>
            <a:r>
              <a:rPr lang="en-US" b="1" dirty="0"/>
              <a:t>data</a:t>
            </a:r>
            <a:r>
              <a:rPr lang="en-US" dirty="0"/>
              <a:t>, which can range from a simple array of a few numeric observations to a complex matrix of millions of observations with thousands of variables.</a:t>
            </a:r>
          </a:p>
          <a:p>
            <a:pPr algn="just"/>
            <a:r>
              <a:rPr lang="en-US" dirty="0"/>
              <a:t>Data science utilizes certain specialized computational methods in order to discover meaningful and useful structures within a </a:t>
            </a:r>
            <a:r>
              <a:rPr lang="en-US" b="1" dirty="0"/>
              <a:t>dataset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discipline of data science coexists and is closely associated with a number of related areas such as database systems, data engineering, visualization, data analysis, experimentation, and business intelligence (BI).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98C49D-6A98-A57E-6A58-015B87C330E2}"/>
              </a:ext>
            </a:extLst>
          </p:cNvPr>
          <p:cNvSpPr/>
          <p:nvPr/>
        </p:nvSpPr>
        <p:spPr>
          <a:xfrm>
            <a:off x="2785717" y="5323840"/>
            <a:ext cx="6620565" cy="9245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science is a collection of techniques used to extract value from data.</a:t>
            </a:r>
            <a:endParaRPr lang="en-AU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1C4FF-D207-E4C2-A21E-40947FB8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806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F4C6-912B-C22F-5E3C-11ECE1E5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719D-0F20-D9CA-5563-49E1A65D2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B401A-0081-3651-AE18-ABF63D96C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240" y="273683"/>
            <a:ext cx="5161280" cy="631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6C626-813F-C64B-1910-739BF89B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03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B522-6E48-16C0-9E8B-10C5EE9F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features and 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6EB3-C7B2-AA9F-7714-67FE87761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Extracting Meaningful Patterns</a:t>
            </a:r>
          </a:p>
          <a:p>
            <a:r>
              <a:rPr lang="en-AU" dirty="0"/>
              <a:t>Building Representative Models</a:t>
            </a:r>
          </a:p>
          <a:p>
            <a:r>
              <a:rPr lang="en-US" dirty="0"/>
              <a:t>Combination of Statistics, Machine Learning, and Computing</a:t>
            </a:r>
          </a:p>
          <a:p>
            <a:r>
              <a:rPr lang="en-AU" dirty="0"/>
              <a:t>Learning Algorithms</a:t>
            </a:r>
            <a:endParaRPr lang="en-US" dirty="0"/>
          </a:p>
          <a:p>
            <a:r>
              <a:rPr lang="en-AU" dirty="0"/>
              <a:t>Associated Fields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BB338-7950-F3DC-3FE8-4A9CB4AC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6632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9765-1669-B754-EEFC-2D24D862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Extracting Meaningful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5A58-00A7-AF06-9554-E5A51C331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Knowledge discovery in databases is the nontrivial process of identifying valid, novel, potentially useful, and ultimately understandable patterns or relationships within a dataset in order to make important decisions.</a:t>
            </a:r>
          </a:p>
          <a:p>
            <a:pPr algn="just"/>
            <a:r>
              <a:rPr lang="en-US" dirty="0"/>
              <a:t>One of the key aspects of data science is the process of generalization of patterns from a dataset.</a:t>
            </a:r>
          </a:p>
          <a:p>
            <a:pPr algn="just"/>
            <a:r>
              <a:rPr lang="en-US" dirty="0"/>
              <a:t>The term novel indicates that data science is usually involved in finding previously unknown patterns in data.</a:t>
            </a:r>
          </a:p>
          <a:p>
            <a:pPr algn="just"/>
            <a:r>
              <a:rPr lang="en-US" dirty="0"/>
              <a:t>The ultimate objective of data science is to find potentially useful conclusions that can be acted upon by the users of the analysis.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6366A-6766-D5BD-8614-B7D868E6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0023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1EBE-B999-19BA-9271-0C0BA872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Representative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E788B-2CE8-4E60-8FFC-1B27CEB18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 statistics, a model is the representation of a relationship between variables in a dataset. </a:t>
            </a:r>
          </a:p>
          <a:p>
            <a:pPr algn="just"/>
            <a:r>
              <a:rPr lang="en-US" dirty="0"/>
              <a:t>It describes how one or more variables in the data are related to other variables. </a:t>
            </a:r>
          </a:p>
          <a:p>
            <a:pPr algn="just"/>
            <a:r>
              <a:rPr lang="en-US" dirty="0"/>
              <a:t>Modeling is a process in which a representative abstraction is built from the observed dataset. </a:t>
            </a:r>
          </a:p>
          <a:p>
            <a:pPr algn="just"/>
            <a:r>
              <a:rPr lang="en-US" dirty="0"/>
              <a:t>For example, based on credit score, income level, and requested loan amount, a model can be developed to determine the interest rate of a loan.</a:t>
            </a:r>
          </a:p>
          <a:p>
            <a:pPr algn="just"/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D41C1-6FE5-DB47-2D94-8C3A82DE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693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1EBE-B999-19BA-9271-0C0BA872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Representative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E788B-2CE8-4E60-8FFC-1B27CEB18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6B8DC-E01E-C8E1-E673-01DAFE5D7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272" y="2133600"/>
            <a:ext cx="7934325" cy="3886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1F43F-4AEC-A0A7-2449-D4C81E75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4556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1EBE-B999-19BA-9271-0C0BA872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Representative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E788B-2CE8-4E60-8FFC-1B27CEB18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Data science is the process of building a representative model that fits the observational data.</a:t>
            </a:r>
          </a:p>
          <a:p>
            <a:pPr algn="just"/>
            <a:r>
              <a:rPr lang="en-US" dirty="0"/>
              <a:t>This model serves two purposes:</a:t>
            </a:r>
          </a:p>
          <a:p>
            <a:pPr lvl="1" algn="just"/>
            <a:r>
              <a:rPr lang="en-US" dirty="0"/>
              <a:t>it predicts the output (interest rate) based on the new and unseen set of input variables (credit score, income level, and loan amount)</a:t>
            </a:r>
          </a:p>
          <a:p>
            <a:pPr lvl="1" algn="just"/>
            <a:r>
              <a:rPr lang="en-US" dirty="0"/>
              <a:t>the model can be used to understand the relationship between the output variable and all the input variables.</a:t>
            </a:r>
          </a:p>
          <a:p>
            <a:pPr algn="just"/>
            <a:r>
              <a:rPr lang="en-US" dirty="0"/>
              <a:t>For example, does income level really matter in determining the interest rate of a loan? Does income level matter more than credit score? What happens when income levels double or if credit score drops by 10 points?</a:t>
            </a:r>
          </a:p>
          <a:p>
            <a:pPr algn="just"/>
            <a:r>
              <a:rPr lang="en-US" dirty="0"/>
              <a:t>A Model can be used for both </a:t>
            </a:r>
            <a:r>
              <a:rPr lang="en-US" b="1" dirty="0"/>
              <a:t>predictive and explanatory applications</a:t>
            </a:r>
            <a:r>
              <a:rPr lang="en-US" dirty="0"/>
              <a:t>.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2199D-6659-5A66-EC4D-8E73E2A2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18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B9C50DA-07DE-FE1F-5735-B26205BC42D5}"/>
                  </a:ext>
                </a:extLst>
              </p14:cNvPr>
              <p14:cNvContentPartPr/>
              <p14:nvPr/>
            </p14:nvContentPartPr>
            <p14:xfrm>
              <a:off x="7227360" y="1200377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B9C50DA-07DE-FE1F-5735-B26205BC42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8720" y="119173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4782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8C215-469B-43B9-0FF9-1E2859BD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of Statistics, Machine Learning, and Computing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874A-2588-A14F-C5D3-D58AA428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the pursuit of extracting useful and relevant information from large datasets, data science borrows computational techniques from the disciplines of </a:t>
            </a:r>
            <a:r>
              <a:rPr lang="en-US" b="1" dirty="0"/>
              <a:t>statistics</a:t>
            </a:r>
            <a:r>
              <a:rPr lang="en-US" dirty="0"/>
              <a:t>, </a:t>
            </a:r>
            <a:r>
              <a:rPr lang="en-US" b="1" dirty="0"/>
              <a:t>machine learning</a:t>
            </a:r>
            <a:r>
              <a:rPr lang="en-US" dirty="0"/>
              <a:t>, </a:t>
            </a:r>
            <a:r>
              <a:rPr lang="en-US" b="1" dirty="0"/>
              <a:t>experimentation</a:t>
            </a:r>
            <a:r>
              <a:rPr lang="en-US" dirty="0"/>
              <a:t>, and </a:t>
            </a:r>
            <a:r>
              <a:rPr lang="en-US" b="1" dirty="0"/>
              <a:t>database theories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One of the key ingredients of successful data science is substantial </a:t>
            </a:r>
            <a:r>
              <a:rPr lang="en-US" b="1" dirty="0"/>
              <a:t>prior knowledge</a:t>
            </a:r>
            <a:r>
              <a:rPr lang="en-US" dirty="0"/>
              <a:t> about the data and the business processes that generate the data, known as subject matter expertise. </a:t>
            </a:r>
          </a:p>
          <a:p>
            <a:pPr algn="just"/>
            <a:r>
              <a:rPr lang="en-US" dirty="0"/>
              <a:t>Like many quantitative frameworks, data science is an </a:t>
            </a:r>
            <a:r>
              <a:rPr lang="en-US" b="1" dirty="0"/>
              <a:t>iterative process </a:t>
            </a:r>
            <a:r>
              <a:rPr lang="en-US" dirty="0"/>
              <a:t>in which the practitioner gains more information about the patterns and relationships from data in each cycle.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080A9-C06D-4CA4-46A1-9528E554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73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90F4-F3A9-87DB-834C-81222888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5B04F-3D7E-0F2F-E185-AC25EB1F9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technology revolution has brought about the need to process, store, analyze, and comprehend large volumes of diverse data in meaningful ways. </a:t>
            </a:r>
          </a:p>
          <a:p>
            <a:pPr algn="just"/>
            <a:r>
              <a:rPr lang="en-US" dirty="0"/>
              <a:t>The value of the stored data is zero unless it is acted upon.</a:t>
            </a:r>
          </a:p>
          <a:p>
            <a:pPr algn="just"/>
            <a:r>
              <a:rPr lang="en-US" b="1" dirty="0"/>
              <a:t>Data science </a:t>
            </a:r>
            <a:r>
              <a:rPr lang="en-US" dirty="0"/>
              <a:t>is a compilation of techniques that extract value from data.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E88C1-3E11-06DD-3CAA-6EB009E6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8248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3496-22AD-D6DF-0880-A2A38CD0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F36F4-21F9-8672-AB4D-FB13DC04B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can also define data science as a process of discovering previously unknown patterns in data using automatic iterative methods.</a:t>
            </a:r>
          </a:p>
          <a:p>
            <a:pPr algn="just"/>
            <a:r>
              <a:rPr lang="en-US" dirty="0"/>
              <a:t>The application of sophisticated learning algorithms for extracting useful patterns from data differentiates data science from traditional data analysis techniques.</a:t>
            </a:r>
          </a:p>
          <a:p>
            <a:pPr algn="just"/>
            <a:r>
              <a:rPr lang="en-US" dirty="0"/>
              <a:t>Based on the problem, data science is classified into tasks such as </a:t>
            </a:r>
            <a:r>
              <a:rPr lang="en-US" b="1" dirty="0"/>
              <a:t>classification</a:t>
            </a:r>
            <a:r>
              <a:rPr lang="en-US" dirty="0"/>
              <a:t>, </a:t>
            </a:r>
            <a:r>
              <a:rPr lang="en-US" b="1" dirty="0"/>
              <a:t>association analysis</a:t>
            </a:r>
            <a:r>
              <a:rPr lang="en-US" dirty="0"/>
              <a:t>, </a:t>
            </a:r>
            <a:r>
              <a:rPr lang="en-US" b="1" dirty="0"/>
              <a:t>clustering</a:t>
            </a:r>
            <a:r>
              <a:rPr lang="en-US" dirty="0"/>
              <a:t>, and </a:t>
            </a:r>
            <a:r>
              <a:rPr lang="en-US" b="1" dirty="0"/>
              <a:t>regression</a:t>
            </a:r>
            <a:r>
              <a:rPr lang="en-US" dirty="0"/>
              <a:t>. Each data science task uses specific learning algorithms like decision trees, neural networks, k-nearest neighbors (k-NN), and k-means clustering, among others.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C6EFD-33DF-B3FE-53C0-F0765061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702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6ECD-4440-AD44-7A0B-31351B54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Associated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CAD39-5987-4F82-5558-6D3CA44D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While data science covers a wide set of techniques, applications, and disciplines, there a few associated fields that data science heavily relies on:</a:t>
            </a:r>
            <a:endParaRPr lang="en-AU" dirty="0"/>
          </a:p>
          <a:p>
            <a:pPr lvl="1" algn="just"/>
            <a:r>
              <a:rPr lang="en-AU" dirty="0"/>
              <a:t>Descriptive statistics</a:t>
            </a:r>
          </a:p>
          <a:p>
            <a:pPr lvl="1" algn="just"/>
            <a:r>
              <a:rPr lang="en-AU" dirty="0"/>
              <a:t>Exploratory visualization</a:t>
            </a:r>
          </a:p>
          <a:p>
            <a:pPr lvl="1" algn="just"/>
            <a:r>
              <a:rPr lang="en-AU" dirty="0"/>
              <a:t>Dimensional slicing</a:t>
            </a:r>
          </a:p>
          <a:p>
            <a:pPr lvl="1" algn="just"/>
            <a:r>
              <a:rPr lang="en-AU" dirty="0"/>
              <a:t>Hypothesis testing</a:t>
            </a:r>
          </a:p>
          <a:p>
            <a:pPr lvl="1" algn="just"/>
            <a:r>
              <a:rPr lang="en-AU" dirty="0"/>
              <a:t>Data engineering</a:t>
            </a:r>
          </a:p>
          <a:p>
            <a:pPr lvl="1" algn="just"/>
            <a:r>
              <a:rPr lang="en-AU" dirty="0"/>
              <a:t>Business intelligence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427AE-CF8B-4562-D8E7-C41EA092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814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150E-FA40-8B15-7AAE-774CEBCA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Case for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86C29-388A-1EA4-56F0-7C6797B2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 science is one such paradigm that can handle large volumes with multiple attributes and deploy complex algorithms to search for patterns from data. </a:t>
            </a:r>
          </a:p>
          <a:p>
            <a:pPr algn="just"/>
            <a:r>
              <a:rPr lang="en-US" dirty="0"/>
              <a:t>Key motivations for using data science techniques:</a:t>
            </a:r>
          </a:p>
          <a:p>
            <a:pPr lvl="1" algn="just"/>
            <a:r>
              <a:rPr lang="en-AU" dirty="0"/>
              <a:t>Volume</a:t>
            </a:r>
          </a:p>
          <a:p>
            <a:pPr lvl="1" algn="just"/>
            <a:r>
              <a:rPr lang="en-AU" dirty="0"/>
              <a:t>Dimensions</a:t>
            </a:r>
          </a:p>
          <a:p>
            <a:pPr lvl="1" algn="just"/>
            <a:r>
              <a:rPr lang="en-AU" dirty="0"/>
              <a:t>Complex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9EF32-7964-C2E2-D982-5FDC935C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631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AB6E-C4D4-96AD-3F4E-E5585F0F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Science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97FD-3FF7-8F3A-151E-ED62A67C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 science problems can be broadly categorized into: </a:t>
            </a:r>
          </a:p>
          <a:p>
            <a:pPr lvl="1" algn="just"/>
            <a:r>
              <a:rPr lang="en-US" dirty="0"/>
              <a:t>supervised learning models or </a:t>
            </a:r>
          </a:p>
          <a:p>
            <a:pPr lvl="1" algn="just"/>
            <a:r>
              <a:rPr lang="en-US" dirty="0"/>
              <a:t>unsupervised learning models.</a:t>
            </a:r>
          </a:p>
          <a:p>
            <a:pPr algn="just"/>
            <a:r>
              <a:rPr lang="en-US" dirty="0"/>
              <a:t>Data science problems can also be classified into tasks such as: classification, regression, association analysis, clustering, anomaly detection, recommendation engines, feature selection, time series forecasting, deep learning, and text mining. (See Figure in next slide)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35F6D-680B-CF03-D697-A94FC15A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8551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C57C-7D05-62BF-7097-1484E754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Science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97D38-C81B-F599-ADE8-7517296BB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FB1D7-1EAE-386A-EC3D-18912E58F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28" y="1763139"/>
            <a:ext cx="7536814" cy="46271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C7E74-FD3A-34C1-635F-43A44B1A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036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F354-221E-51D6-3391-3E3538F1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Science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B0EB1-A877-FAEF-08E2-73692D50C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Next slide </a:t>
            </a:r>
            <a:r>
              <a:rPr lang="en-US" dirty="0"/>
              <a:t>provides a summary of data science tasks with commonly used algorithmic techniques and example cases.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AED61-71BD-C540-133D-CC303260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138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B9EC-F4C4-A79A-F07A-FE4409F3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EF726-AA43-4CDA-5553-CF08C2B1D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C4A5C-DD98-2808-8EC5-97D8D5905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79" y="35561"/>
            <a:ext cx="8168641" cy="680007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52BA8-C657-27B6-A4CC-3AEBC84E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1907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07B8-E8D6-BE19-70EE-2C10AAC0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Applications of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62719-B554-4C03-CA60-9D9A8DE9A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Internet Search</a:t>
            </a:r>
          </a:p>
          <a:p>
            <a:r>
              <a:rPr lang="en-AU" dirty="0"/>
              <a:t>Transport</a:t>
            </a:r>
          </a:p>
          <a:p>
            <a:r>
              <a:rPr lang="en-AU" dirty="0"/>
              <a:t>Finance</a:t>
            </a:r>
          </a:p>
          <a:p>
            <a:r>
              <a:rPr lang="en-AU" dirty="0"/>
              <a:t>HealthCare</a:t>
            </a:r>
          </a:p>
          <a:p>
            <a:r>
              <a:rPr lang="en-AU" dirty="0"/>
              <a:t>Image Recognition</a:t>
            </a:r>
          </a:p>
          <a:p>
            <a:r>
              <a:rPr lang="en-AU" dirty="0"/>
              <a:t>Airline Routing Planning</a:t>
            </a:r>
          </a:p>
          <a:p>
            <a:r>
              <a:rPr lang="en-AU" dirty="0"/>
              <a:t>Data Science in Gaming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DD392-1CAE-C202-6C6D-CB126B7A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2638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D00C-F84A-E2F7-7A89-06EABE0A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42DF-E8AD-0B86-F1CA-10004ABFA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05BF5-A4F8-D24E-E2FD-1A9F536E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5650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D5F8-CD51-56E0-D07F-40825605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49D26-FA7C-8CC3-C84E-25791B4E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Science: Concepts and Practice by </a:t>
            </a:r>
            <a:r>
              <a:rPr lang="en-US" dirty="0" err="1"/>
              <a:t>Vijoy</a:t>
            </a:r>
            <a:r>
              <a:rPr lang="en-US" dirty="0"/>
              <a:t> </a:t>
            </a:r>
            <a:r>
              <a:rPr lang="en-US" dirty="0" err="1"/>
              <a:t>Kotu</a:t>
            </a:r>
            <a:r>
              <a:rPr lang="en-US" dirty="0"/>
              <a:t> , Bala Deshpande (2</a:t>
            </a:r>
            <a:r>
              <a:rPr lang="en-US" baseline="30000" dirty="0"/>
              <a:t>nd</a:t>
            </a:r>
            <a:r>
              <a:rPr lang="en-US" dirty="0"/>
              <a:t> Edition)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01AF2-51D9-3FC8-FA1E-D6481922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6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EED0-4A88-F692-08AE-2A949BEC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1B630-83F6-43A2-5031-5F780C538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Data science is a compilation of techniques that extract value from data.</a:t>
            </a:r>
            <a:endParaRPr lang="en-AU" dirty="0"/>
          </a:p>
          <a:p>
            <a:pPr algn="just"/>
            <a:r>
              <a:rPr lang="en-US" dirty="0"/>
              <a:t>Data science techniques rely on finding useful patterns, connections, and relationships within data.</a:t>
            </a:r>
          </a:p>
          <a:p>
            <a:pPr algn="just"/>
            <a:r>
              <a:rPr lang="en-US" dirty="0"/>
              <a:t>Data science is also commonly referred to as knowledge discovery, machine learning, predictive analytics, and data mining.</a:t>
            </a:r>
          </a:p>
          <a:p>
            <a:pPr algn="just"/>
            <a:r>
              <a:rPr lang="en-US" dirty="0"/>
              <a:t>The use of the term science in data science indicates that the methods are evidence based, and are built on empirical knowledge, more specifically historical observations.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D0F5F-85C3-17EC-700B-A25ECF6B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774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FF3B-099A-B5CE-1193-B6C92779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uses data science today?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DE2A1-F1C4-FE6C-02F7-CB3AA37AE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every organization and business.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3A523-4F57-2CBD-E7F0-879F8435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81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0656-D220-DEEE-DF81-733CC873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science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6F356-702D-23F1-C19D-811289B47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trees, </a:t>
            </a:r>
          </a:p>
          <a:p>
            <a:r>
              <a:rPr lang="en-US" dirty="0"/>
              <a:t>Regression models, </a:t>
            </a:r>
          </a:p>
          <a:p>
            <a:r>
              <a:rPr lang="en-US" dirty="0"/>
              <a:t>Deep learning, 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9F7C9-D1CD-306B-945B-8D003163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90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ED43-EC83-AD34-2C1E-FB9DE8A1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AI, Machine Learning, and Data Science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7902A-A3DE-1C44-E35F-66A3C2CE3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Artificial intelligence, Machine learning, and data science are all related to each other. </a:t>
            </a:r>
          </a:p>
          <a:p>
            <a:pPr algn="just"/>
            <a:r>
              <a:rPr lang="en-US" dirty="0"/>
              <a:t>Unsurprisingly, they are often used interchangeably and conflated with each other in popular media and business communication.</a:t>
            </a:r>
          </a:p>
          <a:p>
            <a:pPr algn="just"/>
            <a:r>
              <a:rPr lang="en-US" dirty="0"/>
              <a:t>However, all of these three fields are distinct depending on the context.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51B28-7299-ED76-A4C9-2748B7B6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883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ED43-EC83-AD34-2C1E-FB9DE8A1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AI, Machine Learning, and Data Science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7902A-A3DE-1C44-E35F-66A3C2CE3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4EEC2-7DA4-E3DE-D34B-3FBC96C27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078" y="1813560"/>
            <a:ext cx="7497844" cy="4800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2D810-FF91-D074-79EE-04E2F070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118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B136-12F2-AFE3-FD66-CD2E08EF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60700-F17B-477B-80AE-428DC5FC3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Artificial intelligence is about giving machines the capability of mimicking human behavior, particularly cognitive functions.</a:t>
            </a:r>
          </a:p>
          <a:p>
            <a:pPr algn="just"/>
            <a:r>
              <a:rPr lang="en-US" dirty="0"/>
              <a:t>Examples: Facial recognition, automated driving, sorting mail based on postal code…</a:t>
            </a:r>
          </a:p>
          <a:p>
            <a:pPr algn="just"/>
            <a:r>
              <a:rPr lang="en-US" dirty="0"/>
              <a:t>A range of techniques that fall under artificial intelligence: </a:t>
            </a:r>
          </a:p>
          <a:p>
            <a:pPr lvl="1" algn="just"/>
            <a:r>
              <a:rPr lang="en-US" dirty="0"/>
              <a:t>linguistics, </a:t>
            </a:r>
          </a:p>
          <a:p>
            <a:pPr lvl="1" algn="just"/>
            <a:r>
              <a:rPr lang="en-US" dirty="0"/>
              <a:t>natural language processing, </a:t>
            </a:r>
          </a:p>
          <a:p>
            <a:pPr lvl="1" algn="just"/>
            <a:r>
              <a:rPr lang="en-US" dirty="0"/>
              <a:t>decision science, </a:t>
            </a:r>
          </a:p>
          <a:p>
            <a:pPr lvl="1" algn="just"/>
            <a:r>
              <a:rPr lang="en-US" dirty="0"/>
              <a:t>vision, </a:t>
            </a:r>
          </a:p>
          <a:p>
            <a:pPr lvl="1" algn="just"/>
            <a:r>
              <a:rPr lang="en-US" dirty="0"/>
              <a:t>robotics, </a:t>
            </a:r>
          </a:p>
          <a:p>
            <a:pPr lvl="1" algn="just"/>
            <a:r>
              <a:rPr lang="en-US" dirty="0"/>
              <a:t>planning, etc.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050A5-34E4-46E1-6DF8-6443917A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45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6B08-5DE2-95D9-A1F7-C1258ABC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7E19-2C2F-5C3F-58B4-E3C6A4E0B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Machine learning can either be considered a sub-field or one of the tools of artificial intelligence, is providing machines with the capability of learning </a:t>
            </a:r>
            <a:r>
              <a:rPr lang="en-AU" dirty="0"/>
              <a:t>from experience.</a:t>
            </a:r>
          </a:p>
          <a:p>
            <a:pPr algn="just"/>
            <a:r>
              <a:rPr lang="en-US" dirty="0"/>
              <a:t>Experience for machines comes in the form of data.</a:t>
            </a:r>
            <a:endParaRPr lang="en-AU" dirty="0"/>
          </a:p>
          <a:p>
            <a:pPr algn="just"/>
            <a:r>
              <a:rPr lang="en-AU" dirty="0"/>
              <a:t>Machine learning algorithms, </a:t>
            </a:r>
            <a:r>
              <a:rPr lang="en-US" dirty="0"/>
              <a:t>also called “learners”, take both the known input and output (training data) to figure out a model for the program which converts input to output.</a:t>
            </a:r>
            <a:endParaRPr lang="en-AU" dirty="0"/>
          </a:p>
          <a:p>
            <a:pPr algn="just"/>
            <a:r>
              <a:rPr lang="en-US" dirty="0"/>
              <a:t>For example, many organizations like social media platforms, review sites, or forums are required to moderate posts and remove abusive con</a:t>
            </a:r>
            <a:r>
              <a:rPr lang="en-AU" dirty="0"/>
              <a:t>tent.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E426D-5BB0-77C3-E465-87EF2449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05DC-8A46-431C-AB0F-F7F5BF98DAB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332364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3058</TotalTime>
  <Words>1553</Words>
  <Application>Microsoft Office PowerPoint</Application>
  <PresentationFormat>Widescreen</PresentationFormat>
  <Paragraphs>173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AdvOT260e5629</vt:lpstr>
      <vt:lpstr>AdvOT8b89b10c.I</vt:lpstr>
      <vt:lpstr>Calibri</vt:lpstr>
      <vt:lpstr>Corbel</vt:lpstr>
      <vt:lpstr>Rockwell</vt:lpstr>
      <vt:lpstr>Tw Cen MT</vt:lpstr>
      <vt:lpstr>Basis</vt:lpstr>
      <vt:lpstr>Introduction</vt:lpstr>
      <vt:lpstr>Motivation</vt:lpstr>
      <vt:lpstr>Introduction</vt:lpstr>
      <vt:lpstr>Who uses data science today?</vt:lpstr>
      <vt:lpstr>Data science techniques</vt:lpstr>
      <vt:lpstr>AI, Machine Learning, and Data Science</vt:lpstr>
      <vt:lpstr>AI, Machine Learning, and Data Science</vt:lpstr>
      <vt:lpstr>Artificial intelligence</vt:lpstr>
      <vt:lpstr>Machine learning</vt:lpstr>
      <vt:lpstr>Machine learning</vt:lpstr>
      <vt:lpstr>Data science</vt:lpstr>
      <vt:lpstr>What is Data Science?</vt:lpstr>
      <vt:lpstr>Dataset</vt:lpstr>
      <vt:lpstr>Key features and Motivations</vt:lpstr>
      <vt:lpstr>Extracting Meaningful Patterns</vt:lpstr>
      <vt:lpstr>Building Representative Models</vt:lpstr>
      <vt:lpstr>Building Representative Models</vt:lpstr>
      <vt:lpstr>Building Representative Models</vt:lpstr>
      <vt:lpstr>Combination of Statistics, Machine Learning, and Computing</vt:lpstr>
      <vt:lpstr>Learning Algorithms</vt:lpstr>
      <vt:lpstr>Associated Fields</vt:lpstr>
      <vt:lpstr>Case for Data Science</vt:lpstr>
      <vt:lpstr>Data Science Classification</vt:lpstr>
      <vt:lpstr>Data Science Classification</vt:lpstr>
      <vt:lpstr>Data Science Algorithms</vt:lpstr>
      <vt:lpstr>PowerPoint Presentation</vt:lpstr>
      <vt:lpstr>Applications of Data Science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Abdus Salam</dc:creator>
  <cp:lastModifiedBy>Tohedul Islam</cp:lastModifiedBy>
  <cp:revision>12</cp:revision>
  <dcterms:created xsi:type="dcterms:W3CDTF">2023-06-04T18:58:53Z</dcterms:created>
  <dcterms:modified xsi:type="dcterms:W3CDTF">2024-06-05T04:29:00Z</dcterms:modified>
</cp:coreProperties>
</file>