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278" r:id="rId3"/>
    <p:sldId id="279" r:id="rId4"/>
    <p:sldId id="280" r:id="rId5"/>
    <p:sldId id="281" r:id="rId6"/>
    <p:sldId id="257" r:id="rId7"/>
    <p:sldId id="258" r:id="rId8"/>
    <p:sldId id="259" r:id="rId9"/>
    <p:sldId id="260" r:id="rId10"/>
    <p:sldId id="261" r:id="rId11"/>
    <p:sldId id="262" r:id="rId12"/>
    <p:sldId id="265" r:id="rId13"/>
    <p:sldId id="266" r:id="rId14"/>
    <p:sldId id="263" r:id="rId15"/>
    <p:sldId id="264" r:id="rId16"/>
    <p:sldId id="274" r:id="rId17"/>
    <p:sldId id="267" r:id="rId18"/>
    <p:sldId id="268" r:id="rId19"/>
    <p:sldId id="269" r:id="rId20"/>
    <p:sldId id="270" r:id="rId21"/>
    <p:sldId id="271" r:id="rId22"/>
    <p:sldId id="272" r:id="rId23"/>
    <p:sldId id="273" r:id="rId24"/>
    <p:sldId id="275" r:id="rId25"/>
    <p:sldId id="276" r:id="rId26"/>
    <p:sldId id="277" r:id="rId27"/>
    <p:sldId id="285" r:id="rId28"/>
    <p:sldId id="299" r:id="rId29"/>
    <p:sldId id="283" r:id="rId30"/>
    <p:sldId id="284" r:id="rId31"/>
    <p:sldId id="286" r:id="rId32"/>
    <p:sldId id="287" r:id="rId33"/>
    <p:sldId id="288" r:id="rId34"/>
    <p:sldId id="289" r:id="rId35"/>
    <p:sldId id="290" r:id="rId36"/>
    <p:sldId id="291" r:id="rId37"/>
    <p:sldId id="300" r:id="rId38"/>
    <p:sldId id="301" r:id="rId39"/>
    <p:sldId id="303" r:id="rId40"/>
    <p:sldId id="292" r:id="rId41"/>
    <p:sldId id="295" r:id="rId42"/>
    <p:sldId id="293" r:id="rId43"/>
    <p:sldId id="294" r:id="rId44"/>
    <p:sldId id="296" r:id="rId45"/>
    <p:sldId id="298"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542"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32C08-E76F-4594-B616-7CB3530E530E}"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4261D-C6E6-4D28-86F6-D6C61C48EF01}" type="slidenum">
              <a:rPr lang="en-US" smtClean="0"/>
              <a:t>‹#›</a:t>
            </a:fld>
            <a:endParaRPr lang="en-US"/>
          </a:p>
        </p:txBody>
      </p:sp>
    </p:spTree>
    <p:extLst>
      <p:ext uri="{BB962C8B-B14F-4D97-AF65-F5344CB8AC3E}">
        <p14:creationId xmlns:p14="http://schemas.microsoft.com/office/powerpoint/2010/main" val="402182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Lucida Grande"/>
              </a:rPr>
              <a:t>If you are using a Windows PC, there are two ways you can check whether R is already installed on your computer:</a:t>
            </a:r>
          </a:p>
          <a:p>
            <a:pPr algn="l">
              <a:buFont typeface="+mj-lt"/>
              <a:buAutoNum type="arabicPeriod"/>
            </a:pPr>
            <a:r>
              <a:rPr lang="en-US" b="0" i="0" dirty="0">
                <a:solidFill>
                  <a:srgbClr val="000000"/>
                </a:solidFill>
                <a:effectLst/>
                <a:latin typeface="Lucida Grande"/>
              </a:rPr>
              <a:t>Check if there is an “R” icon on the desktop of the computer that you are using. If so, double-click on the “R” icon to start R. If you cannot find an “R” icon, try step 2 instead.</a:t>
            </a:r>
          </a:p>
          <a:p>
            <a:pPr algn="l">
              <a:buFont typeface="+mj-lt"/>
              <a:buAutoNum type="arabicPeriod"/>
            </a:pPr>
            <a:r>
              <a:rPr lang="en-US" b="0" i="0" dirty="0">
                <a:solidFill>
                  <a:srgbClr val="000000"/>
                </a:solidFill>
                <a:effectLst/>
                <a:latin typeface="Lucida Grande"/>
              </a:rPr>
              <a:t>Click on the “Start” menu at the bottom left of your Windows desktop, and then move your mouse over “All Programs” in the menu that pops up. See if “R” appears in the list of programs that pops up. If it does, it means that R is already installed on your computer, and you can start R by selecting “R” (or R X.X.X, where X.X.X gives the version of R, </a:t>
            </a:r>
            <a:r>
              <a:rPr lang="en-US" b="0" i="0" dirty="0" err="1">
                <a:solidFill>
                  <a:srgbClr val="000000"/>
                </a:solidFill>
                <a:effectLst/>
                <a:latin typeface="Lucida Grande"/>
              </a:rPr>
              <a:t>eg.</a:t>
            </a:r>
            <a:r>
              <a:rPr lang="en-US" b="0" i="0" dirty="0">
                <a:solidFill>
                  <a:srgbClr val="000000"/>
                </a:solidFill>
                <a:effectLst/>
                <a:latin typeface="Lucida Grande"/>
              </a:rPr>
              <a:t> R 2.10.0) from the list.</a:t>
            </a:r>
          </a:p>
          <a:p>
            <a:pPr algn="l"/>
            <a:r>
              <a:rPr lang="en-US" b="0" i="0" dirty="0">
                <a:solidFill>
                  <a:srgbClr val="000000"/>
                </a:solidFill>
                <a:effectLst/>
                <a:latin typeface="Lucida Grande"/>
              </a:rPr>
              <a:t>If either (1) or (2) above does succeed in starting R, it means that R is already installed on the computer that you are using. (If neither succeeds, R is not installed yet).</a:t>
            </a:r>
          </a:p>
          <a:p>
            <a:endParaRPr lang="en-US" dirty="0"/>
          </a:p>
          <a:p>
            <a:r>
              <a:rPr lang="en-US" dirty="0"/>
              <a:t>https://a-little-book-of-r-for-time-series.readthedocs.io/en/latest/src/installr.html</a:t>
            </a:r>
          </a:p>
        </p:txBody>
      </p:sp>
      <p:sp>
        <p:nvSpPr>
          <p:cNvPr id="4" name="Slide Number Placeholder 3"/>
          <p:cNvSpPr>
            <a:spLocks noGrp="1"/>
          </p:cNvSpPr>
          <p:nvPr>
            <p:ph type="sldNum" sz="quarter" idx="5"/>
          </p:nvPr>
        </p:nvSpPr>
        <p:spPr/>
        <p:txBody>
          <a:bodyPr/>
          <a:lstStyle/>
          <a:p>
            <a:fld id="{9BB4261D-C6E6-4D28-86F6-D6C61C48EF01}" type="slidenum">
              <a:rPr lang="en-US" smtClean="0"/>
              <a:t>16</a:t>
            </a:fld>
            <a:endParaRPr lang="en-US"/>
          </a:p>
        </p:txBody>
      </p:sp>
    </p:spTree>
    <p:extLst>
      <p:ext uri="{BB962C8B-B14F-4D97-AF65-F5344CB8AC3E}">
        <p14:creationId xmlns:p14="http://schemas.microsoft.com/office/powerpoint/2010/main" val="92412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037C51A-2413-4683-A4DB-E43B9F93288E}" type="datetimeFigureOut">
              <a:rPr lang="en-US" smtClean="0"/>
              <a:t>9/18/2023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07B690F-8100-4A8E-BFDC-78E1265D7EE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7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7C51A-2413-4683-A4DB-E43B9F93288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13016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7C51A-2413-4683-A4DB-E43B9F93288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27591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7C51A-2413-4683-A4DB-E43B9F93288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414280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7C51A-2413-4683-A4DB-E43B9F93288E}"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B690F-8100-4A8E-BFDC-78E1265D7EE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37C51A-2413-4683-A4DB-E43B9F93288E}"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63063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37C51A-2413-4683-A4DB-E43B9F93288E}"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191722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37C51A-2413-4683-A4DB-E43B9F93288E}"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4912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7C51A-2413-4683-A4DB-E43B9F93288E}"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398103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37C51A-2413-4683-A4DB-E43B9F93288E}"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81775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37C51A-2413-4683-A4DB-E43B9F93288E}"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B690F-8100-4A8E-BFDC-78E1265D7EE5}" type="slidenum">
              <a:rPr lang="en-US" smtClean="0"/>
              <a:t>‹#›</a:t>
            </a:fld>
            <a:endParaRPr lang="en-US"/>
          </a:p>
        </p:txBody>
      </p:sp>
    </p:spTree>
    <p:extLst>
      <p:ext uri="{BB962C8B-B14F-4D97-AF65-F5344CB8AC3E}">
        <p14:creationId xmlns:p14="http://schemas.microsoft.com/office/powerpoint/2010/main" val="197639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2037C51A-2413-4683-A4DB-E43B9F93288E}" type="datetimeFigureOut">
              <a:rPr lang="en-US" smtClean="0"/>
              <a:t>9/18/2023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B07B690F-8100-4A8E-BFDC-78E1265D7EE5}" type="slidenum">
              <a:rPr lang="en-US" smtClean="0"/>
              <a:t>‹#›</a:t>
            </a:fld>
            <a:endParaRPr lang="en-US"/>
          </a:p>
        </p:txBody>
      </p:sp>
    </p:spTree>
    <p:extLst>
      <p:ext uri="{BB962C8B-B14F-4D97-AF65-F5344CB8AC3E}">
        <p14:creationId xmlns:p14="http://schemas.microsoft.com/office/powerpoint/2010/main" val="1424953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loud.r-project.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0FA9-1E64-954F-273C-A92395D1DEA5}"/>
              </a:ext>
            </a:extLst>
          </p:cNvPr>
          <p:cNvSpPr>
            <a:spLocks noGrp="1"/>
          </p:cNvSpPr>
          <p:nvPr>
            <p:ph type="ctrTitle"/>
          </p:nvPr>
        </p:nvSpPr>
        <p:spPr/>
        <p:txBody>
          <a:bodyPr>
            <a:normAutofit/>
          </a:bodyPr>
          <a:lstStyle/>
          <a:p>
            <a:r>
              <a:rPr lang="en-US" sz="6000" dirty="0"/>
              <a:t>Introduction to R</a:t>
            </a:r>
          </a:p>
        </p:txBody>
      </p:sp>
      <p:sp>
        <p:nvSpPr>
          <p:cNvPr id="3" name="Subtitle 2">
            <a:extLst>
              <a:ext uri="{FF2B5EF4-FFF2-40B4-BE49-F238E27FC236}">
                <a16:creationId xmlns:a16="http://schemas.microsoft.com/office/drawing/2014/main" id="{D33BA11E-82EF-92D0-9C17-2C2F97C976E1}"/>
              </a:ext>
            </a:extLst>
          </p:cNvPr>
          <p:cNvSpPr>
            <a:spLocks noGrp="1"/>
          </p:cNvSpPr>
          <p:nvPr>
            <p:ph type="subTitle" idx="1"/>
          </p:nvPr>
        </p:nvSpPr>
        <p:spPr/>
        <p:txBody>
          <a:bodyPr/>
          <a:lstStyle/>
          <a:p>
            <a:r>
              <a:rPr lang="en-US" dirty="0"/>
              <a:t>Introduction to Data Science</a:t>
            </a:r>
          </a:p>
        </p:txBody>
      </p:sp>
    </p:spTree>
    <p:extLst>
      <p:ext uri="{BB962C8B-B14F-4D97-AF65-F5344CB8AC3E}">
        <p14:creationId xmlns:p14="http://schemas.microsoft.com/office/powerpoint/2010/main" val="227220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96EF-4E51-90D6-EC89-3A8B514DD74D}"/>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936B603D-4D62-9820-1238-F8F06C5DD3B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BDFA645-9310-A875-9C0C-1FAA94E245AC}"/>
              </a:ext>
            </a:extLst>
          </p:cNvPr>
          <p:cNvPicPr>
            <a:picLocks noChangeAspect="1"/>
          </p:cNvPicPr>
          <p:nvPr/>
        </p:nvPicPr>
        <p:blipFill>
          <a:blip r:embed="rId2"/>
          <a:stretch>
            <a:fillRect/>
          </a:stretch>
        </p:blipFill>
        <p:spPr>
          <a:xfrm>
            <a:off x="3016988" y="1806501"/>
            <a:ext cx="6124893" cy="4804557"/>
          </a:xfrm>
          <a:prstGeom prst="rect">
            <a:avLst/>
          </a:prstGeom>
        </p:spPr>
      </p:pic>
    </p:spTree>
    <p:extLst>
      <p:ext uri="{BB962C8B-B14F-4D97-AF65-F5344CB8AC3E}">
        <p14:creationId xmlns:p14="http://schemas.microsoft.com/office/powerpoint/2010/main" val="400106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038-2C95-0B23-6A8E-B950DDE107A6}"/>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EDAB5A07-7FFD-6971-6936-8CA3E4362D9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B60148-0F55-C6A9-1B39-BE50B5778E72}"/>
              </a:ext>
            </a:extLst>
          </p:cNvPr>
          <p:cNvPicPr>
            <a:picLocks noChangeAspect="1"/>
          </p:cNvPicPr>
          <p:nvPr/>
        </p:nvPicPr>
        <p:blipFill>
          <a:blip r:embed="rId2"/>
          <a:stretch>
            <a:fillRect/>
          </a:stretch>
        </p:blipFill>
        <p:spPr>
          <a:xfrm>
            <a:off x="2919412" y="1633855"/>
            <a:ext cx="6353175" cy="4986356"/>
          </a:xfrm>
          <a:prstGeom prst="rect">
            <a:avLst/>
          </a:prstGeom>
        </p:spPr>
      </p:pic>
    </p:spTree>
    <p:extLst>
      <p:ext uri="{BB962C8B-B14F-4D97-AF65-F5344CB8AC3E}">
        <p14:creationId xmlns:p14="http://schemas.microsoft.com/office/powerpoint/2010/main" val="227291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F7B7-051A-5401-92A3-B25EED316A3A}"/>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770E7B99-9A72-BCAF-57B9-222F3AA7C9F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0BE256E-5CBB-7FC2-ABA5-3B4AB5F38765}"/>
              </a:ext>
            </a:extLst>
          </p:cNvPr>
          <p:cNvPicPr>
            <a:picLocks noChangeAspect="1"/>
          </p:cNvPicPr>
          <p:nvPr/>
        </p:nvPicPr>
        <p:blipFill>
          <a:blip r:embed="rId2"/>
          <a:stretch>
            <a:fillRect/>
          </a:stretch>
        </p:blipFill>
        <p:spPr>
          <a:xfrm>
            <a:off x="2925286" y="1618846"/>
            <a:ext cx="6341427" cy="4989768"/>
          </a:xfrm>
          <a:prstGeom prst="rect">
            <a:avLst/>
          </a:prstGeom>
        </p:spPr>
      </p:pic>
    </p:spTree>
    <p:extLst>
      <p:ext uri="{BB962C8B-B14F-4D97-AF65-F5344CB8AC3E}">
        <p14:creationId xmlns:p14="http://schemas.microsoft.com/office/powerpoint/2010/main" val="57621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2FD-7A7E-498E-C631-C7C45136F908}"/>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93181824-A649-C627-550C-C374B8D03F2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7491EFC-68FC-AB13-F755-6BE656D40059}"/>
              </a:ext>
            </a:extLst>
          </p:cNvPr>
          <p:cNvPicPr>
            <a:picLocks noChangeAspect="1"/>
          </p:cNvPicPr>
          <p:nvPr/>
        </p:nvPicPr>
        <p:blipFill>
          <a:blip r:embed="rId2"/>
          <a:stretch>
            <a:fillRect/>
          </a:stretch>
        </p:blipFill>
        <p:spPr>
          <a:xfrm>
            <a:off x="2965169" y="1687156"/>
            <a:ext cx="6261661" cy="4927004"/>
          </a:xfrm>
          <a:prstGeom prst="rect">
            <a:avLst/>
          </a:prstGeom>
        </p:spPr>
      </p:pic>
    </p:spTree>
    <p:extLst>
      <p:ext uri="{BB962C8B-B14F-4D97-AF65-F5344CB8AC3E}">
        <p14:creationId xmlns:p14="http://schemas.microsoft.com/office/powerpoint/2010/main" val="54262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1A70-46D0-FAD3-B78D-0B3CFF94826C}"/>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7D1E227A-9446-29F6-1EDF-DE827CB989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27F7F83-111E-7E20-F7E2-CEC1F67DA53E}"/>
              </a:ext>
            </a:extLst>
          </p:cNvPr>
          <p:cNvPicPr>
            <a:picLocks noChangeAspect="1"/>
          </p:cNvPicPr>
          <p:nvPr/>
        </p:nvPicPr>
        <p:blipFill>
          <a:blip r:embed="rId2"/>
          <a:stretch>
            <a:fillRect/>
          </a:stretch>
        </p:blipFill>
        <p:spPr>
          <a:xfrm>
            <a:off x="2954655" y="1669097"/>
            <a:ext cx="6282690" cy="4938194"/>
          </a:xfrm>
          <a:prstGeom prst="rect">
            <a:avLst/>
          </a:prstGeom>
        </p:spPr>
      </p:pic>
    </p:spTree>
    <p:extLst>
      <p:ext uri="{BB962C8B-B14F-4D97-AF65-F5344CB8AC3E}">
        <p14:creationId xmlns:p14="http://schemas.microsoft.com/office/powerpoint/2010/main" val="287232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AFD8-37FD-02B8-122E-EB1B46B5B2A0}"/>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7FAA9C49-A292-8CE7-D3B6-8DEF51B5116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AF6F755-C3D2-8350-1E7D-39DE4B405728}"/>
              </a:ext>
            </a:extLst>
          </p:cNvPr>
          <p:cNvPicPr>
            <a:picLocks noChangeAspect="1"/>
          </p:cNvPicPr>
          <p:nvPr/>
        </p:nvPicPr>
        <p:blipFill>
          <a:blip r:embed="rId2"/>
          <a:stretch>
            <a:fillRect/>
          </a:stretch>
        </p:blipFill>
        <p:spPr>
          <a:xfrm>
            <a:off x="2910209" y="1583054"/>
            <a:ext cx="6371581" cy="5010785"/>
          </a:xfrm>
          <a:prstGeom prst="rect">
            <a:avLst/>
          </a:prstGeom>
        </p:spPr>
      </p:pic>
    </p:spTree>
    <p:extLst>
      <p:ext uri="{BB962C8B-B14F-4D97-AF65-F5344CB8AC3E}">
        <p14:creationId xmlns:p14="http://schemas.microsoft.com/office/powerpoint/2010/main" val="54485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4C6B-87AA-8A28-9E60-8EF71CD13269}"/>
              </a:ext>
            </a:extLst>
          </p:cNvPr>
          <p:cNvSpPr>
            <a:spLocks noGrp="1"/>
          </p:cNvSpPr>
          <p:nvPr>
            <p:ph type="title"/>
          </p:nvPr>
        </p:nvSpPr>
        <p:spPr/>
        <p:txBody>
          <a:bodyPr/>
          <a:lstStyle/>
          <a:p>
            <a:r>
              <a:rPr lang="en-US" dirty="0"/>
              <a:t>Checking Installation</a:t>
            </a:r>
          </a:p>
        </p:txBody>
      </p:sp>
      <p:sp>
        <p:nvSpPr>
          <p:cNvPr id="3" name="Content Placeholder 2">
            <a:extLst>
              <a:ext uri="{FF2B5EF4-FFF2-40B4-BE49-F238E27FC236}">
                <a16:creationId xmlns:a16="http://schemas.microsoft.com/office/drawing/2014/main" id="{15B3ACCA-A582-E055-5B18-002EECF8AAD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BB8E8CB-7F82-A5F1-7B0C-B4A253AB0BC3}"/>
              </a:ext>
            </a:extLst>
          </p:cNvPr>
          <p:cNvPicPr>
            <a:picLocks noChangeAspect="1"/>
          </p:cNvPicPr>
          <p:nvPr/>
        </p:nvPicPr>
        <p:blipFill>
          <a:blip r:embed="rId3"/>
          <a:stretch>
            <a:fillRect/>
          </a:stretch>
        </p:blipFill>
        <p:spPr>
          <a:xfrm>
            <a:off x="2843847" y="2815272"/>
            <a:ext cx="2032953" cy="1768933"/>
          </a:xfrm>
          <a:prstGeom prst="rect">
            <a:avLst/>
          </a:prstGeom>
        </p:spPr>
      </p:pic>
      <p:pic>
        <p:nvPicPr>
          <p:cNvPr id="7" name="Picture 6">
            <a:extLst>
              <a:ext uri="{FF2B5EF4-FFF2-40B4-BE49-F238E27FC236}">
                <a16:creationId xmlns:a16="http://schemas.microsoft.com/office/drawing/2014/main" id="{54EC04FE-F27D-3A62-CF65-C56FFB9DD743}"/>
              </a:ext>
            </a:extLst>
          </p:cNvPr>
          <p:cNvPicPr>
            <a:picLocks noChangeAspect="1"/>
          </p:cNvPicPr>
          <p:nvPr/>
        </p:nvPicPr>
        <p:blipFill>
          <a:blip r:embed="rId4"/>
          <a:stretch>
            <a:fillRect/>
          </a:stretch>
        </p:blipFill>
        <p:spPr>
          <a:xfrm>
            <a:off x="6736080" y="273718"/>
            <a:ext cx="3150662" cy="6310563"/>
          </a:xfrm>
          <a:prstGeom prst="rect">
            <a:avLst/>
          </a:prstGeom>
        </p:spPr>
      </p:pic>
    </p:spTree>
    <p:extLst>
      <p:ext uri="{BB962C8B-B14F-4D97-AF65-F5344CB8AC3E}">
        <p14:creationId xmlns:p14="http://schemas.microsoft.com/office/powerpoint/2010/main" val="65551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216A-FA88-F54F-36FC-3B2FE23C8A64}"/>
              </a:ext>
            </a:extLst>
          </p:cNvPr>
          <p:cNvSpPr>
            <a:spLocks noGrp="1"/>
          </p:cNvSpPr>
          <p:nvPr>
            <p:ph type="title"/>
          </p:nvPr>
        </p:nvSpPr>
        <p:spPr/>
        <p:txBody>
          <a:bodyPr/>
          <a:lstStyle/>
          <a:p>
            <a:r>
              <a:rPr lang="en-US" dirty="0"/>
              <a:t>Checking Installation</a:t>
            </a:r>
          </a:p>
        </p:txBody>
      </p:sp>
      <p:sp>
        <p:nvSpPr>
          <p:cNvPr id="3" name="Content Placeholder 2">
            <a:extLst>
              <a:ext uri="{FF2B5EF4-FFF2-40B4-BE49-F238E27FC236}">
                <a16:creationId xmlns:a16="http://schemas.microsoft.com/office/drawing/2014/main" id="{4607A0B0-243F-A672-AA66-5E5DE7D4882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CC851B-BFE6-6E5E-EBC0-4E68FE62DF27}"/>
              </a:ext>
            </a:extLst>
          </p:cNvPr>
          <p:cNvPicPr>
            <a:picLocks noChangeAspect="1"/>
          </p:cNvPicPr>
          <p:nvPr/>
        </p:nvPicPr>
        <p:blipFill>
          <a:blip r:embed="rId2"/>
          <a:stretch>
            <a:fillRect/>
          </a:stretch>
        </p:blipFill>
        <p:spPr>
          <a:xfrm>
            <a:off x="2637182" y="1664808"/>
            <a:ext cx="7129670" cy="4942251"/>
          </a:xfrm>
          <a:prstGeom prst="rect">
            <a:avLst/>
          </a:prstGeom>
          <a:ln>
            <a:solidFill>
              <a:schemeClr val="tx1"/>
            </a:solidFill>
          </a:ln>
        </p:spPr>
      </p:pic>
    </p:spTree>
    <p:extLst>
      <p:ext uri="{BB962C8B-B14F-4D97-AF65-F5344CB8AC3E}">
        <p14:creationId xmlns:p14="http://schemas.microsoft.com/office/powerpoint/2010/main" val="285412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5CB-2EB9-A1E0-9549-F8B54BDF696F}"/>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a16="http://schemas.microsoft.com/office/drawing/2014/main" id="{D0CA908F-868D-059A-8011-32A8F4AD15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217666A-90BF-7DAA-0181-0652E164A8F9}"/>
              </a:ext>
            </a:extLst>
          </p:cNvPr>
          <p:cNvPicPr>
            <a:picLocks noChangeAspect="1"/>
          </p:cNvPicPr>
          <p:nvPr/>
        </p:nvPicPr>
        <p:blipFill>
          <a:blip r:embed="rId2"/>
          <a:stretch>
            <a:fillRect/>
          </a:stretch>
        </p:blipFill>
        <p:spPr>
          <a:xfrm>
            <a:off x="934720" y="1653439"/>
            <a:ext cx="10322560" cy="4846522"/>
          </a:xfrm>
          <a:prstGeom prst="rect">
            <a:avLst/>
          </a:prstGeom>
          <a:ln>
            <a:solidFill>
              <a:schemeClr val="tx1"/>
            </a:solidFill>
          </a:ln>
        </p:spPr>
      </p:pic>
    </p:spTree>
    <p:extLst>
      <p:ext uri="{BB962C8B-B14F-4D97-AF65-F5344CB8AC3E}">
        <p14:creationId xmlns:p14="http://schemas.microsoft.com/office/powerpoint/2010/main" val="321394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F88E-4E44-5039-6720-D26A14D13E95}"/>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a16="http://schemas.microsoft.com/office/drawing/2014/main" id="{4CB91DEE-14F8-5EF7-E982-49265EBAE3D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6D11F1-9ED1-A339-36C2-20D883B6BC08}"/>
              </a:ext>
            </a:extLst>
          </p:cNvPr>
          <p:cNvPicPr>
            <a:picLocks noChangeAspect="1"/>
          </p:cNvPicPr>
          <p:nvPr/>
        </p:nvPicPr>
        <p:blipFill>
          <a:blip r:embed="rId2"/>
          <a:stretch>
            <a:fillRect/>
          </a:stretch>
        </p:blipFill>
        <p:spPr>
          <a:xfrm>
            <a:off x="2918366" y="1652270"/>
            <a:ext cx="6355267" cy="4941570"/>
          </a:xfrm>
          <a:prstGeom prst="rect">
            <a:avLst/>
          </a:prstGeom>
        </p:spPr>
      </p:pic>
    </p:spTree>
    <p:extLst>
      <p:ext uri="{BB962C8B-B14F-4D97-AF65-F5344CB8AC3E}">
        <p14:creationId xmlns:p14="http://schemas.microsoft.com/office/powerpoint/2010/main" val="254452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00DF-AC7C-0474-5C6C-835472351158}"/>
              </a:ext>
            </a:extLst>
          </p:cNvPr>
          <p:cNvSpPr>
            <a:spLocks noGrp="1"/>
          </p:cNvSpPr>
          <p:nvPr>
            <p:ph type="title"/>
          </p:nvPr>
        </p:nvSpPr>
        <p:spPr/>
        <p:txBody>
          <a:bodyPr/>
          <a:lstStyle/>
          <a:p>
            <a:r>
              <a:rPr lang="en-AU" dirty="0"/>
              <a:t>Text/Reference Book</a:t>
            </a:r>
          </a:p>
        </p:txBody>
      </p:sp>
      <p:sp>
        <p:nvSpPr>
          <p:cNvPr id="3" name="Content Placeholder 2">
            <a:extLst>
              <a:ext uri="{FF2B5EF4-FFF2-40B4-BE49-F238E27FC236}">
                <a16:creationId xmlns:a16="http://schemas.microsoft.com/office/drawing/2014/main" id="{B209F50C-FC02-4B26-6D56-4215320B1749}"/>
              </a:ext>
            </a:extLst>
          </p:cNvPr>
          <p:cNvSpPr>
            <a:spLocks noGrp="1"/>
          </p:cNvSpPr>
          <p:nvPr>
            <p:ph idx="1"/>
          </p:nvPr>
        </p:nvSpPr>
        <p:spPr/>
        <p:txBody>
          <a:bodyPr/>
          <a:lstStyle/>
          <a:p>
            <a:r>
              <a:rPr lang="en-US" dirty="0"/>
              <a:t>R IN ACTION: Data analysis and graphics with R – Robert I. </a:t>
            </a:r>
            <a:r>
              <a:rPr lang="en-US" dirty="0" err="1"/>
              <a:t>Kabacoff</a:t>
            </a:r>
            <a:endParaRPr lang="en-US" dirty="0"/>
          </a:p>
          <a:p>
            <a:endParaRPr lang="en-US" dirty="0"/>
          </a:p>
          <a:p>
            <a:endParaRPr lang="en-US" dirty="0"/>
          </a:p>
          <a:p>
            <a:endParaRPr lang="en-AU" dirty="0"/>
          </a:p>
        </p:txBody>
      </p:sp>
    </p:spTree>
    <p:extLst>
      <p:ext uri="{BB962C8B-B14F-4D97-AF65-F5344CB8AC3E}">
        <p14:creationId xmlns:p14="http://schemas.microsoft.com/office/powerpoint/2010/main" val="315878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322C-5637-2A4F-1D73-30A3AE6BF478}"/>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a16="http://schemas.microsoft.com/office/drawing/2014/main" id="{E36B6B25-1C57-C9B5-4E46-3914C5C372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99CF03-DFB8-14B6-5D1B-54359EA69700}"/>
              </a:ext>
            </a:extLst>
          </p:cNvPr>
          <p:cNvPicPr>
            <a:picLocks noChangeAspect="1"/>
          </p:cNvPicPr>
          <p:nvPr/>
        </p:nvPicPr>
        <p:blipFill>
          <a:blip r:embed="rId2"/>
          <a:stretch>
            <a:fillRect/>
          </a:stretch>
        </p:blipFill>
        <p:spPr>
          <a:xfrm>
            <a:off x="2898775" y="1627187"/>
            <a:ext cx="6394450" cy="4974882"/>
          </a:xfrm>
          <a:prstGeom prst="rect">
            <a:avLst/>
          </a:prstGeom>
        </p:spPr>
      </p:pic>
    </p:spTree>
    <p:extLst>
      <p:ext uri="{BB962C8B-B14F-4D97-AF65-F5344CB8AC3E}">
        <p14:creationId xmlns:p14="http://schemas.microsoft.com/office/powerpoint/2010/main" val="3067082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5FA1-DF12-3887-2D19-D11B294D81EC}"/>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a16="http://schemas.microsoft.com/office/drawing/2014/main" id="{16095DFA-66D7-0F61-7C3B-3A897F43ED1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F891334-4A94-C287-B4E9-53E919B2FD52}"/>
              </a:ext>
            </a:extLst>
          </p:cNvPr>
          <p:cNvPicPr>
            <a:picLocks noChangeAspect="1"/>
          </p:cNvPicPr>
          <p:nvPr/>
        </p:nvPicPr>
        <p:blipFill>
          <a:blip r:embed="rId2"/>
          <a:stretch>
            <a:fillRect/>
          </a:stretch>
        </p:blipFill>
        <p:spPr>
          <a:xfrm>
            <a:off x="2896393" y="1627187"/>
            <a:ext cx="6399213" cy="4968650"/>
          </a:xfrm>
          <a:prstGeom prst="rect">
            <a:avLst/>
          </a:prstGeom>
        </p:spPr>
      </p:pic>
    </p:spTree>
    <p:extLst>
      <p:ext uri="{BB962C8B-B14F-4D97-AF65-F5344CB8AC3E}">
        <p14:creationId xmlns:p14="http://schemas.microsoft.com/office/powerpoint/2010/main" val="288972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D819-ABBF-B7E5-6D52-A8C1F7480DCF}"/>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a16="http://schemas.microsoft.com/office/drawing/2014/main" id="{1CD24B96-1687-F13F-1795-3CA573E6197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7F1C1AC-9BEF-D2D1-4325-BD2D1AAAB111}"/>
              </a:ext>
            </a:extLst>
          </p:cNvPr>
          <p:cNvPicPr>
            <a:picLocks noChangeAspect="1"/>
          </p:cNvPicPr>
          <p:nvPr/>
        </p:nvPicPr>
        <p:blipFill>
          <a:blip r:embed="rId2"/>
          <a:stretch>
            <a:fillRect/>
          </a:stretch>
        </p:blipFill>
        <p:spPr>
          <a:xfrm>
            <a:off x="2892107" y="1613439"/>
            <a:ext cx="6407785" cy="4985257"/>
          </a:xfrm>
          <a:prstGeom prst="rect">
            <a:avLst/>
          </a:prstGeom>
        </p:spPr>
      </p:pic>
    </p:spTree>
    <p:extLst>
      <p:ext uri="{BB962C8B-B14F-4D97-AF65-F5344CB8AC3E}">
        <p14:creationId xmlns:p14="http://schemas.microsoft.com/office/powerpoint/2010/main" val="4205993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B6E1-0213-8DD7-E622-2D54FE48C640}"/>
              </a:ext>
            </a:extLst>
          </p:cNvPr>
          <p:cNvSpPr>
            <a:spLocks noGrp="1"/>
          </p:cNvSpPr>
          <p:nvPr>
            <p:ph type="title"/>
          </p:nvPr>
        </p:nvSpPr>
        <p:spPr/>
        <p:txBody>
          <a:bodyPr/>
          <a:lstStyle/>
          <a:p>
            <a:r>
              <a:rPr lang="en-US" dirty="0"/>
              <a:t>Installing RStudio</a:t>
            </a:r>
          </a:p>
        </p:txBody>
      </p:sp>
      <p:sp>
        <p:nvSpPr>
          <p:cNvPr id="3" name="Content Placeholder 2">
            <a:extLst>
              <a:ext uri="{FF2B5EF4-FFF2-40B4-BE49-F238E27FC236}">
                <a16:creationId xmlns:a16="http://schemas.microsoft.com/office/drawing/2014/main" id="{C62CBDBF-0995-9A61-B146-BB3B04C204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0944C0A-D61F-4D7D-8DA2-AD245208EB33}"/>
              </a:ext>
            </a:extLst>
          </p:cNvPr>
          <p:cNvPicPr>
            <a:picLocks noChangeAspect="1"/>
          </p:cNvPicPr>
          <p:nvPr/>
        </p:nvPicPr>
        <p:blipFill>
          <a:blip r:embed="rId2"/>
          <a:stretch>
            <a:fillRect/>
          </a:stretch>
        </p:blipFill>
        <p:spPr>
          <a:xfrm>
            <a:off x="2880836" y="1601489"/>
            <a:ext cx="6430328" cy="4999935"/>
          </a:xfrm>
          <a:prstGeom prst="rect">
            <a:avLst/>
          </a:prstGeom>
        </p:spPr>
      </p:pic>
    </p:spTree>
    <p:extLst>
      <p:ext uri="{BB962C8B-B14F-4D97-AF65-F5344CB8AC3E}">
        <p14:creationId xmlns:p14="http://schemas.microsoft.com/office/powerpoint/2010/main" val="877260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4F2F-07C3-CFB2-F58B-DAE3FA4A727D}"/>
              </a:ext>
            </a:extLst>
          </p:cNvPr>
          <p:cNvSpPr>
            <a:spLocks noGrp="1"/>
          </p:cNvSpPr>
          <p:nvPr>
            <p:ph type="title"/>
          </p:nvPr>
        </p:nvSpPr>
        <p:spPr/>
        <p:txBody>
          <a:bodyPr/>
          <a:lstStyle/>
          <a:p>
            <a:r>
              <a:rPr lang="en-US" dirty="0"/>
              <a:t>Checking Installation</a:t>
            </a:r>
          </a:p>
        </p:txBody>
      </p:sp>
      <p:sp>
        <p:nvSpPr>
          <p:cNvPr id="3" name="Content Placeholder 2">
            <a:extLst>
              <a:ext uri="{FF2B5EF4-FFF2-40B4-BE49-F238E27FC236}">
                <a16:creationId xmlns:a16="http://schemas.microsoft.com/office/drawing/2014/main" id="{46665B0F-365D-2573-D345-E2052D4D98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7C60DDA-0738-F5BD-B3A9-13380108FE5D}"/>
              </a:ext>
            </a:extLst>
          </p:cNvPr>
          <p:cNvPicPr>
            <a:picLocks noChangeAspect="1"/>
          </p:cNvPicPr>
          <p:nvPr/>
        </p:nvPicPr>
        <p:blipFill>
          <a:blip r:embed="rId2"/>
          <a:stretch>
            <a:fillRect/>
          </a:stretch>
        </p:blipFill>
        <p:spPr>
          <a:xfrm>
            <a:off x="7071231" y="381000"/>
            <a:ext cx="3487231" cy="6096000"/>
          </a:xfrm>
          <a:prstGeom prst="rect">
            <a:avLst/>
          </a:prstGeom>
          <a:ln>
            <a:solidFill>
              <a:schemeClr val="tx1"/>
            </a:solidFill>
          </a:ln>
        </p:spPr>
      </p:pic>
    </p:spTree>
    <p:extLst>
      <p:ext uri="{BB962C8B-B14F-4D97-AF65-F5344CB8AC3E}">
        <p14:creationId xmlns:p14="http://schemas.microsoft.com/office/powerpoint/2010/main" val="409562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641A-8ACB-60E5-DC6B-24FFDBBD777D}"/>
              </a:ext>
            </a:extLst>
          </p:cNvPr>
          <p:cNvSpPr>
            <a:spLocks noGrp="1"/>
          </p:cNvSpPr>
          <p:nvPr>
            <p:ph type="title"/>
          </p:nvPr>
        </p:nvSpPr>
        <p:spPr/>
        <p:txBody>
          <a:bodyPr/>
          <a:lstStyle/>
          <a:p>
            <a:r>
              <a:rPr lang="en-US" dirty="0"/>
              <a:t>Checking Installation</a:t>
            </a:r>
          </a:p>
        </p:txBody>
      </p:sp>
      <p:sp>
        <p:nvSpPr>
          <p:cNvPr id="3" name="Content Placeholder 2">
            <a:extLst>
              <a:ext uri="{FF2B5EF4-FFF2-40B4-BE49-F238E27FC236}">
                <a16:creationId xmlns:a16="http://schemas.microsoft.com/office/drawing/2014/main" id="{5A1CFFA8-4FED-9077-BEBC-45B57859F4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5DF1B1B-D870-DB88-38C6-EC87EBF998D6}"/>
              </a:ext>
            </a:extLst>
          </p:cNvPr>
          <p:cNvPicPr>
            <a:picLocks noChangeAspect="1"/>
          </p:cNvPicPr>
          <p:nvPr/>
        </p:nvPicPr>
        <p:blipFill>
          <a:blip r:embed="rId2"/>
          <a:stretch>
            <a:fillRect/>
          </a:stretch>
        </p:blipFill>
        <p:spPr>
          <a:xfrm>
            <a:off x="3683317" y="1638617"/>
            <a:ext cx="4825365" cy="4912872"/>
          </a:xfrm>
          <a:prstGeom prst="rect">
            <a:avLst/>
          </a:prstGeom>
        </p:spPr>
      </p:pic>
    </p:spTree>
    <p:extLst>
      <p:ext uri="{BB962C8B-B14F-4D97-AF65-F5344CB8AC3E}">
        <p14:creationId xmlns:p14="http://schemas.microsoft.com/office/powerpoint/2010/main" val="2360871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1892-5D22-A351-7FB3-2E137C1D8192}"/>
              </a:ext>
            </a:extLst>
          </p:cNvPr>
          <p:cNvSpPr>
            <a:spLocks noGrp="1"/>
          </p:cNvSpPr>
          <p:nvPr>
            <p:ph type="title"/>
          </p:nvPr>
        </p:nvSpPr>
        <p:spPr/>
        <p:txBody>
          <a:bodyPr/>
          <a:lstStyle/>
          <a:p>
            <a:r>
              <a:rPr lang="en-US" dirty="0"/>
              <a:t>Checking Installation</a:t>
            </a:r>
          </a:p>
        </p:txBody>
      </p:sp>
      <p:sp>
        <p:nvSpPr>
          <p:cNvPr id="3" name="Content Placeholder 2">
            <a:extLst>
              <a:ext uri="{FF2B5EF4-FFF2-40B4-BE49-F238E27FC236}">
                <a16:creationId xmlns:a16="http://schemas.microsoft.com/office/drawing/2014/main" id="{4DD68F42-53B1-9B93-2C5F-82D1B97E9F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41780A8-9DE9-5441-CAC3-6C104E87E5F4}"/>
              </a:ext>
            </a:extLst>
          </p:cNvPr>
          <p:cNvPicPr>
            <a:picLocks noChangeAspect="1"/>
          </p:cNvPicPr>
          <p:nvPr/>
        </p:nvPicPr>
        <p:blipFill>
          <a:blip r:embed="rId2"/>
          <a:stretch>
            <a:fillRect/>
          </a:stretch>
        </p:blipFill>
        <p:spPr>
          <a:xfrm>
            <a:off x="1821656" y="1618914"/>
            <a:ext cx="8548687" cy="4976531"/>
          </a:xfrm>
          <a:prstGeom prst="rect">
            <a:avLst/>
          </a:prstGeom>
          <a:noFill/>
          <a:ln>
            <a:solidFill>
              <a:schemeClr val="tx1"/>
            </a:solidFill>
          </a:ln>
        </p:spPr>
      </p:pic>
    </p:spTree>
    <p:extLst>
      <p:ext uri="{BB962C8B-B14F-4D97-AF65-F5344CB8AC3E}">
        <p14:creationId xmlns:p14="http://schemas.microsoft.com/office/powerpoint/2010/main" val="206309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DC41-A8F5-DE2B-5AAF-E1B6C33E94F8}"/>
              </a:ext>
            </a:extLst>
          </p:cNvPr>
          <p:cNvSpPr>
            <a:spLocks noGrp="1"/>
          </p:cNvSpPr>
          <p:nvPr>
            <p:ph type="title"/>
          </p:nvPr>
        </p:nvSpPr>
        <p:spPr/>
        <p:txBody>
          <a:bodyPr/>
          <a:lstStyle/>
          <a:p>
            <a:r>
              <a:rPr lang="en-AU" dirty="0"/>
              <a:t>Simple Calculations in R</a:t>
            </a:r>
          </a:p>
        </p:txBody>
      </p:sp>
      <p:sp>
        <p:nvSpPr>
          <p:cNvPr id="3" name="Content Placeholder 2">
            <a:extLst>
              <a:ext uri="{FF2B5EF4-FFF2-40B4-BE49-F238E27FC236}">
                <a16:creationId xmlns:a16="http://schemas.microsoft.com/office/drawing/2014/main" id="{8FD49451-6EDA-2191-3C4F-C3E2B49E9854}"/>
              </a:ext>
            </a:extLst>
          </p:cNvPr>
          <p:cNvSpPr>
            <a:spLocks noGrp="1"/>
          </p:cNvSpPr>
          <p:nvPr>
            <p:ph idx="1"/>
          </p:nvPr>
        </p:nvSpPr>
        <p:spPr/>
        <p:txBody>
          <a:bodyPr/>
          <a:lstStyle/>
          <a:p>
            <a:endParaRPr lang="en-AU" dirty="0"/>
          </a:p>
        </p:txBody>
      </p:sp>
      <p:pic>
        <p:nvPicPr>
          <p:cNvPr id="8" name="Picture 7">
            <a:extLst>
              <a:ext uri="{FF2B5EF4-FFF2-40B4-BE49-F238E27FC236}">
                <a16:creationId xmlns:a16="http://schemas.microsoft.com/office/drawing/2014/main" id="{1B6E2AA5-AD93-C3B6-3F7B-8565A8F3DBAE}"/>
              </a:ext>
            </a:extLst>
          </p:cNvPr>
          <p:cNvPicPr>
            <a:picLocks noChangeAspect="1"/>
          </p:cNvPicPr>
          <p:nvPr/>
        </p:nvPicPr>
        <p:blipFill>
          <a:blip r:embed="rId2"/>
          <a:stretch>
            <a:fillRect/>
          </a:stretch>
        </p:blipFill>
        <p:spPr>
          <a:xfrm>
            <a:off x="1722596" y="1965960"/>
            <a:ext cx="9173527" cy="4403293"/>
          </a:xfrm>
          <a:prstGeom prst="rect">
            <a:avLst/>
          </a:prstGeom>
          <a:ln>
            <a:solidFill>
              <a:schemeClr val="tx1"/>
            </a:solidFill>
          </a:ln>
        </p:spPr>
      </p:pic>
    </p:spTree>
    <p:extLst>
      <p:ext uri="{BB962C8B-B14F-4D97-AF65-F5344CB8AC3E}">
        <p14:creationId xmlns:p14="http://schemas.microsoft.com/office/powerpoint/2010/main" val="377173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DC41-A8F5-DE2B-5AAF-E1B6C33E94F8}"/>
              </a:ext>
            </a:extLst>
          </p:cNvPr>
          <p:cNvSpPr>
            <a:spLocks noGrp="1"/>
          </p:cNvSpPr>
          <p:nvPr>
            <p:ph type="title"/>
          </p:nvPr>
        </p:nvSpPr>
        <p:spPr/>
        <p:txBody>
          <a:bodyPr/>
          <a:lstStyle/>
          <a:p>
            <a:r>
              <a:rPr lang="en-AU" dirty="0"/>
              <a:t>Simple Calculations in R</a:t>
            </a:r>
          </a:p>
        </p:txBody>
      </p:sp>
      <p:sp>
        <p:nvSpPr>
          <p:cNvPr id="3" name="Content Placeholder 2">
            <a:extLst>
              <a:ext uri="{FF2B5EF4-FFF2-40B4-BE49-F238E27FC236}">
                <a16:creationId xmlns:a16="http://schemas.microsoft.com/office/drawing/2014/main" id="{8FD49451-6EDA-2191-3C4F-C3E2B49E9854}"/>
              </a:ext>
            </a:extLst>
          </p:cNvPr>
          <p:cNvSpPr>
            <a:spLocks noGrp="1"/>
          </p:cNvSpPr>
          <p:nvPr>
            <p:ph idx="1"/>
          </p:nvPr>
        </p:nvSpPr>
        <p:spPr/>
        <p:txBody>
          <a:bodyPr/>
          <a:lstStyle/>
          <a:p>
            <a:endParaRPr lang="en-AU" dirty="0"/>
          </a:p>
        </p:txBody>
      </p:sp>
      <p:sp>
        <p:nvSpPr>
          <p:cNvPr id="4" name="Rectangle 3">
            <a:extLst>
              <a:ext uri="{FF2B5EF4-FFF2-40B4-BE49-F238E27FC236}">
                <a16:creationId xmlns:a16="http://schemas.microsoft.com/office/drawing/2014/main" id="{5E25A001-5EDA-EAE4-896B-6A4E12B2D82A}"/>
              </a:ext>
            </a:extLst>
          </p:cNvPr>
          <p:cNvSpPr/>
          <p:nvPr/>
        </p:nvSpPr>
        <p:spPr>
          <a:xfrm>
            <a:off x="1259840" y="2057400"/>
            <a:ext cx="9672320" cy="42824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44450" indent="0">
              <a:buFont typeface="Corbel" panose="020B0503020204020204" pitchFamily="34" charset="0"/>
              <a:buNone/>
            </a:pPr>
            <a:r>
              <a:rPr lang="en-US" altLang="en-US" sz="2000" b="1" dirty="0">
                <a:solidFill>
                  <a:srgbClr val="000000"/>
                </a:solidFill>
                <a:latin typeface="Courier New" panose="02070309020205020404" pitchFamily="49" charset="0"/>
              </a:rPr>
              <a:t>&gt; 1 + 1 			</a:t>
            </a:r>
            <a:r>
              <a:rPr lang="en-US" altLang="en-US" sz="2000" b="1" dirty="0">
                <a:solidFill>
                  <a:srgbClr val="336565"/>
                </a:solidFill>
                <a:latin typeface="Courier New" panose="02070309020205020404" pitchFamily="49" charset="0"/>
              </a:rPr>
              <a:t># Simple Arithmetic</a:t>
            </a:r>
          </a:p>
          <a:p>
            <a:pPr marL="44450" indent="0">
              <a:spcAft>
                <a:spcPts val="1800"/>
              </a:spcAft>
              <a:buFont typeface="Corbel" panose="020B0503020204020204" pitchFamily="34" charset="0"/>
              <a:buNone/>
            </a:pPr>
            <a:r>
              <a:rPr lang="en-US" altLang="en-US" sz="2000" dirty="0">
                <a:solidFill>
                  <a:srgbClr val="000000"/>
                </a:solidFill>
                <a:latin typeface="Courier New" panose="02070309020205020404" pitchFamily="49" charset="0"/>
              </a:rPr>
              <a:t>[1] 2</a:t>
            </a:r>
          </a:p>
          <a:p>
            <a:pPr marL="44450" indent="0">
              <a:buFont typeface="Corbel" panose="020B0503020204020204" pitchFamily="34" charset="0"/>
              <a:buNone/>
            </a:pPr>
            <a:r>
              <a:rPr lang="en-US" altLang="en-US" sz="2000" b="1" dirty="0">
                <a:solidFill>
                  <a:srgbClr val="000000"/>
                </a:solidFill>
                <a:latin typeface="Courier New" panose="02070309020205020404" pitchFamily="49" charset="0"/>
              </a:rPr>
              <a:t>&gt; 2 + 3 * 4 	</a:t>
            </a:r>
            <a:r>
              <a:rPr lang="en-US" altLang="en-US" sz="2000" b="1" dirty="0">
                <a:solidFill>
                  <a:srgbClr val="336565"/>
                </a:solidFill>
                <a:latin typeface="Courier New" panose="02070309020205020404" pitchFamily="49" charset="0"/>
              </a:rPr>
              <a:t># Operator precedence</a:t>
            </a:r>
          </a:p>
          <a:p>
            <a:pPr marL="44450" indent="0">
              <a:spcAft>
                <a:spcPts val="1800"/>
              </a:spcAft>
              <a:buFont typeface="Corbel" panose="020B0503020204020204" pitchFamily="34" charset="0"/>
              <a:buNone/>
            </a:pPr>
            <a:r>
              <a:rPr lang="en-US" altLang="en-US" sz="2000" dirty="0">
                <a:solidFill>
                  <a:srgbClr val="000000"/>
                </a:solidFill>
                <a:latin typeface="Courier New" panose="02070309020205020404" pitchFamily="49" charset="0"/>
              </a:rPr>
              <a:t>[1] 14</a:t>
            </a:r>
          </a:p>
          <a:p>
            <a:pPr marL="44450" indent="0">
              <a:buFont typeface="Corbel" panose="020B0503020204020204" pitchFamily="34" charset="0"/>
              <a:buNone/>
            </a:pPr>
            <a:r>
              <a:rPr lang="en-US" altLang="en-US" sz="2000" b="1" dirty="0">
                <a:solidFill>
                  <a:srgbClr val="000000"/>
                </a:solidFill>
                <a:latin typeface="Courier New" panose="02070309020205020404" pitchFamily="49" charset="0"/>
              </a:rPr>
              <a:t>&gt; 3 ^ 2 			</a:t>
            </a:r>
            <a:r>
              <a:rPr lang="en-US" altLang="en-US" sz="2000" b="1" dirty="0">
                <a:solidFill>
                  <a:srgbClr val="336565"/>
                </a:solidFill>
                <a:latin typeface="Courier New" panose="02070309020205020404" pitchFamily="49" charset="0"/>
              </a:rPr>
              <a:t># Exponentiation</a:t>
            </a:r>
          </a:p>
          <a:p>
            <a:pPr marL="44450" indent="0">
              <a:spcAft>
                <a:spcPts val="1800"/>
              </a:spcAft>
              <a:buFont typeface="Corbel" panose="020B0503020204020204" pitchFamily="34" charset="0"/>
              <a:buNone/>
            </a:pPr>
            <a:r>
              <a:rPr lang="en-US" altLang="en-US" sz="2000" dirty="0">
                <a:solidFill>
                  <a:srgbClr val="000000"/>
                </a:solidFill>
                <a:latin typeface="Courier New" panose="02070309020205020404" pitchFamily="49" charset="0"/>
              </a:rPr>
              <a:t>[1] 9</a:t>
            </a:r>
          </a:p>
          <a:p>
            <a:pPr marL="44450" indent="0">
              <a:buFont typeface="Corbel" panose="020B0503020204020204" pitchFamily="34" charset="0"/>
              <a:buNone/>
            </a:pPr>
            <a:r>
              <a:rPr lang="en-US" altLang="en-US" sz="2000" b="1" dirty="0">
                <a:solidFill>
                  <a:schemeClr val="tx1"/>
                </a:solidFill>
                <a:latin typeface="Courier New" panose="02070309020205020404" pitchFamily="49" charset="0"/>
              </a:rPr>
              <a:t>&gt; sqrt(10) </a:t>
            </a:r>
            <a:r>
              <a:rPr lang="en-US" altLang="en-US" sz="2000" b="1" dirty="0">
                <a:solidFill>
                  <a:srgbClr val="336565"/>
                </a:solidFill>
                <a:latin typeface="Courier New" panose="02070309020205020404" pitchFamily="49" charset="0"/>
              </a:rPr>
              <a:t>		# Basic mathematical functions are available</a:t>
            </a:r>
            <a:endParaRPr lang="en-US" altLang="en-US" sz="2000" b="1" dirty="0">
              <a:latin typeface="Courier New" panose="02070309020205020404" pitchFamily="49" charset="0"/>
            </a:endParaRPr>
          </a:p>
          <a:p>
            <a:pPr marL="44450" indent="0">
              <a:spcAft>
                <a:spcPts val="1800"/>
              </a:spcAft>
              <a:buFont typeface="Corbel" panose="020B0503020204020204" pitchFamily="34" charset="0"/>
              <a:buNone/>
            </a:pPr>
            <a:r>
              <a:rPr lang="en-US" altLang="en-US" sz="2000" dirty="0">
                <a:solidFill>
                  <a:schemeClr val="tx1"/>
                </a:solidFill>
                <a:latin typeface="Courier New" panose="02070309020205020404" pitchFamily="49" charset="0"/>
              </a:rPr>
              <a:t>[1] 3.162278</a:t>
            </a:r>
          </a:p>
          <a:p>
            <a:pPr marL="44450" indent="0">
              <a:buFont typeface="Corbel" panose="020B0503020204020204" pitchFamily="34" charset="0"/>
              <a:buNone/>
            </a:pPr>
            <a:r>
              <a:rPr lang="en-US" altLang="en-US" sz="2000" b="1" dirty="0">
                <a:solidFill>
                  <a:srgbClr val="000000"/>
                </a:solidFill>
                <a:latin typeface="Courier New" panose="02070309020205020404" pitchFamily="49" charset="0"/>
              </a:rPr>
              <a:t>&gt; pi 				</a:t>
            </a:r>
            <a:r>
              <a:rPr lang="en-US" altLang="en-US" sz="2000" b="1" dirty="0">
                <a:solidFill>
                  <a:srgbClr val="336565"/>
                </a:solidFill>
                <a:latin typeface="Courier New" panose="02070309020205020404" pitchFamily="49" charset="0"/>
              </a:rPr>
              <a:t># The constant pi is predefined</a:t>
            </a:r>
          </a:p>
          <a:p>
            <a:pPr marL="44450" indent="0">
              <a:spcAft>
                <a:spcPts val="1200"/>
              </a:spcAft>
              <a:buFont typeface="Corbel" panose="020B0503020204020204" pitchFamily="34" charset="0"/>
              <a:buNone/>
            </a:pPr>
            <a:r>
              <a:rPr lang="en-US" altLang="en-US" sz="2000" dirty="0">
                <a:solidFill>
                  <a:srgbClr val="000000"/>
                </a:solidFill>
                <a:latin typeface="Courier New" panose="02070309020205020404" pitchFamily="49" charset="0"/>
              </a:rPr>
              <a:t>[1] 3.141593</a:t>
            </a:r>
            <a:endParaRPr lang="en-US" altLang="en-US" sz="2000" dirty="0"/>
          </a:p>
        </p:txBody>
      </p:sp>
    </p:spTree>
    <p:extLst>
      <p:ext uri="{BB962C8B-B14F-4D97-AF65-F5344CB8AC3E}">
        <p14:creationId xmlns:p14="http://schemas.microsoft.com/office/powerpoint/2010/main" val="4181513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F21F-B938-EED8-B755-64699CB214CD}"/>
              </a:ext>
            </a:extLst>
          </p:cNvPr>
          <p:cNvSpPr>
            <a:spLocks noGrp="1"/>
          </p:cNvSpPr>
          <p:nvPr>
            <p:ph type="title"/>
          </p:nvPr>
        </p:nvSpPr>
        <p:spPr/>
        <p:txBody>
          <a:bodyPr/>
          <a:lstStyle/>
          <a:p>
            <a:r>
              <a:rPr lang="en-AU" dirty="0"/>
              <a:t>Basic Data Types in R</a:t>
            </a:r>
          </a:p>
        </p:txBody>
      </p:sp>
      <p:sp>
        <p:nvSpPr>
          <p:cNvPr id="3" name="Content Placeholder 2">
            <a:extLst>
              <a:ext uri="{FF2B5EF4-FFF2-40B4-BE49-F238E27FC236}">
                <a16:creationId xmlns:a16="http://schemas.microsoft.com/office/drawing/2014/main" id="{83F6A5FE-784B-45FE-9653-06AB36581221}"/>
              </a:ext>
            </a:extLst>
          </p:cNvPr>
          <p:cNvSpPr>
            <a:spLocks noGrp="1"/>
          </p:cNvSpPr>
          <p:nvPr>
            <p:ph idx="1"/>
          </p:nvPr>
        </p:nvSpPr>
        <p:spPr/>
        <p:txBody>
          <a:bodyPr/>
          <a:lstStyle/>
          <a:p>
            <a:r>
              <a:rPr lang="en-AU" dirty="0"/>
              <a:t>Numeric:</a:t>
            </a:r>
          </a:p>
          <a:p>
            <a:pPr lvl="1"/>
            <a:r>
              <a:rPr lang="en-US" altLang="en-US" dirty="0"/>
              <a:t>Store floating point values (10.5, 55, 787)</a:t>
            </a:r>
          </a:p>
          <a:p>
            <a:r>
              <a:rPr lang="en-AU" dirty="0"/>
              <a:t>Integer:</a:t>
            </a:r>
          </a:p>
          <a:p>
            <a:pPr lvl="1"/>
            <a:r>
              <a:rPr lang="en-US" altLang="en-US" sz="2000" dirty="0"/>
              <a:t>1L, 55L, 100L, where the letter "L" declares this as an integer</a:t>
            </a:r>
            <a:endParaRPr lang="en-AU" altLang="en-US" sz="2000" dirty="0"/>
          </a:p>
          <a:p>
            <a:r>
              <a:rPr lang="en-AU" dirty="0"/>
              <a:t>Boolean:</a:t>
            </a:r>
          </a:p>
          <a:p>
            <a:pPr lvl="1"/>
            <a:r>
              <a:rPr lang="en-US" altLang="en-US" dirty="0"/>
              <a:t>Values corresponding to true or false (TRUE or FALSE)</a:t>
            </a:r>
          </a:p>
          <a:p>
            <a:r>
              <a:rPr lang="en-AU" dirty="0"/>
              <a:t>String:</a:t>
            </a:r>
          </a:p>
          <a:p>
            <a:pPr lvl="1"/>
            <a:r>
              <a:rPr lang="en-US" altLang="en-US" dirty="0"/>
              <a:t>Sequences of characters (“R is exciting”)</a:t>
            </a:r>
          </a:p>
          <a:p>
            <a:r>
              <a:rPr lang="en-AU" dirty="0"/>
              <a:t>Complex: 9 + 3i</a:t>
            </a:r>
          </a:p>
          <a:p>
            <a:pPr lvl="1"/>
            <a:endParaRPr lang="en-AU" dirty="0"/>
          </a:p>
        </p:txBody>
      </p:sp>
    </p:spTree>
    <p:extLst>
      <p:ext uri="{BB962C8B-B14F-4D97-AF65-F5344CB8AC3E}">
        <p14:creationId xmlns:p14="http://schemas.microsoft.com/office/powerpoint/2010/main" val="66438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3FC-7EC0-0BA0-C742-9CB7CCCD8351}"/>
              </a:ext>
            </a:extLst>
          </p:cNvPr>
          <p:cNvSpPr>
            <a:spLocks noGrp="1"/>
          </p:cNvSpPr>
          <p:nvPr>
            <p:ph type="title"/>
          </p:nvPr>
        </p:nvSpPr>
        <p:spPr/>
        <p:txBody>
          <a:bodyPr/>
          <a:lstStyle/>
          <a:p>
            <a:r>
              <a:rPr lang="en-AU" dirty="0"/>
              <a:t>The R Project</a:t>
            </a:r>
          </a:p>
        </p:txBody>
      </p:sp>
      <p:sp>
        <p:nvSpPr>
          <p:cNvPr id="3" name="Content Placeholder 2">
            <a:extLst>
              <a:ext uri="{FF2B5EF4-FFF2-40B4-BE49-F238E27FC236}">
                <a16:creationId xmlns:a16="http://schemas.microsoft.com/office/drawing/2014/main" id="{D9E1C8BE-9723-3494-5D85-D7349716BC9A}"/>
              </a:ext>
            </a:extLst>
          </p:cNvPr>
          <p:cNvSpPr>
            <a:spLocks noGrp="1"/>
          </p:cNvSpPr>
          <p:nvPr>
            <p:ph idx="1"/>
          </p:nvPr>
        </p:nvSpPr>
        <p:spPr/>
        <p:txBody>
          <a:bodyPr/>
          <a:lstStyle/>
          <a:p>
            <a:pPr algn="just"/>
            <a:r>
              <a:rPr lang="en-US" dirty="0"/>
              <a:t>R is a programming language. (interpreted </a:t>
            </a:r>
            <a:r>
              <a:rPr lang="en-US"/>
              <a:t>and dynamic)</a:t>
            </a:r>
            <a:endParaRPr lang="en-US" dirty="0"/>
          </a:p>
          <a:p>
            <a:pPr algn="just"/>
            <a:r>
              <a:rPr lang="en-US" dirty="0"/>
              <a:t>R is often used for statistical computing and graphical presentation to analyze and visualize data.</a:t>
            </a:r>
          </a:p>
          <a:p>
            <a:pPr algn="just"/>
            <a:r>
              <a:rPr lang="en-US" dirty="0"/>
              <a:t>R was originally written by Ross Ihaka and Robert Gentleman, at the University of Auckland.</a:t>
            </a:r>
          </a:p>
          <a:p>
            <a:pPr algn="just"/>
            <a:endParaRPr lang="en-AU" dirty="0"/>
          </a:p>
        </p:txBody>
      </p:sp>
    </p:spTree>
    <p:extLst>
      <p:ext uri="{BB962C8B-B14F-4D97-AF65-F5344CB8AC3E}">
        <p14:creationId xmlns:p14="http://schemas.microsoft.com/office/powerpoint/2010/main" val="255467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C8CC-7DD8-ADE4-A906-AE12E3D12729}"/>
              </a:ext>
            </a:extLst>
          </p:cNvPr>
          <p:cNvSpPr>
            <a:spLocks noGrp="1"/>
          </p:cNvSpPr>
          <p:nvPr>
            <p:ph type="title"/>
          </p:nvPr>
        </p:nvSpPr>
        <p:spPr/>
        <p:txBody>
          <a:bodyPr/>
          <a:lstStyle/>
          <a:p>
            <a:r>
              <a:rPr lang="en-AU" dirty="0"/>
              <a:t>Using Variables in R</a:t>
            </a:r>
          </a:p>
        </p:txBody>
      </p:sp>
      <p:sp>
        <p:nvSpPr>
          <p:cNvPr id="3" name="Content Placeholder 2">
            <a:extLst>
              <a:ext uri="{FF2B5EF4-FFF2-40B4-BE49-F238E27FC236}">
                <a16:creationId xmlns:a16="http://schemas.microsoft.com/office/drawing/2014/main" id="{3F0A1EE1-2FC9-5326-21E8-E2CC859B0A5C}"/>
              </a:ext>
            </a:extLst>
          </p:cNvPr>
          <p:cNvSpPr>
            <a:spLocks noGrp="1"/>
          </p:cNvSpPr>
          <p:nvPr>
            <p:ph idx="1"/>
          </p:nvPr>
        </p:nvSpPr>
        <p:spPr/>
        <p:txBody>
          <a:bodyPr/>
          <a:lstStyle/>
          <a:p>
            <a:pPr algn="just"/>
            <a:r>
              <a:rPr lang="en-US" dirty="0"/>
              <a:t>Type determined automatically when variable is created with "&lt;-" operator</a:t>
            </a:r>
          </a:p>
          <a:p>
            <a:pPr algn="just"/>
            <a:endParaRPr lang="en-AU" dirty="0"/>
          </a:p>
        </p:txBody>
      </p:sp>
      <p:sp>
        <p:nvSpPr>
          <p:cNvPr id="4" name="Rectangle 3">
            <a:extLst>
              <a:ext uri="{FF2B5EF4-FFF2-40B4-BE49-F238E27FC236}">
                <a16:creationId xmlns:a16="http://schemas.microsoft.com/office/drawing/2014/main" id="{1B86F307-DF42-F8DA-8D58-1F8C31AE72C9}"/>
              </a:ext>
            </a:extLst>
          </p:cNvPr>
          <p:cNvSpPr/>
          <p:nvPr/>
        </p:nvSpPr>
        <p:spPr>
          <a:xfrm>
            <a:off x="1930400" y="3068320"/>
            <a:ext cx="8524240" cy="30276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44450" indent="0">
              <a:spcAft>
                <a:spcPts val="1200"/>
              </a:spcAft>
              <a:buFont typeface="Corbel" panose="020B0503020204020204" pitchFamily="34" charset="0"/>
              <a:buNone/>
            </a:pPr>
            <a:r>
              <a:rPr lang="en-US" altLang="en-US" sz="2000" b="1" dirty="0">
                <a:solidFill>
                  <a:srgbClr val="000000"/>
                </a:solidFill>
                <a:latin typeface="Courier New" panose="02070309020205020404" pitchFamily="49" charset="0"/>
              </a:rPr>
              <a:t>&gt; x &lt;- 1 	</a:t>
            </a:r>
            <a:r>
              <a:rPr lang="en-US" altLang="en-US" sz="2000" b="1" dirty="0">
                <a:solidFill>
                  <a:srgbClr val="336565"/>
                </a:solidFill>
                <a:latin typeface="Courier New" panose="02070309020205020404" pitchFamily="49" charset="0"/>
              </a:rPr>
              <a:t># Can define variables</a:t>
            </a:r>
          </a:p>
          <a:p>
            <a:pPr marL="44450" indent="0">
              <a:spcAft>
                <a:spcPts val="1200"/>
              </a:spcAft>
              <a:buFont typeface="Corbel" panose="020B0503020204020204" pitchFamily="34" charset="0"/>
              <a:buNone/>
            </a:pPr>
            <a:r>
              <a:rPr lang="en-US" altLang="en-US" sz="2000" b="1" dirty="0">
                <a:solidFill>
                  <a:srgbClr val="000000"/>
                </a:solidFill>
                <a:latin typeface="Courier New" panose="02070309020205020404" pitchFamily="49" charset="0"/>
              </a:rPr>
              <a:t>&gt; y &lt;- 3 	</a:t>
            </a:r>
            <a:r>
              <a:rPr lang="en-US" altLang="en-US" sz="2000" b="1" dirty="0">
                <a:solidFill>
                  <a:srgbClr val="336565"/>
                </a:solidFill>
                <a:latin typeface="Courier New" panose="02070309020205020404" pitchFamily="49" charset="0"/>
              </a:rPr>
              <a:t># using "&lt;-" operator to set values</a:t>
            </a:r>
          </a:p>
          <a:p>
            <a:pPr marL="44450" indent="0">
              <a:spcAft>
                <a:spcPts val="1200"/>
              </a:spcAft>
              <a:buFont typeface="Corbel" panose="020B0503020204020204" pitchFamily="34" charset="0"/>
              <a:buNone/>
            </a:pPr>
            <a:r>
              <a:rPr lang="en-US" altLang="en-US" sz="2000" b="1" dirty="0">
                <a:latin typeface="Courier New" panose="02070309020205020404" pitchFamily="49" charset="0"/>
              </a:rPr>
              <a:t>&gt; z &lt;- 4</a:t>
            </a:r>
          </a:p>
          <a:p>
            <a:pPr marL="44450" indent="0">
              <a:buFont typeface="Corbel" panose="020B0503020204020204" pitchFamily="34" charset="0"/>
              <a:buNone/>
            </a:pPr>
            <a:r>
              <a:rPr lang="en-US" altLang="en-US" sz="2000" b="1" dirty="0">
                <a:latin typeface="Courier New" panose="02070309020205020404" pitchFamily="49" charset="0"/>
              </a:rPr>
              <a:t>&gt; x * y * z</a:t>
            </a:r>
          </a:p>
          <a:p>
            <a:pPr marL="44450" indent="0">
              <a:spcAft>
                <a:spcPts val="1200"/>
              </a:spcAft>
              <a:buFont typeface="Corbel" panose="020B0503020204020204" pitchFamily="34" charset="0"/>
              <a:buNone/>
            </a:pPr>
            <a:r>
              <a:rPr lang="en-US" altLang="en-US" sz="2000" dirty="0">
                <a:latin typeface="Courier New" panose="02070309020205020404" pitchFamily="49" charset="0"/>
              </a:rPr>
              <a:t>[1] 12</a:t>
            </a:r>
          </a:p>
          <a:p>
            <a:pPr marL="44450" indent="0">
              <a:buFont typeface="Corbel" panose="020B0503020204020204" pitchFamily="34" charset="0"/>
              <a:buNone/>
            </a:pPr>
            <a:r>
              <a:rPr lang="en-US" altLang="en-US" sz="2000" b="1" dirty="0">
                <a:solidFill>
                  <a:srgbClr val="000000"/>
                </a:solidFill>
                <a:latin typeface="Courier New" panose="02070309020205020404" pitchFamily="49" charset="0"/>
              </a:rPr>
              <a:t>&gt; X * Y * Z 	</a:t>
            </a:r>
            <a:r>
              <a:rPr lang="en-US" altLang="en-US" sz="2000" b="1" dirty="0">
                <a:solidFill>
                  <a:srgbClr val="336565"/>
                </a:solidFill>
                <a:latin typeface="Courier New" panose="02070309020205020404" pitchFamily="49" charset="0"/>
              </a:rPr>
              <a:t># Variable names are case sensitive</a:t>
            </a:r>
          </a:p>
          <a:p>
            <a:pPr marL="44450" indent="0">
              <a:spcAft>
                <a:spcPts val="1200"/>
              </a:spcAft>
              <a:buFont typeface="Corbel" panose="020B0503020204020204" pitchFamily="34" charset="0"/>
              <a:buNone/>
            </a:pPr>
            <a:r>
              <a:rPr lang="en-US" altLang="en-US" sz="2000" dirty="0">
                <a:solidFill>
                  <a:srgbClr val="000000"/>
                </a:solidFill>
                <a:latin typeface="Courier New" panose="02070309020205020404" pitchFamily="49" charset="0"/>
              </a:rPr>
              <a:t>Error: Object "X" not found</a:t>
            </a:r>
            <a:endParaRPr lang="en-US" altLang="en-US" sz="2400" dirty="0"/>
          </a:p>
        </p:txBody>
      </p:sp>
    </p:spTree>
    <p:extLst>
      <p:ext uri="{BB962C8B-B14F-4D97-AF65-F5344CB8AC3E}">
        <p14:creationId xmlns:p14="http://schemas.microsoft.com/office/powerpoint/2010/main" val="3574945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DB1D-5FD4-12A1-4FAD-D9EC91D39127}"/>
              </a:ext>
            </a:extLst>
          </p:cNvPr>
          <p:cNvSpPr>
            <a:spLocks noGrp="1"/>
          </p:cNvSpPr>
          <p:nvPr>
            <p:ph type="title"/>
          </p:nvPr>
        </p:nvSpPr>
        <p:spPr/>
        <p:txBody>
          <a:bodyPr/>
          <a:lstStyle/>
          <a:p>
            <a:r>
              <a:rPr lang="en-AU" dirty="0"/>
              <a:t>Using Comments</a:t>
            </a:r>
          </a:p>
        </p:txBody>
      </p:sp>
      <p:sp>
        <p:nvSpPr>
          <p:cNvPr id="3" name="Content Placeholder 2">
            <a:extLst>
              <a:ext uri="{FF2B5EF4-FFF2-40B4-BE49-F238E27FC236}">
                <a16:creationId xmlns:a16="http://schemas.microsoft.com/office/drawing/2014/main" id="{76C40D46-EBBA-2550-9852-C392A54DA904}"/>
              </a:ext>
            </a:extLst>
          </p:cNvPr>
          <p:cNvSpPr>
            <a:spLocks noGrp="1"/>
          </p:cNvSpPr>
          <p:nvPr>
            <p:ph idx="1"/>
          </p:nvPr>
        </p:nvSpPr>
        <p:spPr/>
        <p:txBody>
          <a:bodyPr/>
          <a:lstStyle/>
          <a:p>
            <a:pPr algn="just"/>
            <a:r>
              <a:rPr lang="en-US" dirty="0"/>
              <a:t>Comments can be used to explain R code, and to make it more readable.</a:t>
            </a:r>
          </a:p>
          <a:p>
            <a:pPr algn="just"/>
            <a:r>
              <a:rPr lang="en-US" dirty="0"/>
              <a:t>Comments starts with a “</a:t>
            </a:r>
            <a:r>
              <a:rPr lang="en-US" dirty="0">
                <a:solidFill>
                  <a:srgbClr val="FF0000"/>
                </a:solidFill>
              </a:rPr>
              <a:t>#</a:t>
            </a:r>
            <a:r>
              <a:rPr lang="en-US" dirty="0"/>
              <a:t>”. </a:t>
            </a:r>
          </a:p>
          <a:p>
            <a:pPr algn="just"/>
            <a:r>
              <a:rPr lang="en-US" dirty="0"/>
              <a:t>When executing code, R will ignore anything that starts with “</a:t>
            </a:r>
            <a:r>
              <a:rPr lang="en-US" dirty="0">
                <a:solidFill>
                  <a:srgbClr val="FF0000"/>
                </a:solidFill>
              </a:rPr>
              <a:t>#</a:t>
            </a:r>
            <a:r>
              <a:rPr lang="en-US" dirty="0"/>
              <a:t>”.</a:t>
            </a:r>
          </a:p>
          <a:p>
            <a:pPr algn="just"/>
            <a:r>
              <a:rPr lang="en-US" dirty="0"/>
              <a:t>Example :   # This is a comment</a:t>
            </a:r>
          </a:p>
          <a:p>
            <a:pPr algn="just"/>
            <a:endParaRPr lang="en-AU" dirty="0"/>
          </a:p>
        </p:txBody>
      </p:sp>
    </p:spTree>
    <p:extLst>
      <p:ext uri="{BB962C8B-B14F-4D97-AF65-F5344CB8AC3E}">
        <p14:creationId xmlns:p14="http://schemas.microsoft.com/office/powerpoint/2010/main" val="2166494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6FCF-ECCF-0A98-7D89-22699045E10C}"/>
              </a:ext>
            </a:extLst>
          </p:cNvPr>
          <p:cNvSpPr>
            <a:spLocks noGrp="1"/>
          </p:cNvSpPr>
          <p:nvPr>
            <p:ph type="title"/>
          </p:nvPr>
        </p:nvSpPr>
        <p:spPr/>
        <p:txBody>
          <a:bodyPr/>
          <a:lstStyle/>
          <a:p>
            <a:r>
              <a:rPr lang="en-AU" dirty="0"/>
              <a:t>Built-in Functions: Math</a:t>
            </a:r>
          </a:p>
        </p:txBody>
      </p:sp>
      <p:sp>
        <p:nvSpPr>
          <p:cNvPr id="3" name="Content Placeholder 2">
            <a:extLst>
              <a:ext uri="{FF2B5EF4-FFF2-40B4-BE49-F238E27FC236}">
                <a16:creationId xmlns:a16="http://schemas.microsoft.com/office/drawing/2014/main" id="{0A50DE3B-B59C-78EE-119A-40255F99DEEC}"/>
              </a:ext>
            </a:extLst>
          </p:cNvPr>
          <p:cNvSpPr>
            <a:spLocks noGrp="1"/>
          </p:cNvSpPr>
          <p:nvPr>
            <p:ph idx="1"/>
          </p:nvPr>
        </p:nvSpPr>
        <p:spPr/>
        <p:txBody>
          <a:bodyPr/>
          <a:lstStyle/>
          <a:p>
            <a:endParaRPr lang="en-US" dirty="0"/>
          </a:p>
          <a:p>
            <a:r>
              <a:rPr lang="en-US" dirty="0"/>
              <a:t>abs(x)	# It returns the absolute (positive) value of a number</a:t>
            </a:r>
          </a:p>
          <a:p>
            <a:r>
              <a:rPr lang="en-US" dirty="0"/>
              <a:t>sqrt(x) 	# It returns the square root of input x</a:t>
            </a:r>
          </a:p>
          <a:p>
            <a:r>
              <a:rPr lang="en-US" dirty="0"/>
              <a:t>ceiling(x) 	# function rounds a number upwards to its nearest integer</a:t>
            </a:r>
          </a:p>
          <a:p>
            <a:r>
              <a:rPr lang="en-US" dirty="0"/>
              <a:t>floor(x) 	# function rounds a number downwards to its nearest integer</a:t>
            </a:r>
          </a:p>
          <a:p>
            <a:endParaRPr lang="en-AU" dirty="0"/>
          </a:p>
        </p:txBody>
      </p:sp>
    </p:spTree>
    <p:extLst>
      <p:ext uri="{BB962C8B-B14F-4D97-AF65-F5344CB8AC3E}">
        <p14:creationId xmlns:p14="http://schemas.microsoft.com/office/powerpoint/2010/main" val="1988419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6FCF-ECCF-0A98-7D89-22699045E10C}"/>
              </a:ext>
            </a:extLst>
          </p:cNvPr>
          <p:cNvSpPr>
            <a:spLocks noGrp="1"/>
          </p:cNvSpPr>
          <p:nvPr>
            <p:ph type="title"/>
          </p:nvPr>
        </p:nvSpPr>
        <p:spPr/>
        <p:txBody>
          <a:bodyPr/>
          <a:lstStyle/>
          <a:p>
            <a:r>
              <a:rPr lang="en-AU" dirty="0"/>
              <a:t>Built-in Functions: Character</a:t>
            </a:r>
          </a:p>
        </p:txBody>
      </p:sp>
      <p:sp>
        <p:nvSpPr>
          <p:cNvPr id="3" name="Content Placeholder 2">
            <a:extLst>
              <a:ext uri="{FF2B5EF4-FFF2-40B4-BE49-F238E27FC236}">
                <a16:creationId xmlns:a16="http://schemas.microsoft.com/office/drawing/2014/main" id="{0A50DE3B-B59C-78EE-119A-40255F99DEEC}"/>
              </a:ext>
            </a:extLst>
          </p:cNvPr>
          <p:cNvSpPr>
            <a:spLocks noGrp="1"/>
          </p:cNvSpPr>
          <p:nvPr>
            <p:ph idx="1"/>
          </p:nvPr>
        </p:nvSpPr>
        <p:spPr/>
        <p:txBody>
          <a:bodyPr/>
          <a:lstStyle/>
          <a:p>
            <a:endParaRPr lang="en-US" dirty="0"/>
          </a:p>
          <a:p>
            <a:endParaRPr lang="en-US" dirty="0"/>
          </a:p>
          <a:p>
            <a:r>
              <a:rPr lang="en-US" dirty="0" err="1"/>
              <a:t>tolower</a:t>
            </a:r>
            <a:r>
              <a:rPr lang="en-US" dirty="0"/>
              <a:t>(x)		# It is used to convert the string into lower case</a:t>
            </a:r>
          </a:p>
          <a:p>
            <a:r>
              <a:rPr lang="en-US" dirty="0" err="1"/>
              <a:t>toupper</a:t>
            </a:r>
            <a:r>
              <a:rPr lang="en-US" dirty="0"/>
              <a:t>(x)	 	# It is used to convert the string into upper case.</a:t>
            </a:r>
          </a:p>
          <a:p>
            <a:r>
              <a:rPr lang="en-US" dirty="0" err="1"/>
              <a:t>strsplit</a:t>
            </a:r>
            <a:r>
              <a:rPr lang="en-US" dirty="0"/>
              <a:t>(x, split=“”) 	# It splits the elements of character vector x at split.</a:t>
            </a:r>
          </a:p>
          <a:p>
            <a:endParaRPr lang="en-US" dirty="0"/>
          </a:p>
          <a:p>
            <a:endParaRPr lang="en-AU" dirty="0"/>
          </a:p>
        </p:txBody>
      </p:sp>
    </p:spTree>
    <p:extLst>
      <p:ext uri="{BB962C8B-B14F-4D97-AF65-F5344CB8AC3E}">
        <p14:creationId xmlns:p14="http://schemas.microsoft.com/office/powerpoint/2010/main" val="3110863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6FCF-ECCF-0A98-7D89-22699045E10C}"/>
              </a:ext>
            </a:extLst>
          </p:cNvPr>
          <p:cNvSpPr>
            <a:spLocks noGrp="1"/>
          </p:cNvSpPr>
          <p:nvPr>
            <p:ph type="title"/>
          </p:nvPr>
        </p:nvSpPr>
        <p:spPr/>
        <p:txBody>
          <a:bodyPr/>
          <a:lstStyle/>
          <a:p>
            <a:r>
              <a:rPr lang="en-AU" dirty="0"/>
              <a:t>Built-in Functions: Statistical</a:t>
            </a:r>
          </a:p>
        </p:txBody>
      </p:sp>
      <p:sp>
        <p:nvSpPr>
          <p:cNvPr id="3" name="Content Placeholder 2">
            <a:extLst>
              <a:ext uri="{FF2B5EF4-FFF2-40B4-BE49-F238E27FC236}">
                <a16:creationId xmlns:a16="http://schemas.microsoft.com/office/drawing/2014/main" id="{0A50DE3B-B59C-78EE-119A-40255F99DEEC}"/>
              </a:ext>
            </a:extLst>
          </p:cNvPr>
          <p:cNvSpPr>
            <a:spLocks noGrp="1"/>
          </p:cNvSpPr>
          <p:nvPr>
            <p:ph idx="1"/>
          </p:nvPr>
        </p:nvSpPr>
        <p:spPr/>
        <p:txBody>
          <a:bodyPr>
            <a:normAutofit/>
          </a:bodyPr>
          <a:lstStyle/>
          <a:p>
            <a:pPr marL="265176" lvl="1" indent="-182880" algn="just" eaLnBrk="1" fontAlgn="auto" hangingPunct="1">
              <a:buClr>
                <a:schemeClr val="accent1">
                  <a:lumMod val="75000"/>
                </a:schemeClr>
              </a:buClr>
              <a:defRPr/>
            </a:pPr>
            <a:endParaRPr lang="en-US" altLang="en-US" sz="2200" dirty="0"/>
          </a:p>
          <a:p>
            <a:pPr marL="265176" lvl="1" indent="-182880" algn="just" eaLnBrk="1" fontAlgn="auto" hangingPunct="1">
              <a:buClr>
                <a:schemeClr val="accent1">
                  <a:lumMod val="75000"/>
                </a:schemeClr>
              </a:buClr>
              <a:defRPr/>
            </a:pPr>
            <a:r>
              <a:rPr lang="en-US" altLang="en-US" sz="2200" dirty="0"/>
              <a:t>min(x) 	# to find the lowest number in a set</a:t>
            </a:r>
          </a:p>
          <a:p>
            <a:pPr marL="265176" lvl="1" indent="-182880" algn="just" eaLnBrk="1" fontAlgn="auto" hangingPunct="1">
              <a:buClr>
                <a:schemeClr val="accent1">
                  <a:lumMod val="75000"/>
                </a:schemeClr>
              </a:buClr>
              <a:defRPr/>
            </a:pPr>
            <a:r>
              <a:rPr lang="en-US" altLang="en-US" sz="2200" dirty="0"/>
              <a:t>max(x)	# to find the highest number in a set</a:t>
            </a:r>
          </a:p>
          <a:p>
            <a:pPr marL="265176" lvl="1" indent="-182880" algn="just" eaLnBrk="1" fontAlgn="auto" hangingPunct="1">
              <a:buClr>
                <a:schemeClr val="accent1">
                  <a:lumMod val="75000"/>
                </a:schemeClr>
              </a:buClr>
              <a:defRPr/>
            </a:pPr>
            <a:r>
              <a:rPr lang="en-US" altLang="en-US" sz="2200" dirty="0"/>
              <a:t>sum(x)	# it returns sum</a:t>
            </a:r>
          </a:p>
          <a:p>
            <a:pPr marL="265176" lvl="1" indent="-182880" algn="just" eaLnBrk="1" fontAlgn="auto" hangingPunct="1">
              <a:buClr>
                <a:schemeClr val="accent1">
                  <a:lumMod val="75000"/>
                </a:schemeClr>
              </a:buClr>
              <a:defRPr/>
            </a:pPr>
            <a:r>
              <a:rPr lang="en-US" altLang="en-US" sz="2200" dirty="0"/>
              <a:t>mean(x)	# it returns mean</a:t>
            </a:r>
          </a:p>
          <a:p>
            <a:pPr marL="265176" lvl="1" indent="-182880" algn="just" eaLnBrk="1" fontAlgn="auto" hangingPunct="1">
              <a:buClr>
                <a:schemeClr val="accent1">
                  <a:lumMod val="75000"/>
                </a:schemeClr>
              </a:buClr>
              <a:defRPr/>
            </a:pPr>
            <a:r>
              <a:rPr lang="en-US" altLang="en-US" sz="2200" dirty="0"/>
              <a:t>mode(x)	# it returns mode</a:t>
            </a:r>
          </a:p>
          <a:p>
            <a:pPr marL="265176" lvl="1" indent="-182880" algn="just" eaLnBrk="1" fontAlgn="auto" hangingPunct="1">
              <a:buClr>
                <a:schemeClr val="accent1">
                  <a:lumMod val="75000"/>
                </a:schemeClr>
              </a:buClr>
              <a:defRPr/>
            </a:pPr>
            <a:r>
              <a:rPr lang="en-US" altLang="en-US" sz="2200" dirty="0"/>
              <a:t>range(x)	# it returns range</a:t>
            </a:r>
          </a:p>
          <a:p>
            <a:pPr marL="265176" lvl="1" indent="-182880" algn="just" eaLnBrk="1" fontAlgn="auto" hangingPunct="1">
              <a:buClr>
                <a:schemeClr val="accent1">
                  <a:lumMod val="75000"/>
                </a:schemeClr>
              </a:buClr>
              <a:defRPr/>
            </a:pPr>
            <a:r>
              <a:rPr lang="en-US" altLang="en-US" sz="2200" dirty="0" err="1"/>
              <a:t>sd</a:t>
            </a:r>
            <a:r>
              <a:rPr lang="en-US" altLang="en-US" sz="2200" dirty="0"/>
              <a:t>(x)	# it returns standard deviation of an object</a:t>
            </a:r>
          </a:p>
          <a:p>
            <a:pPr marL="265176" lvl="1" indent="-182880" algn="just" eaLnBrk="1" fontAlgn="auto" hangingPunct="1">
              <a:buClr>
                <a:schemeClr val="accent1">
                  <a:lumMod val="75000"/>
                </a:schemeClr>
              </a:buClr>
              <a:defRPr/>
            </a:pPr>
            <a:endParaRPr lang="en-US" altLang="en-US" sz="2200" dirty="0"/>
          </a:p>
          <a:p>
            <a:pPr marL="265176" lvl="1" indent="-182880" algn="just" eaLnBrk="1" fontAlgn="auto" hangingPunct="1">
              <a:buClr>
                <a:schemeClr val="accent1">
                  <a:lumMod val="75000"/>
                </a:schemeClr>
              </a:buClr>
              <a:defRPr/>
            </a:pPr>
            <a:endParaRPr lang="en-US" altLang="en-US" sz="2200" dirty="0"/>
          </a:p>
        </p:txBody>
      </p:sp>
    </p:spTree>
    <p:extLst>
      <p:ext uri="{BB962C8B-B14F-4D97-AF65-F5344CB8AC3E}">
        <p14:creationId xmlns:p14="http://schemas.microsoft.com/office/powerpoint/2010/main" val="3629092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A32-ACF1-2B41-9B2F-B39E8E602075}"/>
              </a:ext>
            </a:extLst>
          </p:cNvPr>
          <p:cNvSpPr>
            <a:spLocks noGrp="1"/>
          </p:cNvSpPr>
          <p:nvPr>
            <p:ph type="title"/>
          </p:nvPr>
        </p:nvSpPr>
        <p:spPr/>
        <p:txBody>
          <a:bodyPr/>
          <a:lstStyle/>
          <a:p>
            <a:r>
              <a:rPr lang="en-AU" dirty="0"/>
              <a:t>Strings</a:t>
            </a:r>
          </a:p>
        </p:txBody>
      </p:sp>
      <p:sp>
        <p:nvSpPr>
          <p:cNvPr id="3" name="Content Placeholder 2">
            <a:extLst>
              <a:ext uri="{FF2B5EF4-FFF2-40B4-BE49-F238E27FC236}">
                <a16:creationId xmlns:a16="http://schemas.microsoft.com/office/drawing/2014/main" id="{858A4D95-E0D4-AB76-B8AB-7446D19DAB6C}"/>
              </a:ext>
            </a:extLst>
          </p:cNvPr>
          <p:cNvSpPr>
            <a:spLocks noGrp="1"/>
          </p:cNvSpPr>
          <p:nvPr>
            <p:ph idx="1"/>
          </p:nvPr>
        </p:nvSpPr>
        <p:spPr/>
        <p:txBody>
          <a:bodyPr/>
          <a:lstStyle/>
          <a:p>
            <a:r>
              <a:rPr lang="en-US" dirty="0"/>
              <a:t>A string is surrounded by either single quotation marks, or double quotation marks:</a:t>
            </a:r>
          </a:p>
          <a:p>
            <a:endParaRPr lang="en-US" dirty="0"/>
          </a:p>
          <a:p>
            <a:endParaRPr lang="en-US" dirty="0"/>
          </a:p>
          <a:p>
            <a:r>
              <a:rPr lang="en-US" dirty="0"/>
              <a:t>Assign a String to a Variable</a:t>
            </a:r>
          </a:p>
          <a:p>
            <a:endParaRPr lang="en-US" dirty="0"/>
          </a:p>
          <a:p>
            <a:endParaRPr lang="en-AU" dirty="0"/>
          </a:p>
        </p:txBody>
      </p:sp>
      <p:sp>
        <p:nvSpPr>
          <p:cNvPr id="4" name="Rectangle 3">
            <a:extLst>
              <a:ext uri="{FF2B5EF4-FFF2-40B4-BE49-F238E27FC236}">
                <a16:creationId xmlns:a16="http://schemas.microsoft.com/office/drawing/2014/main" id="{A417B02D-5445-E22F-501D-4E54A9A37D23}"/>
              </a:ext>
            </a:extLst>
          </p:cNvPr>
          <p:cNvSpPr/>
          <p:nvPr/>
        </p:nvSpPr>
        <p:spPr>
          <a:xfrm>
            <a:off x="3007360" y="2733040"/>
            <a:ext cx="5130800" cy="619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lnSpc>
                <a:spcPct val="100000"/>
              </a:lnSpc>
              <a:spcBef>
                <a:spcPct val="0"/>
              </a:spcBef>
              <a:buClrTx/>
              <a:buSzTx/>
              <a:buFontTx/>
              <a:buNone/>
              <a:defRPr/>
            </a:pPr>
            <a:r>
              <a:rPr lang="en-US" altLang="en-US" sz="2000" dirty="0">
                <a:solidFill>
                  <a:srgbClr val="C00000"/>
                </a:solidFill>
                <a:latin typeface="Consolas" panose="020B0609020204030204" pitchFamily="49" charset="0"/>
              </a:rPr>
              <a:t>"hello"</a:t>
            </a:r>
            <a:r>
              <a:rPr lang="en-US" altLang="en-US" sz="2000" dirty="0">
                <a:solidFill>
                  <a:srgbClr val="C00000"/>
                </a:solidFill>
                <a:latin typeface="Calibri" panose="020F0502020204030204" pitchFamily="34" charset="0"/>
              </a:rPr>
              <a:t> </a:t>
            </a:r>
            <a:r>
              <a:rPr lang="en-US" altLang="en-US" sz="2000" dirty="0">
                <a:solidFill>
                  <a:srgbClr val="000000"/>
                </a:solidFill>
                <a:latin typeface="Verdana" panose="020B0604030504040204" pitchFamily="34" charset="0"/>
              </a:rPr>
              <a:t>is the same as</a:t>
            </a:r>
            <a:r>
              <a:rPr lang="en-US" altLang="en-US" sz="2000" dirty="0">
                <a:solidFill>
                  <a:srgbClr val="000000"/>
                </a:solidFill>
                <a:latin typeface="Calibri" panose="020F0502020204030204" pitchFamily="34" charset="0"/>
              </a:rPr>
              <a:t> </a:t>
            </a:r>
            <a:r>
              <a:rPr lang="en-US" altLang="en-US" sz="2000" dirty="0">
                <a:solidFill>
                  <a:srgbClr val="000000"/>
                </a:solidFill>
                <a:latin typeface="Verdana" panose="020B0604030504040204" pitchFamily="34" charset="0"/>
              </a:rPr>
              <a:t> </a:t>
            </a:r>
            <a:r>
              <a:rPr lang="en-US" altLang="en-US" sz="2000" dirty="0">
                <a:solidFill>
                  <a:srgbClr val="C00000"/>
                </a:solidFill>
                <a:latin typeface="Verdana" panose="020B0604030504040204" pitchFamily="34" charset="0"/>
              </a:rPr>
              <a:t>‘</a:t>
            </a:r>
            <a:r>
              <a:rPr lang="en-US" altLang="en-US" sz="2000" dirty="0">
                <a:solidFill>
                  <a:srgbClr val="C00000"/>
                </a:solidFill>
                <a:latin typeface="Consolas" panose="020B0609020204030204" pitchFamily="49" charset="0"/>
              </a:rPr>
              <a:t>hello</a:t>
            </a:r>
            <a:r>
              <a:rPr lang="en-US" altLang="en-US" sz="2000" dirty="0">
                <a:solidFill>
                  <a:srgbClr val="C00000"/>
                </a:solidFill>
                <a:latin typeface="Verdana" panose="020B0604030504040204" pitchFamily="34" charset="0"/>
              </a:rPr>
              <a:t>’</a:t>
            </a:r>
            <a:endParaRPr lang="en-US" altLang="en-US" sz="2000" dirty="0">
              <a:solidFill>
                <a:srgbClr val="C00000"/>
              </a:solidFill>
              <a:latin typeface="Consolas" panose="020B0609020204030204" pitchFamily="49" charset="0"/>
            </a:endParaRPr>
          </a:p>
        </p:txBody>
      </p:sp>
      <p:sp>
        <p:nvSpPr>
          <p:cNvPr id="5" name="Rectangle 4">
            <a:extLst>
              <a:ext uri="{FF2B5EF4-FFF2-40B4-BE49-F238E27FC236}">
                <a16:creationId xmlns:a16="http://schemas.microsoft.com/office/drawing/2014/main" id="{A4ADDC1F-8733-0429-3DD7-B5EE460D2A34}"/>
              </a:ext>
            </a:extLst>
          </p:cNvPr>
          <p:cNvSpPr/>
          <p:nvPr/>
        </p:nvSpPr>
        <p:spPr>
          <a:xfrm>
            <a:off x="1470108" y="4414520"/>
            <a:ext cx="3562405" cy="619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lnSpc>
                <a:spcPct val="100000"/>
              </a:lnSpc>
              <a:spcBef>
                <a:spcPct val="0"/>
              </a:spcBef>
              <a:buClrTx/>
              <a:buSzTx/>
              <a:buFont typeface="Corbel" panose="020B0503020204020204" pitchFamily="34" charset="0"/>
              <a:buNone/>
              <a:defRPr/>
            </a:pPr>
            <a:r>
              <a:rPr lang="en-US" sz="2000" dirty="0">
                <a:solidFill>
                  <a:srgbClr val="0000CD"/>
                </a:solidFill>
                <a:latin typeface="Consolas" panose="020B0609020204030204" pitchFamily="49" charset="0"/>
              </a:rPr>
              <a:t>str</a:t>
            </a:r>
            <a:r>
              <a:rPr lang="en-US" sz="2000" dirty="0">
                <a:solidFill>
                  <a:srgbClr val="000000"/>
                </a:solidFill>
                <a:latin typeface="Consolas" panose="020B0609020204030204" pitchFamily="49" charset="0"/>
              </a:rPr>
              <a:t> &lt;- </a:t>
            </a:r>
            <a:r>
              <a:rPr lang="en-US" altLang="en-US" sz="2000" dirty="0">
                <a:solidFill>
                  <a:srgbClr val="C00000"/>
                </a:solidFill>
                <a:latin typeface="Consolas" panose="020B0609020204030204" pitchFamily="49" charset="0"/>
              </a:rPr>
              <a:t>"</a:t>
            </a:r>
            <a:r>
              <a:rPr lang="en-US" sz="2000" dirty="0">
                <a:solidFill>
                  <a:srgbClr val="C00000"/>
                </a:solidFill>
                <a:latin typeface="Consolas" panose="020B0609020204030204" pitchFamily="49" charset="0"/>
              </a:rPr>
              <a:t>Hello</a:t>
            </a:r>
            <a:r>
              <a:rPr lang="en-US" altLang="en-US" sz="2000" dirty="0">
                <a:solidFill>
                  <a:srgbClr val="C00000"/>
                </a:solidFill>
                <a:latin typeface="Consolas" panose="020B0609020204030204" pitchFamily="49" charset="0"/>
              </a:rPr>
              <a:t>"</a:t>
            </a:r>
            <a:endParaRPr lang="en-US" sz="2800" dirty="0">
              <a:solidFill>
                <a:srgbClr val="C00000"/>
              </a:solidFill>
              <a:latin typeface="Segoe UI" panose="020B0502040204020203" pitchFamily="34" charset="0"/>
            </a:endParaRPr>
          </a:p>
        </p:txBody>
      </p:sp>
      <p:sp>
        <p:nvSpPr>
          <p:cNvPr id="6" name="Rectangle 5">
            <a:extLst>
              <a:ext uri="{FF2B5EF4-FFF2-40B4-BE49-F238E27FC236}">
                <a16:creationId xmlns:a16="http://schemas.microsoft.com/office/drawing/2014/main" id="{A1E7ED33-F76B-240E-4F3C-CAD9322578FD}"/>
              </a:ext>
            </a:extLst>
          </p:cNvPr>
          <p:cNvSpPr/>
          <p:nvPr/>
        </p:nvSpPr>
        <p:spPr>
          <a:xfrm>
            <a:off x="1506552" y="5435600"/>
            <a:ext cx="3525961" cy="619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lnSpc>
                <a:spcPct val="100000"/>
              </a:lnSpc>
              <a:spcBef>
                <a:spcPct val="0"/>
              </a:spcBef>
              <a:buClrTx/>
              <a:buSzTx/>
              <a:buFont typeface="Corbel" panose="020B0503020204020204" pitchFamily="34" charset="0"/>
              <a:buNone/>
              <a:defRPr/>
            </a:pPr>
            <a:r>
              <a:rPr lang="en-US" sz="1800" dirty="0">
                <a:solidFill>
                  <a:srgbClr val="0000CD"/>
                </a:solidFill>
                <a:latin typeface="Consolas" panose="020B0609020204030204" pitchFamily="49" charset="0"/>
              </a:rPr>
              <a:t>str</a:t>
            </a:r>
            <a:r>
              <a:rPr lang="en-US" sz="1800" dirty="0">
                <a:solidFill>
                  <a:srgbClr val="000000"/>
                </a:solidFill>
                <a:latin typeface="Consolas" panose="020B0609020204030204" pitchFamily="49" charset="0"/>
              </a:rPr>
              <a:t> = </a:t>
            </a:r>
            <a:r>
              <a:rPr lang="en-US" altLang="en-US" sz="1800" dirty="0">
                <a:solidFill>
                  <a:srgbClr val="C00000"/>
                </a:solidFill>
                <a:latin typeface="Consolas" panose="020B0609020204030204" pitchFamily="49" charset="0"/>
              </a:rPr>
              <a:t>"</a:t>
            </a:r>
            <a:r>
              <a:rPr lang="en-US" sz="1800" dirty="0">
                <a:solidFill>
                  <a:srgbClr val="C00000"/>
                </a:solidFill>
                <a:latin typeface="Consolas" panose="020B0609020204030204" pitchFamily="49" charset="0"/>
              </a:rPr>
              <a:t>Hello</a:t>
            </a:r>
            <a:r>
              <a:rPr lang="en-US" altLang="en-US" sz="1800" dirty="0">
                <a:solidFill>
                  <a:srgbClr val="C00000"/>
                </a:solidFill>
                <a:latin typeface="Consolas" panose="020B0609020204030204" pitchFamily="49" charset="0"/>
              </a:rPr>
              <a:t>"</a:t>
            </a:r>
            <a:endParaRPr lang="en-US" sz="2400" dirty="0">
              <a:solidFill>
                <a:srgbClr val="C00000"/>
              </a:solidFill>
              <a:latin typeface="Segoe UI" panose="020B0502040204020203" pitchFamily="34" charset="0"/>
            </a:endParaRPr>
          </a:p>
        </p:txBody>
      </p:sp>
      <p:sp>
        <p:nvSpPr>
          <p:cNvPr id="8" name="Rectangle 7">
            <a:extLst>
              <a:ext uri="{FF2B5EF4-FFF2-40B4-BE49-F238E27FC236}">
                <a16:creationId xmlns:a16="http://schemas.microsoft.com/office/drawing/2014/main" id="{D015B693-4824-EB9B-986B-F7921DA9FC71}"/>
              </a:ext>
            </a:extLst>
          </p:cNvPr>
          <p:cNvSpPr/>
          <p:nvPr/>
        </p:nvSpPr>
        <p:spPr>
          <a:xfrm>
            <a:off x="5572761" y="4414520"/>
            <a:ext cx="4366370" cy="16408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dirty="0"/>
              <a:t>In R, we can use both = and &lt;- as assignment operators.</a:t>
            </a:r>
          </a:p>
          <a:p>
            <a:pPr algn="just"/>
            <a:endParaRPr lang="en-US" dirty="0"/>
          </a:p>
          <a:p>
            <a:pPr algn="just"/>
            <a:r>
              <a:rPr lang="en-US" dirty="0"/>
              <a:t>However, &lt;- is preferred in most cases because the = operator can be forbidden in some context in R.</a:t>
            </a:r>
          </a:p>
        </p:txBody>
      </p:sp>
    </p:spTree>
    <p:extLst>
      <p:ext uri="{BB962C8B-B14F-4D97-AF65-F5344CB8AC3E}">
        <p14:creationId xmlns:p14="http://schemas.microsoft.com/office/powerpoint/2010/main" val="333355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A32-ACF1-2B41-9B2F-B39E8E602075}"/>
              </a:ext>
            </a:extLst>
          </p:cNvPr>
          <p:cNvSpPr>
            <a:spLocks noGrp="1"/>
          </p:cNvSpPr>
          <p:nvPr>
            <p:ph type="title"/>
          </p:nvPr>
        </p:nvSpPr>
        <p:spPr/>
        <p:txBody>
          <a:bodyPr/>
          <a:lstStyle/>
          <a:p>
            <a:r>
              <a:rPr lang="en-AU" dirty="0"/>
              <a:t>Strings</a:t>
            </a:r>
          </a:p>
        </p:txBody>
      </p:sp>
      <p:sp>
        <p:nvSpPr>
          <p:cNvPr id="3" name="Content Placeholder 2">
            <a:extLst>
              <a:ext uri="{FF2B5EF4-FFF2-40B4-BE49-F238E27FC236}">
                <a16:creationId xmlns:a16="http://schemas.microsoft.com/office/drawing/2014/main" id="{858A4D95-E0D4-AB76-B8AB-7446D19DAB6C}"/>
              </a:ext>
            </a:extLst>
          </p:cNvPr>
          <p:cNvSpPr>
            <a:spLocks noGrp="1"/>
          </p:cNvSpPr>
          <p:nvPr>
            <p:ph idx="1"/>
          </p:nvPr>
        </p:nvSpPr>
        <p:spPr/>
        <p:txBody>
          <a:bodyPr/>
          <a:lstStyle/>
          <a:p>
            <a:r>
              <a:rPr lang="en-US" dirty="0"/>
              <a:t>To find the length of a string use the </a:t>
            </a:r>
            <a:r>
              <a:rPr lang="en-US" dirty="0" err="1"/>
              <a:t>nchar</a:t>
            </a:r>
            <a:r>
              <a:rPr lang="en-US" dirty="0"/>
              <a:t>() function:</a:t>
            </a:r>
          </a:p>
          <a:p>
            <a:endParaRPr lang="en-US" dirty="0"/>
          </a:p>
          <a:p>
            <a:endParaRPr lang="en-US" dirty="0"/>
          </a:p>
          <a:p>
            <a:endParaRPr lang="en-US" dirty="0"/>
          </a:p>
          <a:p>
            <a:r>
              <a:rPr lang="en-US" dirty="0"/>
              <a:t>Use the paste() function to merge or concatenate two strings:</a:t>
            </a:r>
          </a:p>
          <a:p>
            <a:endParaRPr lang="en-US" dirty="0"/>
          </a:p>
          <a:p>
            <a:endParaRPr lang="en-AU" dirty="0"/>
          </a:p>
        </p:txBody>
      </p:sp>
      <p:sp>
        <p:nvSpPr>
          <p:cNvPr id="4" name="Rectangle 3">
            <a:extLst>
              <a:ext uri="{FF2B5EF4-FFF2-40B4-BE49-F238E27FC236}">
                <a16:creationId xmlns:a16="http://schemas.microsoft.com/office/drawing/2014/main" id="{A417B02D-5445-E22F-501D-4E54A9A37D23}"/>
              </a:ext>
            </a:extLst>
          </p:cNvPr>
          <p:cNvSpPr/>
          <p:nvPr/>
        </p:nvSpPr>
        <p:spPr>
          <a:xfrm>
            <a:off x="3530600" y="2775226"/>
            <a:ext cx="5130800" cy="812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4450" indent="0" eaLnBrk="1" hangingPunct="1">
              <a:buFont typeface="Corbel" panose="020B0503020204020204" pitchFamily="34" charset="0"/>
              <a:buNone/>
            </a:pPr>
            <a:r>
              <a:rPr lang="en-US" altLang="en-US" sz="2000" dirty="0">
                <a:solidFill>
                  <a:srgbClr val="0000CD"/>
                </a:solidFill>
                <a:latin typeface="Consolas" panose="020B0609020204030204" pitchFamily="49" charset="0"/>
              </a:rPr>
              <a:t>str</a:t>
            </a:r>
            <a:r>
              <a:rPr lang="en-US" altLang="en-US" sz="2000" dirty="0">
                <a:solidFill>
                  <a:srgbClr val="000000"/>
                </a:solidFill>
                <a:latin typeface="Consolas" panose="020B0609020204030204" pitchFamily="49" charset="0"/>
              </a:rPr>
              <a:t> &lt;- </a:t>
            </a:r>
            <a:r>
              <a:rPr lang="en-US" altLang="en-US" sz="2000" dirty="0">
                <a:solidFill>
                  <a:srgbClr val="A52A2A"/>
                </a:solidFill>
                <a:latin typeface="Consolas" panose="020B0609020204030204" pitchFamily="49" charset="0"/>
              </a:rPr>
              <a:t>"Hello World!"</a:t>
            </a:r>
            <a:br>
              <a:rPr lang="en-US" altLang="en-US" sz="2000" dirty="0"/>
            </a:br>
            <a:r>
              <a:rPr lang="en-US" altLang="en-US" sz="2000" dirty="0" err="1">
                <a:solidFill>
                  <a:srgbClr val="000000"/>
                </a:solidFill>
                <a:latin typeface="Consolas" panose="020B0609020204030204" pitchFamily="49" charset="0"/>
              </a:rPr>
              <a:t>nchar</a:t>
            </a:r>
            <a:r>
              <a:rPr lang="en-US" altLang="en-US" sz="2000" dirty="0">
                <a:solidFill>
                  <a:srgbClr val="000000"/>
                </a:solidFill>
                <a:latin typeface="Consolas" panose="020B0609020204030204" pitchFamily="49" charset="0"/>
              </a:rPr>
              <a:t>(</a:t>
            </a:r>
            <a:r>
              <a:rPr lang="en-US" altLang="en-US" sz="2000" dirty="0">
                <a:solidFill>
                  <a:srgbClr val="0000CD"/>
                </a:solidFill>
                <a:latin typeface="Consolas" panose="020B0609020204030204" pitchFamily="49" charset="0"/>
              </a:rPr>
              <a:t>str</a:t>
            </a:r>
            <a:r>
              <a:rPr lang="en-US" altLang="en-US"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A4ADDC1F-8733-0429-3DD7-B5EE460D2A34}"/>
              </a:ext>
            </a:extLst>
          </p:cNvPr>
          <p:cNvSpPr/>
          <p:nvPr/>
        </p:nvSpPr>
        <p:spPr>
          <a:xfrm>
            <a:off x="3530600" y="4684862"/>
            <a:ext cx="5130800" cy="1163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sz="2000" dirty="0">
                <a:solidFill>
                  <a:srgbClr val="000000"/>
                </a:solidFill>
                <a:latin typeface="Consolas" panose="020B0609020204030204" pitchFamily="49" charset="0"/>
              </a:rPr>
              <a:t>str1 &lt;- </a:t>
            </a:r>
            <a:r>
              <a:rPr lang="en-US" sz="2000" dirty="0">
                <a:solidFill>
                  <a:srgbClr val="A52A2A"/>
                </a:solidFill>
                <a:latin typeface="Consolas" panose="020B0609020204030204" pitchFamily="49" charset="0"/>
              </a:rPr>
              <a:t>"Hello"</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str2 &lt;- </a:t>
            </a:r>
            <a:r>
              <a:rPr lang="en-US" sz="2000" dirty="0">
                <a:solidFill>
                  <a:srgbClr val="A52A2A"/>
                </a:solidFill>
                <a:latin typeface="Consolas" panose="020B0609020204030204" pitchFamily="49" charset="0"/>
              </a:rPr>
              <a:t>"World"</a:t>
            </a:r>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paste(str1, str2)</a:t>
            </a:r>
            <a:endParaRPr lang="en-US" altLang="en-US" sz="2000" dirty="0"/>
          </a:p>
        </p:txBody>
      </p:sp>
    </p:spTree>
    <p:extLst>
      <p:ext uri="{BB962C8B-B14F-4D97-AF65-F5344CB8AC3E}">
        <p14:creationId xmlns:p14="http://schemas.microsoft.com/office/powerpoint/2010/main" val="2081688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A32-ACF1-2B41-9B2F-B39E8E602075}"/>
              </a:ext>
            </a:extLst>
          </p:cNvPr>
          <p:cNvSpPr>
            <a:spLocks noGrp="1"/>
          </p:cNvSpPr>
          <p:nvPr>
            <p:ph type="title"/>
          </p:nvPr>
        </p:nvSpPr>
        <p:spPr/>
        <p:txBody>
          <a:bodyPr/>
          <a:lstStyle/>
          <a:p>
            <a:r>
              <a:rPr lang="en-AU" dirty="0"/>
              <a:t>Strings</a:t>
            </a:r>
          </a:p>
        </p:txBody>
      </p:sp>
      <p:sp>
        <p:nvSpPr>
          <p:cNvPr id="3" name="Content Placeholder 2">
            <a:extLst>
              <a:ext uri="{FF2B5EF4-FFF2-40B4-BE49-F238E27FC236}">
                <a16:creationId xmlns:a16="http://schemas.microsoft.com/office/drawing/2014/main" id="{858A4D95-E0D4-AB76-B8AB-7446D19DAB6C}"/>
              </a:ext>
            </a:extLst>
          </p:cNvPr>
          <p:cNvSpPr>
            <a:spLocks noGrp="1"/>
          </p:cNvSpPr>
          <p:nvPr>
            <p:ph idx="1"/>
          </p:nvPr>
        </p:nvSpPr>
        <p:spPr/>
        <p:txBody>
          <a:bodyPr/>
          <a:lstStyle/>
          <a:p>
            <a:r>
              <a:rPr lang="en-US" dirty="0"/>
              <a:t>Multiline string can be used in the similar ways.</a:t>
            </a:r>
          </a:p>
          <a:p>
            <a:endParaRPr lang="en-US" dirty="0"/>
          </a:p>
          <a:p>
            <a:endParaRPr lang="en-US" dirty="0"/>
          </a:p>
          <a:p>
            <a:endParaRPr lang="en-US" dirty="0"/>
          </a:p>
          <a:p>
            <a:endParaRPr lang="en-US" dirty="0"/>
          </a:p>
          <a:p>
            <a:endParaRPr lang="en-US" dirty="0"/>
          </a:p>
          <a:p>
            <a:r>
              <a:rPr lang="en-US" dirty="0"/>
              <a:t>cat() can be used if we want the line breaks to be inserted at the same position as in the code</a:t>
            </a:r>
          </a:p>
          <a:p>
            <a:endParaRPr lang="en-US" dirty="0"/>
          </a:p>
          <a:p>
            <a:endParaRPr lang="en-AU" dirty="0"/>
          </a:p>
        </p:txBody>
      </p:sp>
      <p:sp>
        <p:nvSpPr>
          <p:cNvPr id="4" name="Rectangle 3">
            <a:extLst>
              <a:ext uri="{FF2B5EF4-FFF2-40B4-BE49-F238E27FC236}">
                <a16:creationId xmlns:a16="http://schemas.microsoft.com/office/drawing/2014/main" id="{A417B02D-5445-E22F-501D-4E54A9A37D23}"/>
              </a:ext>
            </a:extLst>
          </p:cNvPr>
          <p:cNvSpPr/>
          <p:nvPr/>
        </p:nvSpPr>
        <p:spPr>
          <a:xfrm>
            <a:off x="1662042" y="2662027"/>
            <a:ext cx="5427870" cy="20375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4450" indent="0" eaLnBrk="1" hangingPunct="1">
              <a:buFont typeface="Corbel" panose="020B0503020204020204" pitchFamily="34" charset="0"/>
              <a:buNone/>
            </a:pPr>
            <a:r>
              <a:rPr lang="en-US" altLang="en-US" sz="2000" dirty="0">
                <a:solidFill>
                  <a:schemeClr val="tx1"/>
                </a:solidFill>
                <a:latin typeface="Consolas" panose="020B0609020204030204" pitchFamily="49" charset="0"/>
              </a:rPr>
              <a:t>str &lt;- "Lorem ipsum dolor sit </a:t>
            </a:r>
            <a:r>
              <a:rPr lang="en-US" altLang="en-US" sz="2000" dirty="0" err="1">
                <a:solidFill>
                  <a:schemeClr val="tx1"/>
                </a:solidFill>
                <a:latin typeface="Consolas" panose="020B0609020204030204" pitchFamily="49" charset="0"/>
              </a:rPr>
              <a:t>amet</a:t>
            </a:r>
            <a:r>
              <a:rPr lang="en-US" altLang="en-US" sz="2000" dirty="0">
                <a:solidFill>
                  <a:schemeClr val="tx1"/>
                </a:solidFill>
                <a:latin typeface="Consolas" panose="020B0609020204030204" pitchFamily="49" charset="0"/>
              </a:rPr>
              <a:t>,</a:t>
            </a:r>
          </a:p>
          <a:p>
            <a:pPr marL="44450" indent="0" eaLnBrk="1" hangingPunct="1">
              <a:buFont typeface="Corbel" panose="020B0503020204020204" pitchFamily="34" charset="0"/>
              <a:buNone/>
            </a:pPr>
            <a:r>
              <a:rPr lang="en-US" altLang="en-US" sz="2000" dirty="0" err="1">
                <a:solidFill>
                  <a:schemeClr val="tx1"/>
                </a:solidFill>
                <a:latin typeface="Consolas" panose="020B0609020204030204" pitchFamily="49" charset="0"/>
              </a:rPr>
              <a:t>consectetur</a:t>
            </a:r>
            <a:r>
              <a:rPr lang="en-US" altLang="en-US" sz="2000" dirty="0">
                <a:solidFill>
                  <a:schemeClr val="tx1"/>
                </a:solidFill>
                <a:latin typeface="Consolas" panose="020B0609020204030204" pitchFamily="49" charset="0"/>
              </a:rPr>
              <a:t> </a:t>
            </a:r>
            <a:r>
              <a:rPr lang="en-US" altLang="en-US" sz="2000" dirty="0" err="1">
                <a:solidFill>
                  <a:schemeClr val="tx1"/>
                </a:solidFill>
                <a:latin typeface="Consolas" panose="020B0609020204030204" pitchFamily="49" charset="0"/>
              </a:rPr>
              <a:t>adipiscing</a:t>
            </a:r>
            <a:r>
              <a:rPr lang="en-US" altLang="en-US" sz="2000" dirty="0">
                <a:solidFill>
                  <a:schemeClr val="tx1"/>
                </a:solidFill>
                <a:latin typeface="Consolas" panose="020B0609020204030204" pitchFamily="49" charset="0"/>
              </a:rPr>
              <a:t> </a:t>
            </a:r>
            <a:r>
              <a:rPr lang="en-US" altLang="en-US" sz="2000" dirty="0" err="1">
                <a:solidFill>
                  <a:schemeClr val="tx1"/>
                </a:solidFill>
                <a:latin typeface="Consolas" panose="020B0609020204030204" pitchFamily="49" charset="0"/>
              </a:rPr>
              <a:t>elit</a:t>
            </a:r>
            <a:r>
              <a:rPr lang="en-US" altLang="en-US" sz="2000" dirty="0">
                <a:solidFill>
                  <a:schemeClr val="tx1"/>
                </a:solidFill>
                <a:latin typeface="Consolas" panose="020B0609020204030204" pitchFamily="49" charset="0"/>
              </a:rPr>
              <a:t>,</a:t>
            </a:r>
          </a:p>
          <a:p>
            <a:pPr marL="44450" indent="0" eaLnBrk="1" hangingPunct="1">
              <a:buFont typeface="Corbel" panose="020B0503020204020204" pitchFamily="34" charset="0"/>
              <a:buNone/>
            </a:pPr>
            <a:r>
              <a:rPr lang="en-US" altLang="en-US" sz="2000" dirty="0">
                <a:solidFill>
                  <a:schemeClr val="tx1"/>
                </a:solidFill>
                <a:latin typeface="Consolas" panose="020B0609020204030204" pitchFamily="49" charset="0"/>
              </a:rPr>
              <a:t>sed do </a:t>
            </a:r>
            <a:r>
              <a:rPr lang="en-US" altLang="en-US" sz="2000" dirty="0" err="1">
                <a:solidFill>
                  <a:schemeClr val="tx1"/>
                </a:solidFill>
                <a:latin typeface="Consolas" panose="020B0609020204030204" pitchFamily="49" charset="0"/>
              </a:rPr>
              <a:t>eiusmod</a:t>
            </a:r>
            <a:r>
              <a:rPr lang="en-US" altLang="en-US" sz="2000" dirty="0">
                <a:solidFill>
                  <a:schemeClr val="tx1"/>
                </a:solidFill>
                <a:latin typeface="Consolas" panose="020B0609020204030204" pitchFamily="49" charset="0"/>
              </a:rPr>
              <a:t> </a:t>
            </a:r>
            <a:r>
              <a:rPr lang="en-US" altLang="en-US" sz="2000" dirty="0" err="1">
                <a:solidFill>
                  <a:schemeClr val="tx1"/>
                </a:solidFill>
                <a:latin typeface="Consolas" panose="020B0609020204030204" pitchFamily="49" charset="0"/>
              </a:rPr>
              <a:t>tempor</a:t>
            </a:r>
            <a:r>
              <a:rPr lang="en-US" altLang="en-US" sz="2000" dirty="0">
                <a:solidFill>
                  <a:schemeClr val="tx1"/>
                </a:solidFill>
                <a:latin typeface="Consolas" panose="020B0609020204030204" pitchFamily="49" charset="0"/>
              </a:rPr>
              <a:t> </a:t>
            </a:r>
            <a:r>
              <a:rPr lang="en-US" altLang="en-US" sz="2000" dirty="0" err="1">
                <a:solidFill>
                  <a:schemeClr val="tx1"/>
                </a:solidFill>
                <a:latin typeface="Consolas" panose="020B0609020204030204" pitchFamily="49" charset="0"/>
              </a:rPr>
              <a:t>incididunt</a:t>
            </a:r>
            <a:endParaRPr lang="en-US" altLang="en-US" sz="2000" dirty="0">
              <a:solidFill>
                <a:schemeClr val="tx1"/>
              </a:solidFill>
              <a:latin typeface="Consolas" panose="020B0609020204030204" pitchFamily="49" charset="0"/>
            </a:endParaRPr>
          </a:p>
          <a:p>
            <a:pPr marL="44450" indent="0" eaLnBrk="1" hangingPunct="1">
              <a:buFont typeface="Corbel" panose="020B0503020204020204" pitchFamily="34" charset="0"/>
              <a:buNone/>
            </a:pPr>
            <a:r>
              <a:rPr lang="en-US" altLang="en-US" sz="2000" dirty="0" err="1">
                <a:solidFill>
                  <a:schemeClr val="tx1"/>
                </a:solidFill>
                <a:latin typeface="Consolas" panose="020B0609020204030204" pitchFamily="49" charset="0"/>
              </a:rPr>
              <a:t>ut</a:t>
            </a:r>
            <a:r>
              <a:rPr lang="en-US" altLang="en-US" sz="2000" dirty="0">
                <a:solidFill>
                  <a:schemeClr val="tx1"/>
                </a:solidFill>
                <a:latin typeface="Consolas" panose="020B0609020204030204" pitchFamily="49" charset="0"/>
              </a:rPr>
              <a:t> labore et dolore magna </a:t>
            </a:r>
            <a:r>
              <a:rPr lang="en-US" altLang="en-US" sz="2000" dirty="0" err="1">
                <a:solidFill>
                  <a:schemeClr val="tx1"/>
                </a:solidFill>
                <a:latin typeface="Consolas" panose="020B0609020204030204" pitchFamily="49" charset="0"/>
              </a:rPr>
              <a:t>aliqua</a:t>
            </a:r>
            <a:r>
              <a:rPr lang="en-US" altLang="en-US" sz="2000" dirty="0">
                <a:solidFill>
                  <a:schemeClr val="tx1"/>
                </a:solidFill>
                <a:latin typeface="Consolas" panose="020B0609020204030204" pitchFamily="49" charset="0"/>
              </a:rPr>
              <a:t>."</a:t>
            </a:r>
          </a:p>
          <a:p>
            <a:pPr marL="44450" indent="0" eaLnBrk="1" hangingPunct="1">
              <a:buFont typeface="Corbel" panose="020B0503020204020204" pitchFamily="34" charset="0"/>
              <a:buNone/>
            </a:pPr>
            <a:endParaRPr lang="en-US" altLang="en-US" sz="2000" dirty="0">
              <a:solidFill>
                <a:schemeClr val="tx1"/>
              </a:solidFill>
              <a:latin typeface="Consolas" panose="020B0609020204030204" pitchFamily="49" charset="0"/>
            </a:endParaRPr>
          </a:p>
          <a:p>
            <a:pPr marL="44450" indent="0" eaLnBrk="1" hangingPunct="1">
              <a:buFont typeface="Corbel" panose="020B0503020204020204" pitchFamily="34" charset="0"/>
              <a:buNone/>
            </a:pPr>
            <a:r>
              <a:rPr lang="en-US" altLang="en-US" sz="2000" dirty="0">
                <a:solidFill>
                  <a:schemeClr val="tx1"/>
                </a:solidFill>
                <a:latin typeface="Consolas" panose="020B0609020204030204" pitchFamily="49" charset="0"/>
              </a:rPr>
              <a:t>str # print the value of str</a:t>
            </a:r>
          </a:p>
        </p:txBody>
      </p:sp>
      <p:sp>
        <p:nvSpPr>
          <p:cNvPr id="5" name="Rectangle 4">
            <a:extLst>
              <a:ext uri="{FF2B5EF4-FFF2-40B4-BE49-F238E27FC236}">
                <a16:creationId xmlns:a16="http://schemas.microsoft.com/office/drawing/2014/main" id="{A4ADDC1F-8733-0429-3DD7-B5EE460D2A34}"/>
              </a:ext>
            </a:extLst>
          </p:cNvPr>
          <p:cNvSpPr/>
          <p:nvPr/>
        </p:nvSpPr>
        <p:spPr>
          <a:xfrm>
            <a:off x="1662042" y="5789240"/>
            <a:ext cx="5427870" cy="6135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sz="2000" dirty="0">
                <a:solidFill>
                  <a:srgbClr val="000000"/>
                </a:solidFill>
                <a:latin typeface="Consolas" panose="020B0609020204030204" pitchFamily="49" charset="0"/>
              </a:rPr>
              <a:t>cat(str)</a:t>
            </a:r>
            <a:endParaRPr lang="en-US" altLang="en-US" sz="2000" dirty="0"/>
          </a:p>
        </p:txBody>
      </p:sp>
      <p:sp>
        <p:nvSpPr>
          <p:cNvPr id="6" name="Rectangle 5">
            <a:extLst>
              <a:ext uri="{FF2B5EF4-FFF2-40B4-BE49-F238E27FC236}">
                <a16:creationId xmlns:a16="http://schemas.microsoft.com/office/drawing/2014/main" id="{8D644937-F8D4-7387-748A-54322E536326}"/>
              </a:ext>
            </a:extLst>
          </p:cNvPr>
          <p:cNvSpPr/>
          <p:nvPr/>
        </p:nvSpPr>
        <p:spPr>
          <a:xfrm>
            <a:off x="7328452" y="2672744"/>
            <a:ext cx="4068417" cy="20268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Output:</a:t>
            </a:r>
          </a:p>
          <a:p>
            <a:r>
              <a:rPr lang="en-US" dirty="0"/>
              <a:t>"Lorem ipsum dolor sit </a:t>
            </a:r>
            <a:r>
              <a:rPr lang="en-US" dirty="0" err="1"/>
              <a:t>amet</a:t>
            </a:r>
            <a:r>
              <a:rPr lang="en-US" dirty="0"/>
              <a:t>,\</a:t>
            </a:r>
            <a:r>
              <a:rPr lang="en-US" dirty="0" err="1"/>
              <a:t>nconsectetur</a:t>
            </a:r>
            <a:r>
              <a:rPr lang="en-US" dirty="0"/>
              <a:t> </a:t>
            </a:r>
            <a:r>
              <a:rPr lang="en-US" dirty="0" err="1"/>
              <a:t>adipiscing</a:t>
            </a:r>
            <a:r>
              <a:rPr lang="en-US" dirty="0"/>
              <a:t> </a:t>
            </a:r>
            <a:r>
              <a:rPr lang="en-US" dirty="0" err="1"/>
              <a:t>elit</a:t>
            </a:r>
            <a:r>
              <a:rPr lang="en-US" dirty="0"/>
              <a:t>,\</a:t>
            </a:r>
            <a:r>
              <a:rPr lang="en-US" dirty="0" err="1"/>
              <a:t>nsed</a:t>
            </a:r>
            <a:r>
              <a:rPr lang="en-US" dirty="0"/>
              <a:t> do </a:t>
            </a:r>
            <a:r>
              <a:rPr lang="en-US" dirty="0" err="1"/>
              <a:t>eiusmod</a:t>
            </a:r>
            <a:r>
              <a:rPr lang="en-US" dirty="0"/>
              <a:t> </a:t>
            </a:r>
            <a:r>
              <a:rPr lang="en-US" dirty="0" err="1"/>
              <a:t>tempor</a:t>
            </a:r>
            <a:r>
              <a:rPr lang="en-US" dirty="0"/>
              <a:t> </a:t>
            </a:r>
            <a:r>
              <a:rPr lang="en-US" dirty="0" err="1"/>
              <a:t>incididunt</a:t>
            </a:r>
            <a:r>
              <a:rPr lang="en-US" dirty="0"/>
              <a:t>\nut labore et dolore magna </a:t>
            </a:r>
            <a:r>
              <a:rPr lang="en-US" dirty="0" err="1"/>
              <a:t>aliqua</a:t>
            </a:r>
            <a:r>
              <a:rPr lang="en-US" dirty="0"/>
              <a:t>."</a:t>
            </a:r>
          </a:p>
        </p:txBody>
      </p:sp>
    </p:spTree>
    <p:extLst>
      <p:ext uri="{BB962C8B-B14F-4D97-AF65-F5344CB8AC3E}">
        <p14:creationId xmlns:p14="http://schemas.microsoft.com/office/powerpoint/2010/main" val="491568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7507-F023-DA0A-9A36-5AB9D90C037C}"/>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ABFC4B4B-02BA-59F3-2B44-5D71528C913D}"/>
              </a:ext>
            </a:extLst>
          </p:cNvPr>
          <p:cNvSpPr>
            <a:spLocks noGrp="1"/>
          </p:cNvSpPr>
          <p:nvPr>
            <p:ph idx="1"/>
          </p:nvPr>
        </p:nvSpPr>
        <p:spPr/>
        <p:txBody>
          <a:bodyPr/>
          <a:lstStyle/>
          <a:p>
            <a:pPr algn="just"/>
            <a:r>
              <a:rPr lang="en-US" dirty="0"/>
              <a:t>To insert characters that are illegal in a string, you must use an escape character.</a:t>
            </a:r>
          </a:p>
          <a:p>
            <a:pPr algn="just"/>
            <a:r>
              <a:rPr lang="en-US" dirty="0"/>
              <a:t>An escape character is a backslash “\” followed by the character you want to insert.</a:t>
            </a:r>
          </a:p>
        </p:txBody>
      </p:sp>
      <p:sp>
        <p:nvSpPr>
          <p:cNvPr id="5" name="Rectangle 4">
            <a:extLst>
              <a:ext uri="{FF2B5EF4-FFF2-40B4-BE49-F238E27FC236}">
                <a16:creationId xmlns:a16="http://schemas.microsoft.com/office/drawing/2014/main" id="{56AA6C66-08A5-02BE-0937-92CA970E2CCF}"/>
              </a:ext>
            </a:extLst>
          </p:cNvPr>
          <p:cNvSpPr/>
          <p:nvPr/>
        </p:nvSpPr>
        <p:spPr>
          <a:xfrm>
            <a:off x="1801743" y="3708950"/>
            <a:ext cx="8555384" cy="1512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44450" indent="0" eaLnBrk="1" hangingPunct="1">
              <a:buFont typeface="Corbel" panose="020B0503020204020204" pitchFamily="34" charset="0"/>
              <a:buNone/>
            </a:pPr>
            <a:r>
              <a:rPr lang="en-US" altLang="en-US" sz="2000" dirty="0">
                <a:solidFill>
                  <a:schemeClr val="tx1"/>
                </a:solidFill>
                <a:latin typeface="Consolas" panose="020B0609020204030204" pitchFamily="49" charset="0"/>
              </a:rPr>
              <a:t>str &lt;- "We are the so-called \"Vikings\", from the north."</a:t>
            </a:r>
          </a:p>
          <a:p>
            <a:pPr marL="44450" indent="0" eaLnBrk="1" hangingPunct="1">
              <a:buFont typeface="Corbel" panose="020B0503020204020204" pitchFamily="34" charset="0"/>
              <a:buNone/>
            </a:pPr>
            <a:endParaRPr lang="en-US" altLang="en-US" sz="2000" dirty="0">
              <a:solidFill>
                <a:schemeClr val="tx1"/>
              </a:solidFill>
              <a:latin typeface="Consolas" panose="020B0609020204030204" pitchFamily="49" charset="0"/>
            </a:endParaRPr>
          </a:p>
          <a:p>
            <a:pPr marL="44450" indent="0" eaLnBrk="1" hangingPunct="1">
              <a:buFont typeface="Corbel" panose="020B0503020204020204" pitchFamily="34" charset="0"/>
              <a:buNone/>
            </a:pPr>
            <a:r>
              <a:rPr lang="en-US" altLang="en-US" sz="2000" dirty="0">
                <a:solidFill>
                  <a:schemeClr val="tx1"/>
                </a:solidFill>
                <a:latin typeface="Consolas" panose="020B0609020204030204" pitchFamily="49" charset="0"/>
              </a:rPr>
              <a:t>str</a:t>
            </a:r>
          </a:p>
          <a:p>
            <a:pPr marL="44450" indent="0" eaLnBrk="1" hangingPunct="1">
              <a:buFont typeface="Corbel" panose="020B0503020204020204" pitchFamily="34" charset="0"/>
              <a:buNone/>
            </a:pPr>
            <a:r>
              <a:rPr lang="en-US" altLang="en-US" sz="2000" dirty="0">
                <a:solidFill>
                  <a:schemeClr val="tx1"/>
                </a:solidFill>
                <a:latin typeface="Consolas" panose="020B0609020204030204" pitchFamily="49" charset="0"/>
              </a:rPr>
              <a:t>cat(str)</a:t>
            </a:r>
          </a:p>
        </p:txBody>
      </p:sp>
      <p:sp>
        <p:nvSpPr>
          <p:cNvPr id="6" name="Rectangle 5">
            <a:extLst>
              <a:ext uri="{FF2B5EF4-FFF2-40B4-BE49-F238E27FC236}">
                <a16:creationId xmlns:a16="http://schemas.microsoft.com/office/drawing/2014/main" id="{637EE7B1-0BAC-1247-74F9-399A5E477893}"/>
              </a:ext>
            </a:extLst>
          </p:cNvPr>
          <p:cNvSpPr/>
          <p:nvPr/>
        </p:nvSpPr>
        <p:spPr>
          <a:xfrm>
            <a:off x="1801743" y="5420529"/>
            <a:ext cx="8555384" cy="10332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Output:</a:t>
            </a:r>
          </a:p>
          <a:p>
            <a:r>
              <a:rPr lang="en-US" dirty="0"/>
              <a:t>[1] "We are the so-called \"Vikings\", from the north."</a:t>
            </a:r>
          </a:p>
          <a:p>
            <a:r>
              <a:rPr lang="en-US" dirty="0"/>
              <a:t>We are the so-called "Vikings", from the north.</a:t>
            </a:r>
          </a:p>
        </p:txBody>
      </p:sp>
    </p:spTree>
    <p:extLst>
      <p:ext uri="{BB962C8B-B14F-4D97-AF65-F5344CB8AC3E}">
        <p14:creationId xmlns:p14="http://schemas.microsoft.com/office/powerpoint/2010/main" val="1148866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2939-574C-4995-7E61-B461F519210E}"/>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D574A710-6FBE-0361-5379-4362D674E05D}"/>
              </a:ext>
            </a:extLst>
          </p:cNvPr>
          <p:cNvSpPr>
            <a:spLocks noGrp="1"/>
          </p:cNvSpPr>
          <p:nvPr>
            <p:ph idx="1"/>
          </p:nvPr>
        </p:nvSpPr>
        <p:spPr/>
        <p:txBody>
          <a:bodyPr/>
          <a:lstStyle/>
          <a:p>
            <a:r>
              <a:rPr lang="en-US" dirty="0"/>
              <a:t>Escape characters in R:</a:t>
            </a:r>
          </a:p>
        </p:txBody>
      </p:sp>
      <p:graphicFrame>
        <p:nvGraphicFramePr>
          <p:cNvPr id="4" name="Table 6">
            <a:extLst>
              <a:ext uri="{FF2B5EF4-FFF2-40B4-BE49-F238E27FC236}">
                <a16:creationId xmlns:a16="http://schemas.microsoft.com/office/drawing/2014/main" id="{3456BCC5-65DC-D6C1-8E51-EEFAE3D139A8}"/>
              </a:ext>
            </a:extLst>
          </p:cNvPr>
          <p:cNvGraphicFramePr>
            <a:graphicFrameLocks/>
          </p:cNvGraphicFramePr>
          <p:nvPr>
            <p:extLst>
              <p:ext uri="{D42A27DB-BD31-4B8C-83A1-F6EECF244321}">
                <p14:modId xmlns:p14="http://schemas.microsoft.com/office/powerpoint/2010/main" val="565504664"/>
              </p:ext>
            </p:extLst>
          </p:nvPr>
        </p:nvGraphicFramePr>
        <p:xfrm>
          <a:off x="3026569" y="2687540"/>
          <a:ext cx="6138862" cy="2225040"/>
        </p:xfrm>
        <a:graphic>
          <a:graphicData uri="http://schemas.openxmlformats.org/drawingml/2006/table">
            <a:tbl>
              <a:tblPr firstRow="1" bandRow="1">
                <a:tableStyleId>{5C22544A-7EE6-4342-B048-85BDC9FD1C3A}</a:tableStyleId>
              </a:tblPr>
              <a:tblGrid>
                <a:gridCol w="3069431">
                  <a:extLst>
                    <a:ext uri="{9D8B030D-6E8A-4147-A177-3AD203B41FA5}">
                      <a16:colId xmlns:a16="http://schemas.microsoft.com/office/drawing/2014/main" val="822278474"/>
                    </a:ext>
                  </a:extLst>
                </a:gridCol>
                <a:gridCol w="3069431">
                  <a:extLst>
                    <a:ext uri="{9D8B030D-6E8A-4147-A177-3AD203B41FA5}">
                      <a16:colId xmlns:a16="http://schemas.microsoft.com/office/drawing/2014/main" val="445188282"/>
                    </a:ext>
                  </a:extLst>
                </a:gridCol>
              </a:tblGrid>
              <a:tr h="370840">
                <a:tc>
                  <a:txBody>
                    <a:bodyPr/>
                    <a:lstStyle/>
                    <a:p>
                      <a:r>
                        <a:rPr lang="en-US" dirty="0"/>
                        <a:t>Code</a:t>
                      </a:r>
                    </a:p>
                  </a:txBody>
                  <a:tcPr/>
                </a:tc>
                <a:tc>
                  <a:txBody>
                    <a:bodyPr/>
                    <a:lstStyle/>
                    <a:p>
                      <a:r>
                        <a:rPr lang="en-US" dirty="0"/>
                        <a:t>Result</a:t>
                      </a:r>
                    </a:p>
                  </a:txBody>
                  <a:tcPr/>
                </a:tc>
                <a:extLst>
                  <a:ext uri="{0D108BD9-81ED-4DB2-BD59-A6C34878D82A}">
                    <a16:rowId xmlns:a16="http://schemas.microsoft.com/office/drawing/2014/main" val="3815296523"/>
                  </a:ext>
                </a:extLst>
              </a:tr>
              <a:tr h="370840">
                <a:tc>
                  <a:txBody>
                    <a:bodyPr/>
                    <a:lstStyle/>
                    <a:p>
                      <a:r>
                        <a:rPr lang="en-US" dirty="0"/>
                        <a:t>\\</a:t>
                      </a:r>
                    </a:p>
                  </a:txBody>
                  <a:tcPr/>
                </a:tc>
                <a:tc>
                  <a:txBody>
                    <a:bodyPr/>
                    <a:lstStyle/>
                    <a:p>
                      <a:r>
                        <a:rPr lang="en-US" dirty="0"/>
                        <a:t>Backslash</a:t>
                      </a:r>
                    </a:p>
                  </a:txBody>
                  <a:tcPr/>
                </a:tc>
                <a:extLst>
                  <a:ext uri="{0D108BD9-81ED-4DB2-BD59-A6C34878D82A}">
                    <a16:rowId xmlns:a16="http://schemas.microsoft.com/office/drawing/2014/main" val="3507100650"/>
                  </a:ext>
                </a:extLst>
              </a:tr>
              <a:tr h="370840">
                <a:tc>
                  <a:txBody>
                    <a:bodyPr/>
                    <a:lstStyle/>
                    <a:p>
                      <a:r>
                        <a:rPr lang="en-US" dirty="0"/>
                        <a:t>\n</a:t>
                      </a:r>
                    </a:p>
                  </a:txBody>
                  <a:tcPr/>
                </a:tc>
                <a:tc>
                  <a:txBody>
                    <a:bodyPr/>
                    <a:lstStyle/>
                    <a:p>
                      <a:r>
                        <a:rPr lang="en-US" dirty="0"/>
                        <a:t>New Line</a:t>
                      </a:r>
                    </a:p>
                  </a:txBody>
                  <a:tcPr/>
                </a:tc>
                <a:extLst>
                  <a:ext uri="{0D108BD9-81ED-4DB2-BD59-A6C34878D82A}">
                    <a16:rowId xmlns:a16="http://schemas.microsoft.com/office/drawing/2014/main" val="1401094621"/>
                  </a:ext>
                </a:extLst>
              </a:tr>
              <a:tr h="370840">
                <a:tc>
                  <a:txBody>
                    <a:bodyPr/>
                    <a:lstStyle/>
                    <a:p>
                      <a:r>
                        <a:rPr lang="en-US" dirty="0"/>
                        <a:t>\r</a:t>
                      </a:r>
                    </a:p>
                  </a:txBody>
                  <a:tcPr/>
                </a:tc>
                <a:tc>
                  <a:txBody>
                    <a:bodyPr/>
                    <a:lstStyle/>
                    <a:p>
                      <a:r>
                        <a:rPr lang="en-US" dirty="0"/>
                        <a:t>Carriage Return</a:t>
                      </a:r>
                    </a:p>
                  </a:txBody>
                  <a:tcPr/>
                </a:tc>
                <a:extLst>
                  <a:ext uri="{0D108BD9-81ED-4DB2-BD59-A6C34878D82A}">
                    <a16:rowId xmlns:a16="http://schemas.microsoft.com/office/drawing/2014/main" val="188587146"/>
                  </a:ext>
                </a:extLst>
              </a:tr>
              <a:tr h="370840">
                <a:tc>
                  <a:txBody>
                    <a:bodyPr/>
                    <a:lstStyle/>
                    <a:p>
                      <a:r>
                        <a:rPr lang="en-US" dirty="0"/>
                        <a:t>\t</a:t>
                      </a:r>
                    </a:p>
                  </a:txBody>
                  <a:tcPr/>
                </a:tc>
                <a:tc>
                  <a:txBody>
                    <a:bodyPr/>
                    <a:lstStyle/>
                    <a:p>
                      <a:r>
                        <a:rPr lang="en-US" dirty="0"/>
                        <a:t>Tab</a:t>
                      </a:r>
                    </a:p>
                  </a:txBody>
                  <a:tcPr/>
                </a:tc>
                <a:extLst>
                  <a:ext uri="{0D108BD9-81ED-4DB2-BD59-A6C34878D82A}">
                    <a16:rowId xmlns:a16="http://schemas.microsoft.com/office/drawing/2014/main" val="2888340788"/>
                  </a:ext>
                </a:extLst>
              </a:tr>
              <a:tr h="370840">
                <a:tc>
                  <a:txBody>
                    <a:bodyPr/>
                    <a:lstStyle/>
                    <a:p>
                      <a:r>
                        <a:rPr lang="en-US" dirty="0"/>
                        <a:t>\b</a:t>
                      </a:r>
                    </a:p>
                  </a:txBody>
                  <a:tcPr/>
                </a:tc>
                <a:tc>
                  <a:txBody>
                    <a:bodyPr/>
                    <a:lstStyle/>
                    <a:p>
                      <a:r>
                        <a:rPr lang="en-US" dirty="0"/>
                        <a:t>Backspace</a:t>
                      </a:r>
                    </a:p>
                  </a:txBody>
                  <a:tcPr/>
                </a:tc>
                <a:extLst>
                  <a:ext uri="{0D108BD9-81ED-4DB2-BD59-A6C34878D82A}">
                    <a16:rowId xmlns:a16="http://schemas.microsoft.com/office/drawing/2014/main" val="3063047801"/>
                  </a:ext>
                </a:extLst>
              </a:tr>
            </a:tbl>
          </a:graphicData>
        </a:graphic>
      </p:graphicFrame>
    </p:spTree>
    <p:extLst>
      <p:ext uri="{BB962C8B-B14F-4D97-AF65-F5344CB8AC3E}">
        <p14:creationId xmlns:p14="http://schemas.microsoft.com/office/powerpoint/2010/main" val="412385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0C1E-3CAC-135A-7559-726A1004CBEE}"/>
              </a:ext>
            </a:extLst>
          </p:cNvPr>
          <p:cNvSpPr>
            <a:spLocks noGrp="1"/>
          </p:cNvSpPr>
          <p:nvPr>
            <p:ph type="title"/>
          </p:nvPr>
        </p:nvSpPr>
        <p:spPr/>
        <p:txBody>
          <a:bodyPr/>
          <a:lstStyle/>
          <a:p>
            <a:r>
              <a:rPr lang="en-AU" dirty="0"/>
              <a:t>Why Use R?</a:t>
            </a:r>
          </a:p>
        </p:txBody>
      </p:sp>
      <p:sp>
        <p:nvSpPr>
          <p:cNvPr id="3" name="Content Placeholder 2">
            <a:extLst>
              <a:ext uri="{FF2B5EF4-FFF2-40B4-BE49-F238E27FC236}">
                <a16:creationId xmlns:a16="http://schemas.microsoft.com/office/drawing/2014/main" id="{08F2AD7D-C803-4AAF-C749-A787DB22D986}"/>
              </a:ext>
            </a:extLst>
          </p:cNvPr>
          <p:cNvSpPr>
            <a:spLocks noGrp="1"/>
          </p:cNvSpPr>
          <p:nvPr>
            <p:ph idx="1"/>
          </p:nvPr>
        </p:nvSpPr>
        <p:spPr/>
        <p:txBody>
          <a:bodyPr/>
          <a:lstStyle/>
          <a:p>
            <a:pPr algn="just"/>
            <a:r>
              <a:rPr lang="en-US" dirty="0"/>
              <a:t>It is a great resource for data analysis, data visualization, data science and machine learning</a:t>
            </a:r>
          </a:p>
          <a:p>
            <a:pPr algn="just"/>
            <a:r>
              <a:rPr lang="en-US" dirty="0"/>
              <a:t>It provides many statistical techniques (such as statistical tests, classification, clustering and data reduction)</a:t>
            </a:r>
          </a:p>
          <a:p>
            <a:pPr algn="just"/>
            <a:r>
              <a:rPr lang="en-US" dirty="0"/>
              <a:t>It is easy to draw graphs in R, like pie charts, histograms, box plot, scatter plot, etc.</a:t>
            </a:r>
          </a:p>
          <a:p>
            <a:pPr algn="just"/>
            <a:r>
              <a:rPr lang="en-US" dirty="0"/>
              <a:t>It works on different platforms (Windows, Mac, Linux)</a:t>
            </a:r>
          </a:p>
          <a:p>
            <a:pPr algn="just"/>
            <a:r>
              <a:rPr lang="en-US" dirty="0"/>
              <a:t>It is open-source and free</a:t>
            </a:r>
          </a:p>
          <a:p>
            <a:pPr algn="just"/>
            <a:r>
              <a:rPr lang="en-US" dirty="0"/>
              <a:t>It has many packages (libraries of functions) that can be used to solve different problems</a:t>
            </a:r>
          </a:p>
          <a:p>
            <a:pPr algn="just"/>
            <a:endParaRPr lang="en-US" dirty="0"/>
          </a:p>
          <a:p>
            <a:pPr algn="just"/>
            <a:endParaRPr lang="en-AU" dirty="0"/>
          </a:p>
        </p:txBody>
      </p:sp>
    </p:spTree>
    <p:extLst>
      <p:ext uri="{BB962C8B-B14F-4D97-AF65-F5344CB8AC3E}">
        <p14:creationId xmlns:p14="http://schemas.microsoft.com/office/powerpoint/2010/main" val="2489987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0C87-3C8F-BAC1-E811-CB86A67FC6ED}"/>
              </a:ext>
            </a:extLst>
          </p:cNvPr>
          <p:cNvSpPr>
            <a:spLocks noGrp="1"/>
          </p:cNvSpPr>
          <p:nvPr>
            <p:ph type="title"/>
          </p:nvPr>
        </p:nvSpPr>
        <p:spPr/>
        <p:txBody>
          <a:bodyPr/>
          <a:lstStyle/>
          <a:p>
            <a:r>
              <a:rPr lang="en-AU" dirty="0"/>
              <a:t>Conditional Execution</a:t>
            </a:r>
          </a:p>
        </p:txBody>
      </p:sp>
      <p:pic>
        <p:nvPicPr>
          <p:cNvPr id="5" name="Content Placeholder 4">
            <a:extLst>
              <a:ext uri="{FF2B5EF4-FFF2-40B4-BE49-F238E27FC236}">
                <a16:creationId xmlns:a16="http://schemas.microsoft.com/office/drawing/2014/main" id="{CF6BC056-02C2-9059-06B1-B10286D6FF67}"/>
              </a:ext>
            </a:extLst>
          </p:cNvPr>
          <p:cNvPicPr>
            <a:picLocks noGrp="1" noChangeAspect="1"/>
          </p:cNvPicPr>
          <p:nvPr>
            <p:ph idx="1"/>
          </p:nvPr>
        </p:nvPicPr>
        <p:blipFill>
          <a:blip r:embed="rId2"/>
          <a:stretch>
            <a:fillRect/>
          </a:stretch>
        </p:blipFill>
        <p:spPr>
          <a:xfrm>
            <a:off x="2600225" y="1696655"/>
            <a:ext cx="6991550" cy="4830791"/>
          </a:xfrm>
          <a:ln>
            <a:solidFill>
              <a:schemeClr val="tx1"/>
            </a:solidFill>
          </a:ln>
        </p:spPr>
      </p:pic>
    </p:spTree>
    <p:extLst>
      <p:ext uri="{BB962C8B-B14F-4D97-AF65-F5344CB8AC3E}">
        <p14:creationId xmlns:p14="http://schemas.microsoft.com/office/powerpoint/2010/main" val="1043683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0C87-3C8F-BAC1-E811-CB86A67FC6ED}"/>
              </a:ext>
            </a:extLst>
          </p:cNvPr>
          <p:cNvSpPr>
            <a:spLocks noGrp="1"/>
          </p:cNvSpPr>
          <p:nvPr>
            <p:ph type="title"/>
          </p:nvPr>
        </p:nvSpPr>
        <p:spPr/>
        <p:txBody>
          <a:bodyPr/>
          <a:lstStyle/>
          <a:p>
            <a:r>
              <a:rPr lang="en-AU" dirty="0"/>
              <a:t>Conditional Execution</a:t>
            </a:r>
          </a:p>
        </p:txBody>
      </p:sp>
      <p:sp>
        <p:nvSpPr>
          <p:cNvPr id="3" name="Content Placeholder 2">
            <a:extLst>
              <a:ext uri="{FF2B5EF4-FFF2-40B4-BE49-F238E27FC236}">
                <a16:creationId xmlns:a16="http://schemas.microsoft.com/office/drawing/2014/main" id="{45C59543-29DE-80CB-C35A-69949EF6226F}"/>
              </a:ext>
            </a:extLst>
          </p:cNvPr>
          <p:cNvSpPr>
            <a:spLocks noGrp="1"/>
          </p:cNvSpPr>
          <p:nvPr>
            <p:ph idx="1"/>
          </p:nvPr>
        </p:nvSpPr>
        <p:spPr/>
        <p:txBody>
          <a:bodyPr/>
          <a:lstStyle/>
          <a:p>
            <a:r>
              <a:rPr lang="en-AU" dirty="0"/>
              <a:t>if-else, </a:t>
            </a:r>
          </a:p>
          <a:p>
            <a:r>
              <a:rPr lang="en-AU" dirty="0" err="1"/>
              <a:t>ifelse</a:t>
            </a:r>
            <a:r>
              <a:rPr lang="en-AU" dirty="0"/>
              <a:t>, and </a:t>
            </a:r>
          </a:p>
          <a:p>
            <a:r>
              <a:rPr lang="en-AU" dirty="0"/>
              <a:t>switch</a:t>
            </a:r>
          </a:p>
        </p:txBody>
      </p:sp>
    </p:spTree>
    <p:extLst>
      <p:ext uri="{BB962C8B-B14F-4D97-AF65-F5344CB8AC3E}">
        <p14:creationId xmlns:p14="http://schemas.microsoft.com/office/powerpoint/2010/main" val="950621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2BA-C189-3BAA-EB26-AEFD22AB3203}"/>
              </a:ext>
            </a:extLst>
          </p:cNvPr>
          <p:cNvSpPr>
            <a:spLocks noGrp="1"/>
          </p:cNvSpPr>
          <p:nvPr>
            <p:ph type="title"/>
          </p:nvPr>
        </p:nvSpPr>
        <p:spPr/>
        <p:txBody>
          <a:bodyPr/>
          <a:lstStyle/>
          <a:p>
            <a:r>
              <a:rPr lang="en-AU" dirty="0"/>
              <a:t>IF-ELSE</a:t>
            </a:r>
          </a:p>
        </p:txBody>
      </p:sp>
      <p:sp>
        <p:nvSpPr>
          <p:cNvPr id="3" name="Content Placeholder 2">
            <a:extLst>
              <a:ext uri="{FF2B5EF4-FFF2-40B4-BE49-F238E27FC236}">
                <a16:creationId xmlns:a16="http://schemas.microsoft.com/office/drawing/2014/main" id="{C985DE55-6F72-61D5-40EB-00B9DF60740E}"/>
              </a:ext>
            </a:extLst>
          </p:cNvPr>
          <p:cNvSpPr>
            <a:spLocks noGrp="1"/>
          </p:cNvSpPr>
          <p:nvPr>
            <p:ph idx="1"/>
          </p:nvPr>
        </p:nvSpPr>
        <p:spPr/>
        <p:txBody>
          <a:bodyPr/>
          <a:lstStyle/>
          <a:p>
            <a:endParaRPr lang="en-AU" dirty="0"/>
          </a:p>
        </p:txBody>
      </p:sp>
      <p:sp>
        <p:nvSpPr>
          <p:cNvPr id="4" name="Rectangle 3">
            <a:extLst>
              <a:ext uri="{FF2B5EF4-FFF2-40B4-BE49-F238E27FC236}">
                <a16:creationId xmlns:a16="http://schemas.microsoft.com/office/drawing/2014/main" id="{41CAC3C3-940B-DD99-68F2-1A2B70E461D3}"/>
              </a:ext>
            </a:extLst>
          </p:cNvPr>
          <p:cNvSpPr/>
          <p:nvPr/>
        </p:nvSpPr>
        <p:spPr>
          <a:xfrm>
            <a:off x="2687320" y="2057400"/>
            <a:ext cx="6817360" cy="1097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AU" sz="2000" b="0" i="0" u="none" strike="noStrike" baseline="0" dirty="0">
                <a:latin typeface="Courier"/>
              </a:rPr>
              <a:t>if (</a:t>
            </a:r>
            <a:r>
              <a:rPr lang="en-AU" sz="2000" b="0" i="1" u="none" strike="noStrike" baseline="0" dirty="0" err="1">
                <a:latin typeface="Courier-Oblique"/>
              </a:rPr>
              <a:t>cond</a:t>
            </a:r>
            <a:r>
              <a:rPr lang="en-AU" sz="2000" b="0" i="0" u="none" strike="noStrike" baseline="0" dirty="0">
                <a:latin typeface="Courier"/>
              </a:rPr>
              <a:t>) </a:t>
            </a:r>
            <a:r>
              <a:rPr lang="en-AU" sz="2000" b="0" i="1" u="none" strike="noStrike" baseline="0" dirty="0">
                <a:latin typeface="Courier-Oblique"/>
              </a:rPr>
              <a:t>statement</a:t>
            </a:r>
          </a:p>
          <a:p>
            <a:pPr algn="l"/>
            <a:r>
              <a:rPr lang="en-US" sz="2000" b="0" i="0" u="none" strike="noStrike" baseline="0" dirty="0">
                <a:latin typeface="Courier"/>
              </a:rPr>
              <a:t>if (</a:t>
            </a:r>
            <a:r>
              <a:rPr lang="en-US" sz="2000" b="0" i="1" u="none" strike="noStrike" baseline="0" dirty="0" err="1">
                <a:latin typeface="Courier-Oblique"/>
              </a:rPr>
              <a:t>cond</a:t>
            </a:r>
            <a:r>
              <a:rPr lang="en-US" sz="2000" b="0" i="0" u="none" strike="noStrike" baseline="0" dirty="0">
                <a:latin typeface="Courier"/>
              </a:rPr>
              <a:t>) </a:t>
            </a:r>
            <a:r>
              <a:rPr lang="en-US" sz="2000" b="0" i="1" u="none" strike="noStrike" baseline="0" dirty="0">
                <a:latin typeface="Courier-Oblique"/>
              </a:rPr>
              <a:t>statement1 </a:t>
            </a:r>
            <a:r>
              <a:rPr lang="en-US" sz="2000" b="0" i="0" u="none" strike="noStrike" baseline="0" dirty="0">
                <a:latin typeface="Courier"/>
              </a:rPr>
              <a:t>else </a:t>
            </a:r>
            <a:r>
              <a:rPr lang="en-US" sz="2000" b="0" i="1" u="none" strike="noStrike" baseline="0" dirty="0">
                <a:latin typeface="Courier-Oblique"/>
              </a:rPr>
              <a:t>statement2</a:t>
            </a:r>
            <a:endParaRPr lang="en-AU" sz="2000" dirty="0"/>
          </a:p>
        </p:txBody>
      </p:sp>
      <p:sp>
        <p:nvSpPr>
          <p:cNvPr id="5" name="Rectangle 4">
            <a:extLst>
              <a:ext uri="{FF2B5EF4-FFF2-40B4-BE49-F238E27FC236}">
                <a16:creationId xmlns:a16="http://schemas.microsoft.com/office/drawing/2014/main" id="{6C0E6B8C-9832-1CE1-AE98-C9BFAA941278}"/>
              </a:ext>
            </a:extLst>
          </p:cNvPr>
          <p:cNvSpPr/>
          <p:nvPr/>
        </p:nvSpPr>
        <p:spPr>
          <a:xfrm>
            <a:off x="2687320" y="3566160"/>
            <a:ext cx="6817360" cy="284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sz="2000" b="0" i="0" u="none" strike="noStrike" baseline="0" dirty="0">
                <a:latin typeface="Courier"/>
              </a:rPr>
              <a:t>a &lt;- 80</a:t>
            </a:r>
          </a:p>
          <a:p>
            <a:pPr algn="l"/>
            <a:r>
              <a:rPr lang="en-US" sz="2000" dirty="0">
                <a:latin typeface="Courier"/>
              </a:rPr>
              <a:t>b </a:t>
            </a:r>
            <a:r>
              <a:rPr lang="en-US" sz="2000" b="0" i="0" u="none" strike="noStrike" baseline="0" dirty="0">
                <a:latin typeface="Courier"/>
              </a:rPr>
              <a:t>&lt;- 50</a:t>
            </a:r>
          </a:p>
          <a:p>
            <a:pPr algn="l"/>
            <a:endParaRPr lang="en-US" sz="2000" b="0" i="0" u="none" strike="noStrike" baseline="0" dirty="0">
              <a:latin typeface="Courier"/>
            </a:endParaRPr>
          </a:p>
          <a:p>
            <a:pPr algn="l"/>
            <a:r>
              <a:rPr lang="en-US" sz="2000" dirty="0">
                <a:latin typeface="Courier"/>
              </a:rPr>
              <a:t>i</a:t>
            </a:r>
            <a:r>
              <a:rPr lang="en-US" sz="2000" b="0" i="0" u="none" strike="noStrike" baseline="0" dirty="0">
                <a:latin typeface="Courier"/>
              </a:rPr>
              <a:t>f (a &gt; b){</a:t>
            </a:r>
          </a:p>
          <a:p>
            <a:pPr algn="l"/>
            <a:r>
              <a:rPr lang="en-US" sz="2000" b="0" i="0" u="none" strike="noStrike" baseline="0" dirty="0">
                <a:latin typeface="Courier"/>
              </a:rPr>
              <a:t>  print("a is greater than b")</a:t>
            </a:r>
          </a:p>
          <a:p>
            <a:pPr algn="l"/>
            <a:r>
              <a:rPr lang="en-US" sz="2000" b="0" i="0" u="none" strike="noStrike" baseline="0" dirty="0">
                <a:latin typeface="Courier"/>
              </a:rPr>
              <a:t>} else {</a:t>
            </a:r>
          </a:p>
          <a:p>
            <a:pPr algn="l"/>
            <a:r>
              <a:rPr lang="en-US" sz="2000" b="0" i="0" u="none" strike="noStrike" baseline="0" dirty="0">
                <a:latin typeface="Courier"/>
              </a:rPr>
              <a:t>  print(“a is not greater than b")</a:t>
            </a:r>
          </a:p>
          <a:p>
            <a:pPr algn="l"/>
            <a:r>
              <a:rPr lang="en-US" sz="2000" b="0" i="0" u="none" strike="noStrike" baseline="0" dirty="0">
                <a:latin typeface="Courier"/>
              </a:rPr>
              <a:t>}</a:t>
            </a:r>
          </a:p>
        </p:txBody>
      </p:sp>
    </p:spTree>
    <p:extLst>
      <p:ext uri="{BB962C8B-B14F-4D97-AF65-F5344CB8AC3E}">
        <p14:creationId xmlns:p14="http://schemas.microsoft.com/office/powerpoint/2010/main" val="246525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2BA-C189-3BAA-EB26-AEFD22AB3203}"/>
              </a:ext>
            </a:extLst>
          </p:cNvPr>
          <p:cNvSpPr>
            <a:spLocks noGrp="1"/>
          </p:cNvSpPr>
          <p:nvPr>
            <p:ph type="title"/>
          </p:nvPr>
        </p:nvSpPr>
        <p:spPr/>
        <p:txBody>
          <a:bodyPr/>
          <a:lstStyle/>
          <a:p>
            <a:r>
              <a:rPr lang="en-AU" dirty="0"/>
              <a:t>IF-ELSE</a:t>
            </a:r>
          </a:p>
        </p:txBody>
      </p:sp>
      <p:sp>
        <p:nvSpPr>
          <p:cNvPr id="3" name="Content Placeholder 2">
            <a:extLst>
              <a:ext uri="{FF2B5EF4-FFF2-40B4-BE49-F238E27FC236}">
                <a16:creationId xmlns:a16="http://schemas.microsoft.com/office/drawing/2014/main" id="{C985DE55-6F72-61D5-40EB-00B9DF60740E}"/>
              </a:ext>
            </a:extLst>
          </p:cNvPr>
          <p:cNvSpPr>
            <a:spLocks noGrp="1"/>
          </p:cNvSpPr>
          <p:nvPr>
            <p:ph idx="1"/>
          </p:nvPr>
        </p:nvSpPr>
        <p:spPr/>
        <p:txBody>
          <a:bodyPr/>
          <a:lstStyle/>
          <a:p>
            <a:endParaRPr lang="en-AU" dirty="0"/>
          </a:p>
        </p:txBody>
      </p:sp>
      <p:sp>
        <p:nvSpPr>
          <p:cNvPr id="5" name="Rectangle 4">
            <a:extLst>
              <a:ext uri="{FF2B5EF4-FFF2-40B4-BE49-F238E27FC236}">
                <a16:creationId xmlns:a16="http://schemas.microsoft.com/office/drawing/2014/main" id="{6C0E6B8C-9832-1CE1-AE98-C9BFAA941278}"/>
              </a:ext>
            </a:extLst>
          </p:cNvPr>
          <p:cNvSpPr/>
          <p:nvPr/>
        </p:nvSpPr>
        <p:spPr>
          <a:xfrm>
            <a:off x="2687320" y="2331720"/>
            <a:ext cx="6817360" cy="3256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sz="2000" b="0" i="0" u="none" strike="noStrike" baseline="0" dirty="0">
                <a:latin typeface="Courier"/>
              </a:rPr>
              <a:t>a &lt;- 200</a:t>
            </a:r>
          </a:p>
          <a:p>
            <a:pPr algn="l"/>
            <a:r>
              <a:rPr lang="en-US" sz="2000" b="0" i="0" u="none" strike="noStrike" baseline="0" dirty="0">
                <a:latin typeface="Courier"/>
              </a:rPr>
              <a:t>b &lt;- 33</a:t>
            </a:r>
          </a:p>
          <a:p>
            <a:pPr algn="l"/>
            <a:endParaRPr lang="en-US" sz="2000" b="0" i="0" u="none" strike="noStrike" baseline="0" dirty="0">
              <a:latin typeface="Courier"/>
            </a:endParaRPr>
          </a:p>
          <a:p>
            <a:pPr algn="l"/>
            <a:r>
              <a:rPr lang="en-US" sz="2000" b="0" i="0" u="none" strike="noStrike" baseline="0" dirty="0">
                <a:latin typeface="Courier"/>
              </a:rPr>
              <a:t>if (b &gt; a) {</a:t>
            </a:r>
          </a:p>
          <a:p>
            <a:pPr algn="l"/>
            <a:r>
              <a:rPr lang="en-US" sz="2000" b="0" i="0" u="none" strike="noStrike" baseline="0" dirty="0">
                <a:latin typeface="Courier"/>
              </a:rPr>
              <a:t>  print("b is greater than a")</a:t>
            </a:r>
          </a:p>
          <a:p>
            <a:pPr algn="l"/>
            <a:r>
              <a:rPr lang="en-US" sz="2000" b="0" i="0" u="none" strike="noStrike" baseline="0" dirty="0">
                <a:latin typeface="Courier"/>
              </a:rPr>
              <a:t>} else if (a == b) {</a:t>
            </a:r>
          </a:p>
          <a:p>
            <a:pPr algn="l"/>
            <a:r>
              <a:rPr lang="en-US" sz="2000" b="0" i="0" u="none" strike="noStrike" baseline="0" dirty="0">
                <a:latin typeface="Courier"/>
              </a:rPr>
              <a:t>  print("a and b are equal")</a:t>
            </a:r>
          </a:p>
          <a:p>
            <a:pPr algn="l"/>
            <a:r>
              <a:rPr lang="en-US" sz="2000" b="0" i="0" u="none" strike="noStrike" baseline="0" dirty="0">
                <a:latin typeface="Courier"/>
              </a:rPr>
              <a:t>} else {</a:t>
            </a:r>
          </a:p>
          <a:p>
            <a:pPr algn="l"/>
            <a:r>
              <a:rPr lang="en-US" sz="2000" b="0" i="0" u="none" strike="noStrike" baseline="0" dirty="0">
                <a:latin typeface="Courier"/>
              </a:rPr>
              <a:t>  print("a is greater than b")</a:t>
            </a:r>
          </a:p>
          <a:p>
            <a:pPr algn="l"/>
            <a:r>
              <a:rPr lang="en-US" sz="2000" b="0" i="0" u="none" strike="noStrike" baseline="0" dirty="0">
                <a:latin typeface="Courier"/>
              </a:rPr>
              <a:t>}</a:t>
            </a:r>
          </a:p>
        </p:txBody>
      </p:sp>
    </p:spTree>
    <p:extLst>
      <p:ext uri="{BB962C8B-B14F-4D97-AF65-F5344CB8AC3E}">
        <p14:creationId xmlns:p14="http://schemas.microsoft.com/office/powerpoint/2010/main" val="3365108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ECEA-B546-896C-78A2-61C78A60C4B5}"/>
              </a:ext>
            </a:extLst>
          </p:cNvPr>
          <p:cNvSpPr>
            <a:spLocks noGrp="1"/>
          </p:cNvSpPr>
          <p:nvPr>
            <p:ph type="title"/>
          </p:nvPr>
        </p:nvSpPr>
        <p:spPr/>
        <p:txBody>
          <a:bodyPr/>
          <a:lstStyle/>
          <a:p>
            <a:r>
              <a:rPr lang="en-AU" dirty="0"/>
              <a:t>IFELSE</a:t>
            </a:r>
          </a:p>
        </p:txBody>
      </p:sp>
      <p:sp>
        <p:nvSpPr>
          <p:cNvPr id="3" name="Content Placeholder 2">
            <a:extLst>
              <a:ext uri="{FF2B5EF4-FFF2-40B4-BE49-F238E27FC236}">
                <a16:creationId xmlns:a16="http://schemas.microsoft.com/office/drawing/2014/main" id="{39E7FF38-6BA9-C0B5-EC7C-CBB80BB6CBD2}"/>
              </a:ext>
            </a:extLst>
          </p:cNvPr>
          <p:cNvSpPr>
            <a:spLocks noGrp="1"/>
          </p:cNvSpPr>
          <p:nvPr>
            <p:ph idx="1"/>
          </p:nvPr>
        </p:nvSpPr>
        <p:spPr/>
        <p:txBody>
          <a:bodyPr/>
          <a:lstStyle/>
          <a:p>
            <a:endParaRPr lang="en-AU"/>
          </a:p>
        </p:txBody>
      </p:sp>
      <p:sp>
        <p:nvSpPr>
          <p:cNvPr id="4" name="Rectangle 3">
            <a:extLst>
              <a:ext uri="{FF2B5EF4-FFF2-40B4-BE49-F238E27FC236}">
                <a16:creationId xmlns:a16="http://schemas.microsoft.com/office/drawing/2014/main" id="{1E3D0EFF-B292-2DAB-9600-74142CA6430B}"/>
              </a:ext>
            </a:extLst>
          </p:cNvPr>
          <p:cNvSpPr/>
          <p:nvPr/>
        </p:nvSpPr>
        <p:spPr>
          <a:xfrm>
            <a:off x="2687320" y="2057400"/>
            <a:ext cx="6817360" cy="1097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2000" b="0" i="0" u="none" strike="noStrike" baseline="0" dirty="0" err="1">
                <a:latin typeface="Courier"/>
              </a:rPr>
              <a:t>ifelse</a:t>
            </a:r>
            <a:r>
              <a:rPr lang="en-AU" sz="2000" b="0" i="0" u="none" strike="noStrike" baseline="0" dirty="0">
                <a:latin typeface="Courier"/>
              </a:rPr>
              <a:t>(</a:t>
            </a:r>
            <a:r>
              <a:rPr lang="en-AU" sz="2000" b="0" i="0" u="none" strike="noStrike" baseline="0" dirty="0" err="1">
                <a:latin typeface="Courier"/>
              </a:rPr>
              <a:t>cond</a:t>
            </a:r>
            <a:r>
              <a:rPr lang="en-AU" sz="2000" b="0" i="0" u="none" strike="noStrike" baseline="0" dirty="0">
                <a:latin typeface="Courier"/>
              </a:rPr>
              <a:t>, statement1, statement2)</a:t>
            </a:r>
            <a:endParaRPr lang="en-AU" sz="2000" dirty="0"/>
          </a:p>
        </p:txBody>
      </p:sp>
      <p:sp>
        <p:nvSpPr>
          <p:cNvPr id="5" name="Rectangle 4">
            <a:extLst>
              <a:ext uri="{FF2B5EF4-FFF2-40B4-BE49-F238E27FC236}">
                <a16:creationId xmlns:a16="http://schemas.microsoft.com/office/drawing/2014/main" id="{A0B1F382-F7A7-E681-64AD-2CA9860D1D30}"/>
              </a:ext>
            </a:extLst>
          </p:cNvPr>
          <p:cNvSpPr/>
          <p:nvPr/>
        </p:nvSpPr>
        <p:spPr>
          <a:xfrm>
            <a:off x="1915160" y="3865880"/>
            <a:ext cx="8361680" cy="15189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spcAft>
                <a:spcPts val="1200"/>
              </a:spcAft>
            </a:pPr>
            <a:r>
              <a:rPr lang="en-US" sz="2000" b="0" i="0" u="none" strike="noStrike" baseline="0" dirty="0" err="1">
                <a:latin typeface="Courier"/>
              </a:rPr>
              <a:t>ifelse</a:t>
            </a:r>
            <a:r>
              <a:rPr lang="en-US" sz="2000" b="0" i="0" u="none" strike="noStrike" baseline="0" dirty="0">
                <a:latin typeface="Courier"/>
              </a:rPr>
              <a:t>(score &gt; 0.5</a:t>
            </a:r>
            <a:r>
              <a:rPr lang="en-US" sz="2000" dirty="0">
                <a:latin typeface="Courier"/>
              </a:rPr>
              <a:t>,</a:t>
            </a:r>
            <a:r>
              <a:rPr lang="en-US" sz="2000" b="0" i="0" u="none" strike="noStrike" baseline="0" dirty="0">
                <a:latin typeface="Courier"/>
              </a:rPr>
              <a:t>("Passed"),("Failed"))</a:t>
            </a:r>
          </a:p>
          <a:p>
            <a:pPr algn="l">
              <a:spcAft>
                <a:spcPts val="1200"/>
              </a:spcAft>
            </a:pPr>
            <a:r>
              <a:rPr lang="en-US" sz="2000" b="0" i="0" u="none" strike="noStrike" baseline="0" dirty="0">
                <a:latin typeface="Courier"/>
              </a:rPr>
              <a:t>outcome &lt;- </a:t>
            </a:r>
            <a:r>
              <a:rPr lang="en-US" sz="2000" b="0" i="0" u="none" strike="noStrike" baseline="0" dirty="0" err="1">
                <a:latin typeface="Courier"/>
              </a:rPr>
              <a:t>ifelse</a:t>
            </a:r>
            <a:r>
              <a:rPr lang="en-US" sz="2000" b="0" i="0" u="none" strike="noStrike" baseline="0" dirty="0">
                <a:latin typeface="Courier"/>
              </a:rPr>
              <a:t> (score &gt; 0.5, "Passed", "Failed")</a:t>
            </a:r>
          </a:p>
        </p:txBody>
      </p:sp>
    </p:spTree>
    <p:extLst>
      <p:ext uri="{BB962C8B-B14F-4D97-AF65-F5344CB8AC3E}">
        <p14:creationId xmlns:p14="http://schemas.microsoft.com/office/powerpoint/2010/main" val="1288394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ECEA-B546-896C-78A2-61C78A60C4B5}"/>
              </a:ext>
            </a:extLst>
          </p:cNvPr>
          <p:cNvSpPr>
            <a:spLocks noGrp="1"/>
          </p:cNvSpPr>
          <p:nvPr>
            <p:ph type="title"/>
          </p:nvPr>
        </p:nvSpPr>
        <p:spPr/>
        <p:txBody>
          <a:bodyPr/>
          <a:lstStyle/>
          <a:p>
            <a:r>
              <a:rPr lang="en-AU" dirty="0"/>
              <a:t>SWITCH</a:t>
            </a:r>
          </a:p>
        </p:txBody>
      </p:sp>
      <p:sp>
        <p:nvSpPr>
          <p:cNvPr id="3" name="Content Placeholder 2">
            <a:extLst>
              <a:ext uri="{FF2B5EF4-FFF2-40B4-BE49-F238E27FC236}">
                <a16:creationId xmlns:a16="http://schemas.microsoft.com/office/drawing/2014/main" id="{39E7FF38-6BA9-C0B5-EC7C-CBB80BB6CBD2}"/>
              </a:ext>
            </a:extLst>
          </p:cNvPr>
          <p:cNvSpPr>
            <a:spLocks noGrp="1"/>
          </p:cNvSpPr>
          <p:nvPr>
            <p:ph idx="1"/>
          </p:nvPr>
        </p:nvSpPr>
        <p:spPr/>
        <p:txBody>
          <a:bodyPr/>
          <a:lstStyle/>
          <a:p>
            <a:endParaRPr lang="en-AU"/>
          </a:p>
        </p:txBody>
      </p:sp>
      <p:sp>
        <p:nvSpPr>
          <p:cNvPr id="4" name="Rectangle 3">
            <a:extLst>
              <a:ext uri="{FF2B5EF4-FFF2-40B4-BE49-F238E27FC236}">
                <a16:creationId xmlns:a16="http://schemas.microsoft.com/office/drawing/2014/main" id="{1E3D0EFF-B292-2DAB-9600-74142CA6430B}"/>
              </a:ext>
            </a:extLst>
          </p:cNvPr>
          <p:cNvSpPr/>
          <p:nvPr/>
        </p:nvSpPr>
        <p:spPr>
          <a:xfrm>
            <a:off x="2475175" y="2057399"/>
            <a:ext cx="7208520" cy="1097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0" i="0" u="none" strike="noStrike" baseline="0">
                <a:latin typeface="Courier"/>
              </a:rPr>
              <a:t>switch(expression, case1, case2, case3....)</a:t>
            </a:r>
            <a:endParaRPr lang="en-AU" sz="2000" dirty="0"/>
          </a:p>
        </p:txBody>
      </p:sp>
      <p:sp>
        <p:nvSpPr>
          <p:cNvPr id="5" name="Rectangle 4">
            <a:extLst>
              <a:ext uri="{FF2B5EF4-FFF2-40B4-BE49-F238E27FC236}">
                <a16:creationId xmlns:a16="http://schemas.microsoft.com/office/drawing/2014/main" id="{A0B1F382-F7A7-E681-64AD-2CA9860D1D30}"/>
              </a:ext>
            </a:extLst>
          </p:cNvPr>
          <p:cNvSpPr/>
          <p:nvPr/>
        </p:nvSpPr>
        <p:spPr>
          <a:xfrm>
            <a:off x="551180" y="3703322"/>
            <a:ext cx="11089640" cy="26720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spcAft>
                <a:spcPts val="1200"/>
              </a:spcAft>
            </a:pPr>
            <a:r>
              <a:rPr lang="en-US" sz="2000" b="0" i="0" u="none" strike="noStrike" baseline="0" dirty="0">
                <a:latin typeface="Courier"/>
              </a:rPr>
              <a:t>&gt; switch(2,"red","green","blue")</a:t>
            </a:r>
          </a:p>
          <a:p>
            <a:pPr algn="l">
              <a:spcAft>
                <a:spcPts val="1200"/>
              </a:spcAft>
            </a:pPr>
            <a:r>
              <a:rPr lang="en-US" sz="2000" b="0" i="0" u="none" strike="noStrike" baseline="0" dirty="0">
                <a:latin typeface="Courier"/>
              </a:rPr>
              <a:t>[1] "green"</a:t>
            </a:r>
          </a:p>
          <a:p>
            <a:pPr algn="l">
              <a:spcAft>
                <a:spcPts val="1200"/>
              </a:spcAft>
            </a:pPr>
            <a:endParaRPr lang="en-US" sz="2000" b="0" i="0" u="none" strike="noStrike" baseline="0" dirty="0">
              <a:latin typeface="Courier"/>
            </a:endParaRPr>
          </a:p>
          <a:p>
            <a:pPr algn="l">
              <a:spcAft>
                <a:spcPts val="1200"/>
              </a:spcAft>
            </a:pPr>
            <a:r>
              <a:rPr lang="en-US" sz="2000" b="0" i="0" u="none" strike="noStrike" baseline="0" dirty="0">
                <a:latin typeface="Courier"/>
              </a:rPr>
              <a:t>&gt; switch("length", "color" = "red", "shape" = "square", "length" = 5)</a:t>
            </a:r>
          </a:p>
          <a:p>
            <a:pPr algn="l">
              <a:spcAft>
                <a:spcPts val="1200"/>
              </a:spcAft>
            </a:pPr>
            <a:r>
              <a:rPr lang="en-US" sz="2000" b="0" i="0" u="none" strike="noStrike" baseline="0" dirty="0">
                <a:latin typeface="Courier"/>
              </a:rPr>
              <a:t>[1] 5</a:t>
            </a:r>
          </a:p>
        </p:txBody>
      </p:sp>
    </p:spTree>
    <p:extLst>
      <p:ext uri="{BB962C8B-B14F-4D97-AF65-F5344CB8AC3E}">
        <p14:creationId xmlns:p14="http://schemas.microsoft.com/office/powerpoint/2010/main" val="2177726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7360-A8E7-7673-8E0D-45FF141A555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8F3ED1C-214E-4868-07E6-55C6F10DFCCB}"/>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3285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F3E-3941-51CC-C313-97878B8074A5}"/>
              </a:ext>
            </a:extLst>
          </p:cNvPr>
          <p:cNvSpPr>
            <a:spLocks noGrp="1"/>
          </p:cNvSpPr>
          <p:nvPr>
            <p:ph type="title"/>
          </p:nvPr>
        </p:nvSpPr>
        <p:spPr/>
        <p:txBody>
          <a:bodyPr/>
          <a:lstStyle/>
          <a:p>
            <a:r>
              <a:rPr lang="en-US" dirty="0"/>
              <a:t>How to Install R and RStudio</a:t>
            </a:r>
            <a:endParaRPr lang="en-AU" dirty="0"/>
          </a:p>
        </p:txBody>
      </p:sp>
      <p:sp>
        <p:nvSpPr>
          <p:cNvPr id="3" name="Content Placeholder 2">
            <a:extLst>
              <a:ext uri="{FF2B5EF4-FFF2-40B4-BE49-F238E27FC236}">
                <a16:creationId xmlns:a16="http://schemas.microsoft.com/office/drawing/2014/main" id="{EFD5D5EB-3CF1-6D48-8376-BD5618F697D5}"/>
              </a:ext>
            </a:extLst>
          </p:cNvPr>
          <p:cNvSpPr>
            <a:spLocks noGrp="1"/>
          </p:cNvSpPr>
          <p:nvPr>
            <p:ph idx="1"/>
          </p:nvPr>
        </p:nvSpPr>
        <p:spPr/>
        <p:txBody>
          <a:bodyPr/>
          <a:lstStyle/>
          <a:p>
            <a:r>
              <a:rPr lang="en-US" dirty="0"/>
              <a:t>To install R, go to  </a:t>
            </a:r>
            <a:r>
              <a:rPr lang="en-US" dirty="0">
                <a:hlinkClick r:id="rId2"/>
              </a:rPr>
              <a:t>https://cloud.r-project.org/</a:t>
            </a:r>
            <a:r>
              <a:rPr lang="en-US" dirty="0"/>
              <a:t> and download the latest version of R for Windows, Mac or Linux.</a:t>
            </a:r>
          </a:p>
          <a:p>
            <a:r>
              <a:rPr lang="en-US" dirty="0"/>
              <a:t>To install RStudio go to </a:t>
            </a:r>
            <a:r>
              <a:rPr lang="en-US" dirty="0">
                <a:hlinkClick r:id="rId3"/>
              </a:rPr>
              <a:t>https://www.rstudio.com/products/rstudio/download/</a:t>
            </a:r>
            <a:endParaRPr lang="en-US" dirty="0"/>
          </a:p>
          <a:p>
            <a:r>
              <a:rPr lang="en-US" dirty="0"/>
              <a:t>When you have downloaded and installed R and RStudio you can run R and RStudio on your computer.</a:t>
            </a:r>
          </a:p>
          <a:p>
            <a:endParaRPr lang="en-US" dirty="0"/>
          </a:p>
          <a:p>
            <a:endParaRPr lang="en-US" dirty="0"/>
          </a:p>
          <a:p>
            <a:endParaRPr lang="en-US" dirty="0"/>
          </a:p>
          <a:p>
            <a:endParaRPr lang="en-US" dirty="0"/>
          </a:p>
          <a:p>
            <a:endParaRPr lang="en-US" dirty="0"/>
          </a:p>
          <a:p>
            <a:endParaRPr lang="en-AU" dirty="0"/>
          </a:p>
        </p:txBody>
      </p:sp>
    </p:spTree>
    <p:extLst>
      <p:ext uri="{BB962C8B-B14F-4D97-AF65-F5344CB8AC3E}">
        <p14:creationId xmlns:p14="http://schemas.microsoft.com/office/powerpoint/2010/main" val="406233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798D-F039-60DF-92F8-E6E44A905BC0}"/>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EF934F81-95A6-9F6A-A4FF-73991817A51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4AF1A8A-F9D9-CC22-0805-F11D44DFB147}"/>
              </a:ext>
            </a:extLst>
          </p:cNvPr>
          <p:cNvPicPr>
            <a:picLocks noChangeAspect="1"/>
          </p:cNvPicPr>
          <p:nvPr/>
        </p:nvPicPr>
        <p:blipFill>
          <a:blip r:embed="rId2"/>
          <a:stretch>
            <a:fillRect/>
          </a:stretch>
        </p:blipFill>
        <p:spPr>
          <a:xfrm>
            <a:off x="933450" y="1833562"/>
            <a:ext cx="10325100" cy="4486275"/>
          </a:xfrm>
          <a:prstGeom prst="rect">
            <a:avLst/>
          </a:prstGeom>
          <a:ln>
            <a:solidFill>
              <a:schemeClr val="tx1"/>
            </a:solidFill>
          </a:ln>
        </p:spPr>
      </p:pic>
    </p:spTree>
    <p:extLst>
      <p:ext uri="{BB962C8B-B14F-4D97-AF65-F5344CB8AC3E}">
        <p14:creationId xmlns:p14="http://schemas.microsoft.com/office/powerpoint/2010/main" val="206304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8571-43EE-7C84-F386-32F50E5E7313}"/>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2835C8E9-A87B-C2BE-258D-02C7A31EFE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CB6753-989A-A31E-0742-07C3FC5555DE}"/>
              </a:ext>
            </a:extLst>
          </p:cNvPr>
          <p:cNvPicPr>
            <a:picLocks noChangeAspect="1"/>
          </p:cNvPicPr>
          <p:nvPr/>
        </p:nvPicPr>
        <p:blipFill>
          <a:blip r:embed="rId2"/>
          <a:stretch>
            <a:fillRect/>
          </a:stretch>
        </p:blipFill>
        <p:spPr>
          <a:xfrm>
            <a:off x="952500" y="2014537"/>
            <a:ext cx="10287000" cy="4124325"/>
          </a:xfrm>
          <a:prstGeom prst="rect">
            <a:avLst/>
          </a:prstGeom>
          <a:ln>
            <a:solidFill>
              <a:schemeClr val="tx1"/>
            </a:solidFill>
          </a:ln>
        </p:spPr>
      </p:pic>
    </p:spTree>
    <p:extLst>
      <p:ext uri="{BB962C8B-B14F-4D97-AF65-F5344CB8AC3E}">
        <p14:creationId xmlns:p14="http://schemas.microsoft.com/office/powerpoint/2010/main" val="315253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726B-D008-B2A5-60F9-470B864FD331}"/>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BA09A4D3-9A26-F421-6FDB-38757287FAB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6CA1CCE-64A2-C7AB-1E8F-5FF9F0BBF6CC}"/>
              </a:ext>
            </a:extLst>
          </p:cNvPr>
          <p:cNvPicPr>
            <a:picLocks noChangeAspect="1"/>
          </p:cNvPicPr>
          <p:nvPr/>
        </p:nvPicPr>
        <p:blipFill>
          <a:blip r:embed="rId2"/>
          <a:stretch>
            <a:fillRect/>
          </a:stretch>
        </p:blipFill>
        <p:spPr>
          <a:xfrm>
            <a:off x="919162" y="2057400"/>
            <a:ext cx="10353675" cy="3924300"/>
          </a:xfrm>
          <a:prstGeom prst="rect">
            <a:avLst/>
          </a:prstGeom>
          <a:ln>
            <a:solidFill>
              <a:schemeClr val="tx1"/>
            </a:solidFill>
          </a:ln>
        </p:spPr>
      </p:pic>
    </p:spTree>
    <p:extLst>
      <p:ext uri="{BB962C8B-B14F-4D97-AF65-F5344CB8AC3E}">
        <p14:creationId xmlns:p14="http://schemas.microsoft.com/office/powerpoint/2010/main" val="425743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C663-9E70-EE7E-DA07-2C1B832106B8}"/>
              </a:ext>
            </a:extLst>
          </p:cNvPr>
          <p:cNvSpPr>
            <a:spLocks noGrp="1"/>
          </p:cNvSpPr>
          <p:nvPr>
            <p:ph type="title"/>
          </p:nvPr>
        </p:nvSpPr>
        <p:spPr/>
        <p:txBody>
          <a:bodyPr/>
          <a:lstStyle/>
          <a:p>
            <a:r>
              <a:rPr lang="en-US" dirty="0"/>
              <a:t>Installing R</a:t>
            </a:r>
          </a:p>
        </p:txBody>
      </p:sp>
      <p:sp>
        <p:nvSpPr>
          <p:cNvPr id="3" name="Content Placeholder 2">
            <a:extLst>
              <a:ext uri="{FF2B5EF4-FFF2-40B4-BE49-F238E27FC236}">
                <a16:creationId xmlns:a16="http://schemas.microsoft.com/office/drawing/2014/main" id="{B276DD42-0B1B-5CC5-57B3-08B454C077A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13CA5C-9D25-9201-653A-ECAA472D72D8}"/>
              </a:ext>
            </a:extLst>
          </p:cNvPr>
          <p:cNvPicPr>
            <a:picLocks noChangeAspect="1"/>
          </p:cNvPicPr>
          <p:nvPr/>
        </p:nvPicPr>
        <p:blipFill>
          <a:blip r:embed="rId2"/>
          <a:stretch>
            <a:fillRect/>
          </a:stretch>
        </p:blipFill>
        <p:spPr>
          <a:xfrm>
            <a:off x="3471862" y="2057400"/>
            <a:ext cx="5248276" cy="3041220"/>
          </a:xfrm>
          <a:prstGeom prst="rect">
            <a:avLst/>
          </a:prstGeom>
        </p:spPr>
      </p:pic>
    </p:spTree>
    <p:extLst>
      <p:ext uri="{BB962C8B-B14F-4D97-AF65-F5344CB8AC3E}">
        <p14:creationId xmlns:p14="http://schemas.microsoft.com/office/powerpoint/2010/main" val="343126043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8981</TotalTime>
  <Words>1517</Words>
  <Application>Microsoft Office PowerPoint</Application>
  <PresentationFormat>Widescreen</PresentationFormat>
  <Paragraphs>207</Paragraphs>
  <Slides>46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Courier</vt:lpstr>
      <vt:lpstr>Courier-Oblique</vt:lpstr>
      <vt:lpstr>Lucida Grande</vt:lpstr>
      <vt:lpstr>Calibri</vt:lpstr>
      <vt:lpstr>Consolas</vt:lpstr>
      <vt:lpstr>Corbel</vt:lpstr>
      <vt:lpstr>Courier New</vt:lpstr>
      <vt:lpstr>Rockwell</vt:lpstr>
      <vt:lpstr>Segoe UI</vt:lpstr>
      <vt:lpstr>Tw Cen MT</vt:lpstr>
      <vt:lpstr>Verdana</vt:lpstr>
      <vt:lpstr>Basis</vt:lpstr>
      <vt:lpstr>Introduction to R</vt:lpstr>
      <vt:lpstr>Text/Reference Book</vt:lpstr>
      <vt:lpstr>The R Project</vt:lpstr>
      <vt:lpstr>Why Use R?</vt:lpstr>
      <vt:lpstr>How to Install R and RStudio</vt:lpstr>
      <vt:lpstr>Installing R</vt:lpstr>
      <vt:lpstr>Installing R</vt:lpstr>
      <vt:lpstr>Installing R</vt:lpstr>
      <vt:lpstr>Installing R</vt:lpstr>
      <vt:lpstr>Installing R</vt:lpstr>
      <vt:lpstr>Installing R</vt:lpstr>
      <vt:lpstr>Installing R</vt:lpstr>
      <vt:lpstr>Installing R</vt:lpstr>
      <vt:lpstr>Installing R</vt:lpstr>
      <vt:lpstr>Installing R</vt:lpstr>
      <vt:lpstr>Checking Installation</vt:lpstr>
      <vt:lpstr>Checking Installation</vt:lpstr>
      <vt:lpstr>Installing RStudio</vt:lpstr>
      <vt:lpstr>Installing RStudio</vt:lpstr>
      <vt:lpstr>Installing RStudio</vt:lpstr>
      <vt:lpstr>Installing RStudio</vt:lpstr>
      <vt:lpstr>Installing RStudio</vt:lpstr>
      <vt:lpstr>Installing RStudio</vt:lpstr>
      <vt:lpstr>Checking Installation</vt:lpstr>
      <vt:lpstr>Checking Installation</vt:lpstr>
      <vt:lpstr>Checking Installation</vt:lpstr>
      <vt:lpstr>Simple Calculations in R</vt:lpstr>
      <vt:lpstr>Simple Calculations in R</vt:lpstr>
      <vt:lpstr>Basic Data Types in R</vt:lpstr>
      <vt:lpstr>Using Variables in R</vt:lpstr>
      <vt:lpstr>Using Comments</vt:lpstr>
      <vt:lpstr>Built-in Functions: Math</vt:lpstr>
      <vt:lpstr>Built-in Functions: Character</vt:lpstr>
      <vt:lpstr>Built-in Functions: Statistical</vt:lpstr>
      <vt:lpstr>Strings</vt:lpstr>
      <vt:lpstr>Strings</vt:lpstr>
      <vt:lpstr>Strings</vt:lpstr>
      <vt:lpstr>String</vt:lpstr>
      <vt:lpstr>String</vt:lpstr>
      <vt:lpstr>Conditional Execution</vt:lpstr>
      <vt:lpstr>Conditional Execution</vt:lpstr>
      <vt:lpstr>IF-ELSE</vt:lpstr>
      <vt:lpstr>IF-ELSE</vt:lpstr>
      <vt:lpstr>IFELSE</vt:lpstr>
      <vt:lpstr>SWITCH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Abdus Salam</dc:creator>
  <cp:lastModifiedBy>Tohedul Islam</cp:lastModifiedBy>
  <cp:revision>13</cp:revision>
  <dcterms:created xsi:type="dcterms:W3CDTF">2023-06-06T09:56:32Z</dcterms:created>
  <dcterms:modified xsi:type="dcterms:W3CDTF">2023-09-24T05:18:59Z</dcterms:modified>
</cp:coreProperties>
</file>