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321" r:id="rId3"/>
    <p:sldId id="292" r:id="rId4"/>
    <p:sldId id="306" r:id="rId5"/>
    <p:sldId id="307" r:id="rId6"/>
    <p:sldId id="314" r:id="rId7"/>
    <p:sldId id="318" r:id="rId8"/>
    <p:sldId id="317" r:id="rId9"/>
    <p:sldId id="319" r:id="rId10"/>
    <p:sldId id="308" r:id="rId11"/>
    <p:sldId id="315" r:id="rId12"/>
    <p:sldId id="320" r:id="rId13"/>
    <p:sldId id="30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2542" autoAdjust="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32C08-E76F-4594-B616-7CB3530E530E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4261D-C6E6-4D28-86F6-D6C61C48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2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4C2AFD7-F4FE-4AFF-9424-7CAF9467C9D0}" type="datetime1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7B690F-8100-4A8E-BFDC-78E1265D7EE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7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12EE-FF4A-496E-8F20-A56B807647DE}" type="datetime1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1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6FDF-C0DD-49B5-BCF5-5F8EAD5674BB}" type="datetime1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1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E98F-6426-4F35-8219-75A37A6F384C}" type="datetime1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0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2A26-4C5B-4633-B11E-5117A116D907}" type="datetime1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9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2354-7D1C-4AD9-9F61-1CD2463FDD3F}" type="datetime1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3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F1CE-55F9-4F85-8BDE-E61C5F1A2B21}" type="datetime1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2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DDEF-45F0-4BC9-B126-0D381781C5AE}" type="datetime1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688E-5C8C-4AC8-BF10-40CABD3B7660}" type="datetime1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3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A924-9CB5-49AA-99D7-7B050B11FB7D}" type="datetime1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5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EF23-9E47-4A25-8D92-F60ED0230CEF}" type="datetime1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9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6A09BE2-7D0A-40B9-ACAB-7AC332B310B0}" type="datetime1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07B690F-8100-4A8E-BFDC-78E1265D7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5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0FA9-1E64-954F-273C-A92395D1D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Introduction to R – Part2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BA11E-82EF-92D0-9C17-2C2F97C97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Data Science</a:t>
            </a:r>
          </a:p>
        </p:txBody>
      </p:sp>
    </p:spTree>
    <p:extLst>
      <p:ext uri="{BB962C8B-B14F-4D97-AF65-F5344CB8AC3E}">
        <p14:creationId xmlns:p14="http://schemas.microsoft.com/office/powerpoint/2010/main" val="227220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1888-9EBB-7FC9-5E68-167AD822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Looping: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5D74C-3F94-00E8-E104-953A86E7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9ECA4-78B0-AFE3-904E-03E1FFD2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45409-D47A-0881-AECA-E99CD754520A}"/>
              </a:ext>
            </a:extLst>
          </p:cNvPr>
          <p:cNvSpPr/>
          <p:nvPr/>
        </p:nvSpPr>
        <p:spPr>
          <a:xfrm>
            <a:off x="3310227" y="2270760"/>
            <a:ext cx="5538415" cy="10972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3"/>
            <a:r>
              <a:rPr lang="en-AU" sz="2000" b="0" i="0" u="none" strike="noStrike" baseline="0" dirty="0">
                <a:latin typeface="Courier"/>
              </a:rPr>
              <a:t>for (var in seq) </a:t>
            </a:r>
          </a:p>
          <a:p>
            <a:pPr lvl="3"/>
            <a:r>
              <a:rPr lang="en-AU" sz="2000" dirty="0">
                <a:latin typeface="Courier"/>
              </a:rPr>
              <a:t>	</a:t>
            </a:r>
            <a:r>
              <a:rPr lang="en-AU" sz="2000" b="0" i="1" u="none" strike="noStrike" baseline="0" dirty="0">
                <a:latin typeface="Courier"/>
              </a:rPr>
              <a:t>statement</a:t>
            </a:r>
            <a:endParaRPr lang="en-AU" sz="2400" dirty="0">
              <a:latin typeface="Courier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BB8C7C-E936-BC2E-67F0-5E9B205F94A6}"/>
              </a:ext>
            </a:extLst>
          </p:cNvPr>
          <p:cNvSpPr/>
          <p:nvPr/>
        </p:nvSpPr>
        <p:spPr>
          <a:xfrm>
            <a:off x="3310226" y="3642360"/>
            <a:ext cx="5538415" cy="13007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spcAft>
                <a:spcPts val="1200"/>
              </a:spcAft>
            </a:pPr>
            <a:r>
              <a:rPr lang="nn-NO" sz="2000" b="0" i="0" u="none" strike="noStrike" baseline="0" dirty="0">
                <a:latin typeface="Courier"/>
              </a:rPr>
              <a:t>for (x in 1:10) {</a:t>
            </a:r>
            <a:br>
              <a:rPr lang="nn-NO" sz="2000" b="0" i="0" u="none" strike="noStrike" baseline="0" dirty="0">
                <a:latin typeface="Courier"/>
              </a:rPr>
            </a:br>
            <a:r>
              <a:rPr lang="nn-NO" sz="2000" b="0" i="0" u="none" strike="noStrike" baseline="0" dirty="0">
                <a:latin typeface="Courier"/>
              </a:rPr>
              <a:t>  print(x)</a:t>
            </a:r>
            <a:br>
              <a:rPr lang="nn-NO" sz="2000" b="0" i="0" u="none" strike="noStrike" baseline="0" dirty="0">
                <a:latin typeface="Courier"/>
              </a:rPr>
            </a:br>
            <a:r>
              <a:rPr lang="nn-NO" sz="2000" b="0" i="0" u="none" strike="noStrike" baseline="0" dirty="0">
                <a:latin typeface="Courier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366677-32B1-4F98-D20C-F12E1526A899}"/>
              </a:ext>
            </a:extLst>
          </p:cNvPr>
          <p:cNvSpPr/>
          <p:nvPr/>
        </p:nvSpPr>
        <p:spPr>
          <a:xfrm>
            <a:off x="2660372" y="5402911"/>
            <a:ext cx="6838122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/>
              <a:t>Similar to the </a:t>
            </a:r>
            <a:r>
              <a:rPr lang="en-US" sz="2000" i="1" dirty="0"/>
              <a:t>while</a:t>
            </a:r>
            <a:r>
              <a:rPr lang="en-US" sz="2000" dirty="0"/>
              <a:t> loop, we can use the </a:t>
            </a:r>
            <a:r>
              <a:rPr lang="en-US" sz="2000" i="1" dirty="0"/>
              <a:t>break</a:t>
            </a:r>
            <a:r>
              <a:rPr lang="en-US" sz="2000" dirty="0"/>
              <a:t> and the </a:t>
            </a:r>
            <a:r>
              <a:rPr lang="en-US" sz="2000" i="1" dirty="0"/>
              <a:t>next</a:t>
            </a:r>
            <a:r>
              <a:rPr lang="en-US" sz="2000" dirty="0"/>
              <a:t> statements for the same purposes in the same way.</a:t>
            </a:r>
          </a:p>
        </p:txBody>
      </p:sp>
    </p:spTree>
    <p:extLst>
      <p:ext uri="{BB962C8B-B14F-4D97-AF65-F5344CB8AC3E}">
        <p14:creationId xmlns:p14="http://schemas.microsoft.com/office/powerpoint/2010/main" val="363197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1888-9EBB-7FC9-5E68-167AD822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Looping: for (nested)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5D74C-3F94-00E8-E104-953A86E7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9ECA4-78B0-AFE3-904E-03E1FFD2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BB8C7C-E936-BC2E-67F0-5E9B205F94A6}"/>
              </a:ext>
            </a:extLst>
          </p:cNvPr>
          <p:cNvSpPr/>
          <p:nvPr/>
        </p:nvSpPr>
        <p:spPr>
          <a:xfrm>
            <a:off x="1771320" y="3081103"/>
            <a:ext cx="5000542" cy="20275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000" b="0" i="0" u="none" strike="noStrike" baseline="0" dirty="0">
                <a:latin typeface="Courier"/>
              </a:rPr>
              <a:t>for (x in 1:2) {  </a:t>
            </a:r>
          </a:p>
          <a:p>
            <a:pPr algn="l"/>
            <a:r>
              <a:rPr lang="en-US" sz="2000" dirty="0">
                <a:latin typeface="Courier"/>
              </a:rPr>
              <a:t>	</a:t>
            </a:r>
            <a:r>
              <a:rPr lang="en-US" sz="2000" b="0" i="0" u="none" strike="noStrike" baseline="0" dirty="0">
                <a:latin typeface="Courier"/>
              </a:rPr>
              <a:t>for (y in 1:3) {   </a:t>
            </a:r>
          </a:p>
          <a:p>
            <a:pPr algn="l"/>
            <a:r>
              <a:rPr lang="en-US" sz="2000" dirty="0">
                <a:latin typeface="Courier"/>
              </a:rPr>
              <a:t>		</a:t>
            </a:r>
            <a:r>
              <a:rPr lang="en-US" sz="2000" b="0" i="0" u="none" strike="noStrike" baseline="0" dirty="0">
                <a:latin typeface="Courier"/>
              </a:rPr>
              <a:t>print(x*y)</a:t>
            </a:r>
          </a:p>
          <a:p>
            <a:pPr algn="l"/>
            <a:r>
              <a:rPr lang="en-US" sz="2000" dirty="0">
                <a:latin typeface="Courier"/>
              </a:rPr>
              <a:t>	}</a:t>
            </a:r>
            <a:endParaRPr lang="en-US" sz="2000" b="0" i="0" u="none" strike="noStrike" baseline="0" dirty="0">
              <a:latin typeface="Courier"/>
            </a:endParaRPr>
          </a:p>
          <a:p>
            <a:pPr algn="l"/>
            <a:r>
              <a:rPr lang="en-US" sz="2000" b="0" i="0" u="none" strike="noStrike" baseline="0" dirty="0">
                <a:latin typeface="Courier"/>
              </a:rPr>
              <a:t>}</a:t>
            </a:r>
            <a:endParaRPr lang="nn-NO" sz="2000" b="0" i="0" u="none" strike="noStrike" baseline="0" dirty="0">
              <a:latin typeface="Courier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553C1FE-ADB9-7FFF-846C-16AE87C5546B}"/>
              </a:ext>
            </a:extLst>
          </p:cNvPr>
          <p:cNvSpPr/>
          <p:nvPr/>
        </p:nvSpPr>
        <p:spPr>
          <a:xfrm>
            <a:off x="6857154" y="3852048"/>
            <a:ext cx="649356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A1A4A4-3A90-F3F5-5349-BD8C536F536A}"/>
              </a:ext>
            </a:extLst>
          </p:cNvPr>
          <p:cNvSpPr/>
          <p:nvPr/>
        </p:nvSpPr>
        <p:spPr>
          <a:xfrm>
            <a:off x="7591802" y="3619500"/>
            <a:ext cx="2464904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urier"/>
              </a:rPr>
              <a:t>Output=?</a:t>
            </a:r>
          </a:p>
        </p:txBody>
      </p:sp>
    </p:spTree>
    <p:extLst>
      <p:ext uri="{BB962C8B-B14F-4D97-AF65-F5344CB8AC3E}">
        <p14:creationId xmlns:p14="http://schemas.microsoft.com/office/powerpoint/2010/main" val="964160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1888-9EBB-7FC9-5E68-167AD822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Looping: for (nested)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5D74C-3F94-00E8-E104-953A86E7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9ECA4-78B0-AFE3-904E-03E1FFD2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BB8C7C-E936-BC2E-67F0-5E9B205F94A6}"/>
              </a:ext>
            </a:extLst>
          </p:cNvPr>
          <p:cNvSpPr/>
          <p:nvPr/>
        </p:nvSpPr>
        <p:spPr>
          <a:xfrm>
            <a:off x="1771320" y="3081103"/>
            <a:ext cx="5000542" cy="20275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000" b="0" i="0" u="none" strike="noStrike" baseline="0" dirty="0">
                <a:latin typeface="Courier"/>
              </a:rPr>
              <a:t>for (x in 1:2) {  </a:t>
            </a:r>
          </a:p>
          <a:p>
            <a:pPr algn="l"/>
            <a:r>
              <a:rPr lang="en-US" sz="2000" dirty="0">
                <a:latin typeface="Courier"/>
              </a:rPr>
              <a:t>	</a:t>
            </a:r>
            <a:r>
              <a:rPr lang="en-US" sz="2000" b="0" i="0" u="none" strike="noStrike" baseline="0" dirty="0">
                <a:latin typeface="Courier"/>
              </a:rPr>
              <a:t>for (y in 1:3) {   </a:t>
            </a:r>
          </a:p>
          <a:p>
            <a:pPr algn="l"/>
            <a:r>
              <a:rPr lang="en-US" sz="2000" dirty="0">
                <a:latin typeface="Courier"/>
              </a:rPr>
              <a:t>		</a:t>
            </a:r>
            <a:r>
              <a:rPr lang="en-US" sz="2000" b="0" i="0" u="none" strike="noStrike" baseline="0" dirty="0">
                <a:latin typeface="Courier"/>
              </a:rPr>
              <a:t>print(x*y)</a:t>
            </a:r>
          </a:p>
          <a:p>
            <a:pPr algn="l"/>
            <a:r>
              <a:rPr lang="en-US" sz="2000" dirty="0">
                <a:latin typeface="Courier"/>
              </a:rPr>
              <a:t>	}</a:t>
            </a:r>
            <a:endParaRPr lang="en-US" sz="2000" b="0" i="0" u="none" strike="noStrike" baseline="0" dirty="0">
              <a:latin typeface="Courier"/>
            </a:endParaRPr>
          </a:p>
          <a:p>
            <a:pPr algn="l"/>
            <a:r>
              <a:rPr lang="en-US" sz="2000" b="0" i="0" u="none" strike="noStrike" baseline="0" dirty="0">
                <a:latin typeface="Courier"/>
              </a:rPr>
              <a:t>}</a:t>
            </a:r>
            <a:endParaRPr lang="nn-NO" sz="2000" b="0" i="0" u="none" strike="noStrike" baseline="0" dirty="0">
              <a:latin typeface="Courier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989F69-7DBF-5C51-FEDE-E43C543B5B68}"/>
              </a:ext>
            </a:extLst>
          </p:cNvPr>
          <p:cNvSpPr/>
          <p:nvPr/>
        </p:nvSpPr>
        <p:spPr>
          <a:xfrm>
            <a:off x="7597265" y="3081103"/>
            <a:ext cx="2253576" cy="20275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"/>
              </a:rPr>
              <a:t>[1] 1</a:t>
            </a:r>
          </a:p>
          <a:p>
            <a:r>
              <a:rPr lang="en-US" sz="2000" dirty="0">
                <a:latin typeface="Courier"/>
              </a:rPr>
              <a:t>[1] 2</a:t>
            </a:r>
          </a:p>
          <a:p>
            <a:r>
              <a:rPr lang="en-US" sz="2000" dirty="0">
                <a:latin typeface="Courier"/>
              </a:rPr>
              <a:t>[1] 3</a:t>
            </a:r>
          </a:p>
          <a:p>
            <a:r>
              <a:rPr lang="en-US" sz="2000" dirty="0">
                <a:latin typeface="Courier"/>
              </a:rPr>
              <a:t>[1] 2</a:t>
            </a:r>
          </a:p>
          <a:p>
            <a:r>
              <a:rPr lang="en-US" sz="2000" dirty="0">
                <a:latin typeface="Courier"/>
              </a:rPr>
              <a:t>[1] 4</a:t>
            </a:r>
          </a:p>
          <a:p>
            <a:r>
              <a:rPr lang="en-US" sz="2000" dirty="0">
                <a:latin typeface="Courier"/>
              </a:rPr>
              <a:t>[1] 6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553C1FE-ADB9-7FFF-846C-16AE87C5546B}"/>
              </a:ext>
            </a:extLst>
          </p:cNvPr>
          <p:cNvSpPr/>
          <p:nvPr/>
        </p:nvSpPr>
        <p:spPr>
          <a:xfrm>
            <a:off x="6857154" y="3852048"/>
            <a:ext cx="649356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30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9AC8-A86A-BDA7-EC4D-918842CC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6D855-EFC3-12A9-C17E-B24789733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function()</a:t>
            </a:r>
            <a:r>
              <a:rPr lang="en-US" dirty="0"/>
              <a:t> keyword is used to create a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E7CA6-FC85-A29E-71DA-641D79A5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860591-6709-297D-38C6-D0DDBBD91793}"/>
              </a:ext>
            </a:extLst>
          </p:cNvPr>
          <p:cNvSpPr/>
          <p:nvPr/>
        </p:nvSpPr>
        <p:spPr>
          <a:xfrm>
            <a:off x="2306030" y="2724148"/>
            <a:ext cx="7579940" cy="158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000" b="0" i="0" u="none" strike="noStrike" baseline="0" dirty="0" err="1">
                <a:latin typeface="Courier"/>
              </a:rPr>
              <a:t>myfunction</a:t>
            </a:r>
            <a:r>
              <a:rPr lang="en-US" sz="2000" b="0" i="0" u="none" strike="noStrike" baseline="0" dirty="0">
                <a:latin typeface="Courier"/>
              </a:rPr>
              <a:t> &lt;- function(</a:t>
            </a:r>
            <a:r>
              <a:rPr lang="en-US" sz="2000" b="0" i="1" u="none" strike="noStrike" baseline="0" dirty="0">
                <a:latin typeface="Courier-Oblique"/>
              </a:rPr>
              <a:t>arg1</a:t>
            </a:r>
            <a:r>
              <a:rPr lang="en-US" sz="2000" b="0" i="0" u="none" strike="noStrike" baseline="0" dirty="0">
                <a:latin typeface="Courier"/>
              </a:rPr>
              <a:t>, </a:t>
            </a:r>
            <a:r>
              <a:rPr lang="en-US" sz="2000" b="0" i="1" u="none" strike="noStrike" baseline="0" dirty="0">
                <a:latin typeface="Courier-Oblique"/>
              </a:rPr>
              <a:t>arg2</a:t>
            </a:r>
            <a:r>
              <a:rPr lang="en-US" sz="2000" b="0" i="0" u="none" strike="noStrike" baseline="0" dirty="0">
                <a:latin typeface="Courier"/>
              </a:rPr>
              <a:t>, ... ){</a:t>
            </a:r>
          </a:p>
          <a:p>
            <a:pPr algn="l"/>
            <a:r>
              <a:rPr lang="en-US" sz="2000" b="0" i="1" u="none" strike="noStrike" baseline="0" dirty="0">
                <a:latin typeface="Courier-Oblique"/>
              </a:rPr>
              <a:t>	statements</a:t>
            </a:r>
          </a:p>
          <a:p>
            <a:pPr algn="l"/>
            <a:r>
              <a:rPr lang="en-US" sz="2000" b="0" i="0" u="none" strike="noStrike" baseline="0" dirty="0">
                <a:latin typeface="Courier"/>
              </a:rPr>
              <a:t>	return(</a:t>
            </a:r>
            <a:r>
              <a:rPr lang="en-US" sz="2000" b="0" i="1" u="none" strike="noStrike" baseline="0" dirty="0">
                <a:latin typeface="Courier-Oblique"/>
              </a:rPr>
              <a:t>object</a:t>
            </a:r>
            <a:r>
              <a:rPr lang="en-US" sz="2000" b="0" i="0" u="none" strike="noStrike" baseline="0" dirty="0">
                <a:latin typeface="Courier"/>
              </a:rPr>
              <a:t>)</a:t>
            </a:r>
          </a:p>
          <a:p>
            <a:pPr algn="l"/>
            <a:r>
              <a:rPr lang="en-US" sz="2000" b="0" i="0" u="none" strike="noStrike" baseline="0" dirty="0">
                <a:latin typeface="Courier"/>
              </a:rPr>
              <a:t>}</a:t>
            </a:r>
            <a:endParaRPr lang="en-US" sz="2400" b="0" i="0" u="none" strike="noStrike" baseline="0" dirty="0">
              <a:latin typeface="Courier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852194-BA17-9F45-3A0F-1E826C75D35B}"/>
              </a:ext>
            </a:extLst>
          </p:cNvPr>
          <p:cNvSpPr/>
          <p:nvPr/>
        </p:nvSpPr>
        <p:spPr>
          <a:xfrm>
            <a:off x="2306030" y="4483540"/>
            <a:ext cx="7579940" cy="158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000" dirty="0" err="1">
                <a:latin typeface="Courier"/>
              </a:rPr>
              <a:t>add_numbers</a:t>
            </a:r>
            <a:r>
              <a:rPr lang="en-US" sz="2000" b="0" i="0" u="none" strike="noStrike" baseline="0" dirty="0">
                <a:latin typeface="Courier"/>
              </a:rPr>
              <a:t>&lt;- function(</a:t>
            </a:r>
            <a:r>
              <a:rPr lang="en-US" sz="2000" b="0" i="0" u="none" strike="noStrike" baseline="0" dirty="0" err="1">
                <a:latin typeface="Courier"/>
              </a:rPr>
              <a:t>a,b</a:t>
            </a:r>
            <a:r>
              <a:rPr lang="en-US" sz="2000" b="0" i="0" u="none" strike="noStrike" baseline="0" dirty="0">
                <a:latin typeface="Courier"/>
              </a:rPr>
              <a:t>){</a:t>
            </a:r>
          </a:p>
          <a:p>
            <a:pPr algn="l"/>
            <a:r>
              <a:rPr lang="en-US" sz="2000" dirty="0">
                <a:latin typeface="Courier"/>
              </a:rPr>
              <a:t>	sum&lt;- </a:t>
            </a:r>
            <a:r>
              <a:rPr lang="en-US" sz="2000" dirty="0" err="1">
                <a:latin typeface="Courier"/>
              </a:rPr>
              <a:t>a+b</a:t>
            </a:r>
            <a:endParaRPr lang="en-US" sz="2000" dirty="0">
              <a:latin typeface="Courier"/>
            </a:endParaRPr>
          </a:p>
          <a:p>
            <a:pPr algn="l"/>
            <a:r>
              <a:rPr lang="en-US" sz="2000" dirty="0">
                <a:latin typeface="Courier"/>
              </a:rPr>
              <a:t>r</a:t>
            </a:r>
            <a:r>
              <a:rPr lang="en-US" sz="2000" b="0" i="0" u="none" strike="noStrike" baseline="0" dirty="0">
                <a:latin typeface="Courier"/>
              </a:rPr>
              <a:t>eturn (sum)</a:t>
            </a:r>
            <a:br>
              <a:rPr lang="en-US" sz="2000" b="0" i="0" u="none" strike="noStrike" baseline="0" dirty="0">
                <a:latin typeface="Courier"/>
              </a:rPr>
            </a:br>
            <a:r>
              <a:rPr lang="en-US" sz="2000" b="0" i="0" u="none" strike="noStrike" baseline="0" dirty="0">
                <a:latin typeface="Courier"/>
              </a:rPr>
              <a:t>}</a:t>
            </a:r>
          </a:p>
          <a:p>
            <a:pPr algn="l"/>
            <a:r>
              <a:rPr lang="en-US" sz="2000" dirty="0">
                <a:latin typeface="Courier"/>
              </a:rPr>
              <a:t>print(</a:t>
            </a:r>
            <a:r>
              <a:rPr lang="en-US" sz="2000" dirty="0" err="1">
                <a:latin typeface="Courier"/>
              </a:rPr>
              <a:t>add_numbers</a:t>
            </a:r>
            <a:r>
              <a:rPr lang="en-US" sz="2000" dirty="0">
                <a:latin typeface="Courier"/>
              </a:rPr>
              <a:t>(4,5))</a:t>
            </a:r>
            <a:endParaRPr lang="en-US" sz="2000" b="0" i="0" u="none" strike="noStrike" baseline="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3509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5203-E798-F2C1-92D4-FEB6C6E7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A3E3F-CF30-C492-EC58-82D0305E4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Execution</a:t>
            </a:r>
          </a:p>
          <a:p>
            <a:pPr lvl="1"/>
            <a:r>
              <a:rPr lang="en-US" dirty="0"/>
              <a:t>if-else</a:t>
            </a:r>
          </a:p>
          <a:p>
            <a:pPr lvl="1"/>
            <a:r>
              <a:rPr lang="en-US" dirty="0" err="1"/>
              <a:t>ifelse</a:t>
            </a:r>
            <a:endParaRPr lang="en-US" dirty="0"/>
          </a:p>
          <a:p>
            <a:pPr lvl="1"/>
            <a:r>
              <a:rPr lang="en-US" dirty="0"/>
              <a:t>switch</a:t>
            </a:r>
          </a:p>
          <a:p>
            <a:r>
              <a:rPr lang="en-US" dirty="0"/>
              <a:t>Looping</a:t>
            </a:r>
          </a:p>
          <a:p>
            <a:pPr lvl="1"/>
            <a:r>
              <a:rPr lang="en-US" dirty="0"/>
              <a:t>while</a:t>
            </a:r>
          </a:p>
          <a:p>
            <a:pPr lvl="1"/>
            <a:r>
              <a:rPr lang="en-US" dirty="0"/>
              <a:t>for</a:t>
            </a:r>
          </a:p>
          <a:p>
            <a:r>
              <a:rPr lang="en-US" dirty="0"/>
              <a:t>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56679-545B-1FF9-62C3-BEB1C07A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3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0C87-3C8F-BAC1-E811-CB86A67FC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Conditional Execution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6BC056-02C2-9059-06B1-B10286D6F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225" y="1696655"/>
            <a:ext cx="6991550" cy="4830791"/>
          </a:xfr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745755-F3DD-F673-C289-F62766CD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8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579C-9F85-1708-506A-9AFB94EE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0F407-7993-DFCF-2188-341F575AE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Courier"/>
              </a:rPr>
              <a:t>while</a:t>
            </a:r>
            <a:r>
              <a:rPr lang="en-AU" dirty="0"/>
              <a:t> </a:t>
            </a:r>
          </a:p>
          <a:p>
            <a:r>
              <a:rPr lang="en-AU" dirty="0">
                <a:latin typeface="Courier"/>
              </a:rPr>
              <a:t>for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41AB4-7C2E-BA3F-5C46-EFE88BCE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1888-9EBB-7FC9-5E68-167AD822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Looping: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5D74C-3F94-00E8-E104-953A86E7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9ECA4-78B0-AFE3-904E-03E1FFD2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45409-D47A-0881-AECA-E99CD754520A}"/>
              </a:ext>
            </a:extLst>
          </p:cNvPr>
          <p:cNvSpPr/>
          <p:nvPr/>
        </p:nvSpPr>
        <p:spPr>
          <a:xfrm>
            <a:off x="3310227" y="2270760"/>
            <a:ext cx="5538415" cy="10972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3"/>
            <a:r>
              <a:rPr lang="en-AU" sz="2000" b="0" i="0" u="none" strike="noStrike" baseline="0" dirty="0">
                <a:latin typeface="Courier"/>
              </a:rPr>
              <a:t>while (</a:t>
            </a:r>
            <a:r>
              <a:rPr lang="en-AU" sz="2000" b="0" i="1" u="none" strike="noStrike" baseline="0" dirty="0" err="1">
                <a:latin typeface="Courier"/>
              </a:rPr>
              <a:t>cond</a:t>
            </a:r>
            <a:r>
              <a:rPr lang="en-AU" sz="2000" b="0" i="0" u="none" strike="noStrike" baseline="0" dirty="0">
                <a:latin typeface="Courier"/>
              </a:rPr>
              <a:t>) </a:t>
            </a:r>
          </a:p>
          <a:p>
            <a:pPr lvl="3"/>
            <a:r>
              <a:rPr lang="en-AU" sz="2000" b="0" i="1" u="none" strike="noStrike" baseline="0" dirty="0">
                <a:latin typeface="Courier"/>
              </a:rPr>
              <a:t>	statement</a:t>
            </a:r>
            <a:endParaRPr lang="en-AU" sz="2400" dirty="0">
              <a:latin typeface="Courier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BB8C7C-E936-BC2E-67F0-5E9B205F94A6}"/>
              </a:ext>
            </a:extLst>
          </p:cNvPr>
          <p:cNvSpPr/>
          <p:nvPr/>
        </p:nvSpPr>
        <p:spPr>
          <a:xfrm>
            <a:off x="3310226" y="3642360"/>
            <a:ext cx="5538415" cy="20574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spcAft>
                <a:spcPts val="1200"/>
              </a:spcAft>
            </a:pPr>
            <a:r>
              <a:rPr lang="nn-NO" sz="2000" b="0" i="0" u="none" strike="noStrike" baseline="0" dirty="0">
                <a:latin typeface="Courier"/>
              </a:rPr>
              <a:t>i &lt;- 1</a:t>
            </a:r>
            <a:br>
              <a:rPr lang="nn-NO" sz="2000" b="0" i="0" u="none" strike="noStrike" baseline="0" dirty="0">
                <a:latin typeface="Courier"/>
              </a:rPr>
            </a:br>
            <a:r>
              <a:rPr lang="nn-NO" sz="2000" b="0" i="0" u="none" strike="noStrike" baseline="0" dirty="0">
                <a:latin typeface="Courier"/>
              </a:rPr>
              <a:t>while (i &lt; 6) {</a:t>
            </a:r>
            <a:br>
              <a:rPr lang="nn-NO" sz="2000" b="0" i="0" u="none" strike="noStrike" baseline="0" dirty="0">
                <a:latin typeface="Courier"/>
              </a:rPr>
            </a:br>
            <a:r>
              <a:rPr lang="nn-NO" sz="2000" b="0" i="0" u="none" strike="noStrike" baseline="0" dirty="0">
                <a:latin typeface="Courier"/>
              </a:rPr>
              <a:t>  print(i)</a:t>
            </a:r>
            <a:br>
              <a:rPr lang="nn-NO" sz="2000" b="0" i="0" u="none" strike="noStrike" baseline="0" dirty="0">
                <a:latin typeface="Courier"/>
              </a:rPr>
            </a:br>
            <a:r>
              <a:rPr lang="nn-NO" sz="2000" b="0" i="0" u="none" strike="noStrike" baseline="0" dirty="0">
                <a:latin typeface="Courier"/>
              </a:rPr>
              <a:t>  i &lt;- i + 1</a:t>
            </a:r>
            <a:br>
              <a:rPr lang="nn-NO" sz="2000" b="0" i="0" u="none" strike="noStrike" baseline="0" dirty="0">
                <a:latin typeface="Courier"/>
              </a:rPr>
            </a:br>
            <a:r>
              <a:rPr lang="nn-NO" sz="2000" b="0" i="0" u="none" strike="noStrike" baseline="0" dirty="0"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366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1888-9EBB-7FC9-5E68-167AD822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Looping: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5D74C-3F94-00E8-E104-953A86E7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9ECA4-78B0-AFE3-904E-03E1FFD2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BB8C7C-E936-BC2E-67F0-5E9B205F94A6}"/>
              </a:ext>
            </a:extLst>
          </p:cNvPr>
          <p:cNvSpPr/>
          <p:nvPr/>
        </p:nvSpPr>
        <p:spPr>
          <a:xfrm>
            <a:off x="1749284" y="2885592"/>
            <a:ext cx="4694087" cy="2403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nn-NO" sz="2000" b="0" i="0" u="none" strike="noStrike" baseline="0" dirty="0">
                <a:latin typeface="Courier"/>
              </a:rPr>
              <a:t>i &lt;- 1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while (i &lt; 6) {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print(i)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i &lt;- i + 1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if (i == 4) {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  break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}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}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BA7C05-55B1-327C-2CB5-85FB96532981}"/>
              </a:ext>
            </a:extLst>
          </p:cNvPr>
          <p:cNvSpPr/>
          <p:nvPr/>
        </p:nvSpPr>
        <p:spPr>
          <a:xfrm>
            <a:off x="6525846" y="3845220"/>
            <a:ext cx="649356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49F4EC-372D-C63D-7C38-6D8E7731932A}"/>
              </a:ext>
            </a:extLst>
          </p:cNvPr>
          <p:cNvSpPr/>
          <p:nvPr/>
        </p:nvSpPr>
        <p:spPr>
          <a:xfrm>
            <a:off x="7257677" y="3619500"/>
            <a:ext cx="2464904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urier"/>
              </a:rPr>
              <a:t>Output=?</a:t>
            </a:r>
          </a:p>
        </p:txBody>
      </p:sp>
    </p:spTree>
    <p:extLst>
      <p:ext uri="{BB962C8B-B14F-4D97-AF65-F5344CB8AC3E}">
        <p14:creationId xmlns:p14="http://schemas.microsoft.com/office/powerpoint/2010/main" val="121556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1888-9EBB-7FC9-5E68-167AD822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Looping: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5D74C-3F94-00E8-E104-953A86E7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9ECA4-78B0-AFE3-904E-03E1FFD2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BB8C7C-E936-BC2E-67F0-5E9B205F94A6}"/>
              </a:ext>
            </a:extLst>
          </p:cNvPr>
          <p:cNvSpPr/>
          <p:nvPr/>
        </p:nvSpPr>
        <p:spPr>
          <a:xfrm>
            <a:off x="1749284" y="2885592"/>
            <a:ext cx="4694087" cy="2403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nn-NO" sz="2000" b="0" i="0" u="none" strike="noStrike" baseline="0" dirty="0">
                <a:latin typeface="Courier"/>
              </a:rPr>
              <a:t>i &lt;- 1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while (i &lt; 6) {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print(i)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i &lt;- i + 1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if (i == 4) {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  break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}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2F9E4B-480F-353C-E54E-104C22D14ED8}"/>
              </a:ext>
            </a:extLst>
          </p:cNvPr>
          <p:cNvSpPr/>
          <p:nvPr/>
        </p:nvSpPr>
        <p:spPr>
          <a:xfrm>
            <a:off x="7257677" y="3164094"/>
            <a:ext cx="3171782" cy="18468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000" b="0" i="0" u="none" strike="noStrike" baseline="0">
                <a:latin typeface="Courier"/>
              </a:rPr>
              <a:t>[1] 1</a:t>
            </a:r>
          </a:p>
          <a:p>
            <a:pPr algn="l"/>
            <a:r>
              <a:rPr lang="en-US" sz="2000" b="0" i="0" u="none" strike="noStrike" baseline="0">
                <a:latin typeface="Courier"/>
              </a:rPr>
              <a:t>[1] 2</a:t>
            </a:r>
          </a:p>
          <a:p>
            <a:pPr algn="l"/>
            <a:r>
              <a:rPr lang="en-US" sz="2000" b="0" i="0" u="none" strike="noStrike" baseline="0">
                <a:latin typeface="Courier"/>
              </a:rPr>
              <a:t>[1] 3</a:t>
            </a:r>
            <a:endParaRPr lang="en-US" sz="2000" b="0" i="0" u="none" strike="noStrike" baseline="0" dirty="0">
              <a:latin typeface="Courier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BA7C05-55B1-327C-2CB5-85FB96532981}"/>
              </a:ext>
            </a:extLst>
          </p:cNvPr>
          <p:cNvSpPr/>
          <p:nvPr/>
        </p:nvSpPr>
        <p:spPr>
          <a:xfrm>
            <a:off x="6525846" y="3845220"/>
            <a:ext cx="649356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0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1888-9EBB-7FC9-5E68-167AD822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Looping: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5D74C-3F94-00E8-E104-953A86E7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9ECA4-78B0-AFE3-904E-03E1FFD2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937214-E420-9578-3308-3DCE4DB81A92}"/>
              </a:ext>
            </a:extLst>
          </p:cNvPr>
          <p:cNvSpPr/>
          <p:nvPr/>
        </p:nvSpPr>
        <p:spPr>
          <a:xfrm>
            <a:off x="1749285" y="2892950"/>
            <a:ext cx="4694087" cy="24038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nn-NO" sz="2000" b="0" i="0" u="none" strike="noStrike" baseline="0" dirty="0">
                <a:latin typeface="Courier"/>
              </a:rPr>
              <a:t>i &lt;- 0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while (i &lt; 6) {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i &lt;- i + 1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if (i == 3) {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  next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}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print(i)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}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615F1D0-28FE-9982-925E-ED645F30C8F2}"/>
              </a:ext>
            </a:extLst>
          </p:cNvPr>
          <p:cNvSpPr/>
          <p:nvPr/>
        </p:nvSpPr>
        <p:spPr>
          <a:xfrm>
            <a:off x="6525846" y="3852578"/>
            <a:ext cx="649356" cy="48463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F83033-BDDB-F8AD-2E7B-935B8281AC6C}"/>
              </a:ext>
            </a:extLst>
          </p:cNvPr>
          <p:cNvSpPr/>
          <p:nvPr/>
        </p:nvSpPr>
        <p:spPr>
          <a:xfrm>
            <a:off x="7257677" y="3619500"/>
            <a:ext cx="2464904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urier"/>
              </a:rPr>
              <a:t>Output=?</a:t>
            </a:r>
          </a:p>
        </p:txBody>
      </p:sp>
    </p:spTree>
    <p:extLst>
      <p:ext uri="{BB962C8B-B14F-4D97-AF65-F5344CB8AC3E}">
        <p14:creationId xmlns:p14="http://schemas.microsoft.com/office/powerpoint/2010/main" val="3076206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1888-9EBB-7FC9-5E68-167AD822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Looping: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5D74C-3F94-00E8-E104-953A86E7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9ECA4-78B0-AFE3-904E-03E1FFD2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690F-8100-4A8E-BFDC-78E1265D7EE5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937214-E420-9578-3308-3DCE4DB81A92}"/>
              </a:ext>
            </a:extLst>
          </p:cNvPr>
          <p:cNvSpPr/>
          <p:nvPr/>
        </p:nvSpPr>
        <p:spPr>
          <a:xfrm>
            <a:off x="1749285" y="2892950"/>
            <a:ext cx="4694087" cy="24038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nn-NO" sz="2000" b="0" i="0" u="none" strike="noStrike" baseline="0" dirty="0">
                <a:latin typeface="Courier"/>
              </a:rPr>
              <a:t>i &lt;- 0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while (i &lt; 6) {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i &lt;- i + 1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if (i == 3) {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  next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}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  print(i)</a:t>
            </a:r>
          </a:p>
          <a:p>
            <a:pPr algn="l"/>
            <a:r>
              <a:rPr lang="nn-NO" sz="2000" b="0" i="0" u="none" strike="noStrike" baseline="0" dirty="0">
                <a:latin typeface="Courier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F60AD2-7B10-B19E-08B8-D6E00751B30C}"/>
              </a:ext>
            </a:extLst>
          </p:cNvPr>
          <p:cNvSpPr/>
          <p:nvPr/>
        </p:nvSpPr>
        <p:spPr>
          <a:xfrm>
            <a:off x="7257677" y="3171452"/>
            <a:ext cx="3171782" cy="18468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000" b="0" i="0" u="none" strike="noStrike" baseline="0">
                <a:latin typeface="Courier"/>
              </a:rPr>
              <a:t>[1] 1</a:t>
            </a:r>
          </a:p>
          <a:p>
            <a:pPr algn="l"/>
            <a:r>
              <a:rPr lang="en-US" sz="2000" b="0" i="0" u="none" strike="noStrike" baseline="0">
                <a:latin typeface="Courier"/>
              </a:rPr>
              <a:t>[1] 2</a:t>
            </a:r>
          </a:p>
          <a:p>
            <a:pPr algn="l"/>
            <a:r>
              <a:rPr lang="en-US" sz="2000" b="0" i="0" u="none" strike="noStrike" baseline="0">
                <a:latin typeface="Courier"/>
              </a:rPr>
              <a:t>[1] 4</a:t>
            </a:r>
          </a:p>
          <a:p>
            <a:pPr algn="l"/>
            <a:r>
              <a:rPr lang="en-US" sz="2000" b="0" i="0" u="none" strike="noStrike" baseline="0">
                <a:latin typeface="Courier"/>
              </a:rPr>
              <a:t>[1] 5</a:t>
            </a:r>
          </a:p>
          <a:p>
            <a:pPr algn="l"/>
            <a:r>
              <a:rPr lang="en-US" sz="2000" b="0" i="0" u="none" strike="noStrike" baseline="0">
                <a:latin typeface="Courier"/>
              </a:rPr>
              <a:t>[1] 6</a:t>
            </a:r>
            <a:endParaRPr lang="en-US" sz="2000" b="0" i="0" u="none" strike="noStrike" baseline="0" dirty="0">
              <a:latin typeface="Courier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615F1D0-28FE-9982-925E-ED645F30C8F2}"/>
              </a:ext>
            </a:extLst>
          </p:cNvPr>
          <p:cNvSpPr/>
          <p:nvPr/>
        </p:nvSpPr>
        <p:spPr>
          <a:xfrm>
            <a:off x="6525846" y="3852578"/>
            <a:ext cx="649356" cy="48463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6744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8671</TotalTime>
  <Words>455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Courier-Oblique</vt:lpstr>
      <vt:lpstr>Calibri</vt:lpstr>
      <vt:lpstr>Corbel</vt:lpstr>
      <vt:lpstr>Courier</vt:lpstr>
      <vt:lpstr>Rockwell</vt:lpstr>
      <vt:lpstr>Tw Cen MT</vt:lpstr>
      <vt:lpstr>Basis</vt:lpstr>
      <vt:lpstr>Introduction to R – Part2</vt:lpstr>
      <vt:lpstr>Outline</vt:lpstr>
      <vt:lpstr>Conditional Execution</vt:lpstr>
      <vt:lpstr>Looping</vt:lpstr>
      <vt:lpstr>Looping: while</vt:lpstr>
      <vt:lpstr>Looping: while</vt:lpstr>
      <vt:lpstr>Looping: while</vt:lpstr>
      <vt:lpstr>Looping: while</vt:lpstr>
      <vt:lpstr>Looping: while</vt:lpstr>
      <vt:lpstr>Looping: for</vt:lpstr>
      <vt:lpstr>Looping: for (nested)</vt:lpstr>
      <vt:lpstr>Looping: for (nested)</vt:lpstr>
      <vt:lpstr>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Abdus Salam</dc:creator>
  <cp:lastModifiedBy>Tohedul Islam</cp:lastModifiedBy>
  <cp:revision>39</cp:revision>
  <dcterms:created xsi:type="dcterms:W3CDTF">2023-06-06T09:56:32Z</dcterms:created>
  <dcterms:modified xsi:type="dcterms:W3CDTF">2024-06-09T04:50:47Z</dcterms:modified>
</cp:coreProperties>
</file>