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299" r:id="rId4"/>
    <p:sldId id="300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7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control flow 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4968" y="524695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Path selection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4560" y="1160357"/>
            <a:ext cx="11226018" cy="5196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>
                <a:solidFill>
                  <a:srgbClr val="C00000"/>
                </a:solidFill>
              </a:rPr>
              <a:t>3.  Select paths to achieve complete branch coverage</a:t>
            </a:r>
          </a:p>
          <a:p>
            <a:pPr lvl="1"/>
            <a:r>
              <a:rPr lang="en-US" altLang="en-US" sz="2200" dirty="0"/>
              <a:t>A branch is an outgoing edge from a node in a CFG.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>
                <a:solidFill>
                  <a:srgbClr val="7030A0"/>
                </a:solidFill>
              </a:rPr>
              <a:t>A condition node has two outgoing branches </a:t>
            </a:r>
            <a:r>
              <a:rPr lang="en-US" altLang="en-US" sz="2200" dirty="0"/>
              <a:t>– corresponding to the </a:t>
            </a:r>
            <a:r>
              <a:rPr lang="en-US" altLang="en-US" sz="2200" dirty="0">
                <a:solidFill>
                  <a:srgbClr val="00B050"/>
                </a:solidFill>
              </a:rPr>
              <a:t>True </a:t>
            </a:r>
            <a:r>
              <a:rPr lang="en-US" altLang="en-US" sz="2200" dirty="0"/>
              <a:t>and </a:t>
            </a:r>
            <a:r>
              <a:rPr lang="en-US" altLang="en-US" sz="2200" dirty="0">
                <a:solidFill>
                  <a:srgbClr val="FF0000"/>
                </a:solidFill>
              </a:rPr>
              <a:t>False</a:t>
            </a:r>
            <a:r>
              <a:rPr lang="en-US" altLang="en-US" sz="2200" dirty="0"/>
              <a:t> values of the condition.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All rectangular nodes have at most one outgoing branch (edge)</a:t>
            </a:r>
          </a:p>
          <a:p>
            <a:pPr lvl="2">
              <a:buFont typeface="Courier New" pitchFamily="49" charset="0"/>
              <a:buChar char="o"/>
            </a:pPr>
            <a:r>
              <a:rPr lang="en-US" altLang="en-US" sz="2200" dirty="0"/>
              <a:t>The exit node (end node)  of a CFG does not have an outgoing branch</a:t>
            </a:r>
          </a:p>
          <a:p>
            <a:pPr lvl="1"/>
            <a:r>
              <a:rPr lang="en-US" altLang="en-US" sz="2200" dirty="0"/>
              <a:t>Covering a branch means selecting a path that contains the branch.</a:t>
            </a:r>
          </a:p>
          <a:p>
            <a:pPr lvl="1"/>
            <a:r>
              <a:rPr lang="en-US" altLang="en-US" sz="2200" dirty="0"/>
              <a:t>100% branch coverage means selecting a set of paths i.e. every branch is included in at least one path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C00000"/>
                </a:solidFill>
              </a:rPr>
              <a:t>4.  Select paths to achieve predicate coverage</a:t>
            </a:r>
          </a:p>
          <a:p>
            <a:pPr>
              <a:buNone/>
            </a:pPr>
            <a:r>
              <a:rPr lang="en-US" altLang="en-US" sz="2200" dirty="0"/>
              <a:t>	 If all possible </a:t>
            </a:r>
            <a:r>
              <a:rPr lang="en-US" altLang="en-US" sz="2200" dirty="0">
                <a:solidFill>
                  <a:srgbClr val="0070C0"/>
                </a:solidFill>
              </a:rPr>
              <a:t>combinations of truth values </a:t>
            </a:r>
            <a:r>
              <a:rPr lang="en-US" altLang="en-US" sz="2200" dirty="0"/>
              <a:t>of the conditions affecting a path have been  </a:t>
            </a:r>
            <a:br>
              <a:rPr lang="en-US" altLang="en-US" sz="2200" dirty="0"/>
            </a:br>
            <a:r>
              <a:rPr lang="en-US" altLang="en-US" sz="2200" dirty="0"/>
              <a:t> explored under some tests, then we say that predicate coverage has been achieved. </a:t>
            </a: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DF3DD2AB-4E8B-4AEE-A05F-19AD644949E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4A1382D-333D-4BCC-BDEF-236BAE59F47E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5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8AF4CA-6B90-4A8D-B230-736CFAC66444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E3AC45A1-6742-4AFC-836F-7366E4A47D41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9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3"/>
            <a:ext cx="11029950" cy="59618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Effectiveness &amp; limitation of control flow testing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388" y="1179872"/>
            <a:ext cx="11029070" cy="5421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EFFECTIVENESS</a:t>
            </a:r>
          </a:p>
          <a:p>
            <a:pPr lvl="1"/>
            <a:r>
              <a:rPr lang="en-US" altLang="en-US" sz="2200" dirty="0"/>
              <a:t>Unit testing is dominated by control-flow testing methods</a:t>
            </a:r>
          </a:p>
          <a:p>
            <a:pPr lvl="1"/>
            <a:r>
              <a:rPr lang="en-US" altLang="en-US" sz="2200" dirty="0"/>
              <a:t>Statement and branch testing dominates control-flow testing</a:t>
            </a:r>
          </a:p>
          <a:p>
            <a:pPr lvl="1"/>
            <a:r>
              <a:rPr lang="en-US" altLang="en-US" sz="2200" dirty="0"/>
              <a:t>Studies show that control-flow testing catches 50% of all bugs caught during unit testing and about 33% of all bugs</a:t>
            </a:r>
          </a:p>
          <a:p>
            <a:pPr lvl="1"/>
            <a:r>
              <a:rPr lang="en-US" altLang="en-US" sz="2200" dirty="0"/>
              <a:t>Control-flow testing is </a:t>
            </a:r>
            <a:r>
              <a:rPr lang="en-US" altLang="en-US" sz="2200" dirty="0">
                <a:solidFill>
                  <a:srgbClr val="0070C0"/>
                </a:solidFill>
              </a:rPr>
              <a:t>more effective for unstructured (</a:t>
            </a:r>
            <a:r>
              <a:rPr lang="en-US" altLang="en-US" sz="2200" dirty="0" err="1">
                <a:solidFill>
                  <a:srgbClr val="0070C0"/>
                </a:solidFill>
              </a:rPr>
              <a:t>goto</a:t>
            </a:r>
            <a:r>
              <a:rPr lang="en-US" altLang="en-US" sz="2200" dirty="0">
                <a:solidFill>
                  <a:srgbClr val="0070C0"/>
                </a:solidFill>
              </a:rPr>
              <a:t>, jump) </a:t>
            </a:r>
            <a:r>
              <a:rPr lang="en-US" altLang="en-US" sz="2200" dirty="0"/>
              <a:t>code than for code that follows structured programming (block structure - for, while loops)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LIMITATION</a:t>
            </a:r>
          </a:p>
          <a:p>
            <a:pPr lvl="1"/>
            <a:r>
              <a:rPr lang="en-US" altLang="en-US" sz="2200" dirty="0"/>
              <a:t>Interface mismatches and mistakes are not caught.</a:t>
            </a:r>
          </a:p>
          <a:p>
            <a:pPr lvl="1"/>
            <a:r>
              <a:rPr lang="en-US" altLang="en-US" sz="2200" dirty="0"/>
              <a:t>Not all initialization mistakes are caught by control-flow testing</a:t>
            </a:r>
          </a:p>
          <a:p>
            <a:pPr lvl="1"/>
            <a:r>
              <a:rPr lang="en-US" altLang="en-US" sz="2200" dirty="0"/>
              <a:t>Specification mistakes are not caught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E99E186A-EBB7-478E-9A37-A4D63963DEE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3E7AEDF-B2C1-4C88-BDAE-D0F56D7BD39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076FAC-77AF-42B8-B555-71D13DD7CAF3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F2ECDC41-A2C4-45B3-8120-003D4A8970F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1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54191"/>
            <a:ext cx="11029950" cy="566685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6877" y="1176850"/>
            <a:ext cx="11025187" cy="2665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14DC60CB-372D-43CB-B316-C6863182D84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417E441-3459-4577-A65D-D70624EBB334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280187-8EAF-4430-B364-EC8F81607132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37F012A6-59FE-466A-B263-7F65B4EDAEF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4" y="554191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Static analysis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150" y="1260874"/>
            <a:ext cx="11217536" cy="34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Static Analysis is the task of analyzing a test object (e.g. </a:t>
            </a:r>
            <a:r>
              <a:rPr lang="en-US" altLang="en-US" sz="2200" dirty="0">
                <a:solidFill>
                  <a:srgbClr val="7030A0"/>
                </a:solidFill>
              </a:rPr>
              <a:t>source code, script, requirements</a:t>
            </a:r>
            <a:r>
              <a:rPr lang="en-US" altLang="en-US" sz="2200" dirty="0"/>
              <a:t>) without executing the test object.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Possible aspects to be checked with static analysis are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Programming rules and standards  </a:t>
            </a:r>
            <a:r>
              <a:rPr lang="en-US" altLang="en-US" sz="2200" dirty="0"/>
              <a:t>(syntax, convention)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Programming design </a:t>
            </a:r>
            <a:r>
              <a:rPr lang="en-US" altLang="en-US" sz="2200" dirty="0"/>
              <a:t>(control flow analysis)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Use of data </a:t>
            </a:r>
            <a:r>
              <a:rPr lang="en-US" altLang="en-US" sz="2200" dirty="0"/>
              <a:t>(data flow analysis)</a:t>
            </a:r>
          </a:p>
          <a:p>
            <a:pPr lvl="1"/>
            <a:r>
              <a:rPr lang="en-US" altLang="en-US" sz="2200" dirty="0">
                <a:solidFill>
                  <a:srgbClr val="0070C0"/>
                </a:solidFill>
              </a:rPr>
              <a:t>Complexity of the programming structure </a:t>
            </a:r>
            <a:r>
              <a:rPr lang="en-US" altLang="en-US" sz="2200" dirty="0"/>
              <a:t>(metrics e.g. </a:t>
            </a:r>
            <a:r>
              <a:rPr lang="en-US" altLang="en-US" sz="2200" dirty="0" err="1"/>
              <a:t>Cyclomatic</a:t>
            </a:r>
            <a:r>
              <a:rPr lang="en-US" altLang="en-US" sz="2200" dirty="0"/>
              <a:t> number)</a:t>
            </a: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90C39256-C962-4145-B88E-B8BDA8820309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9DC9885-93C6-460D-96C6-178BAB3BCCA8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63B3A5-0A8D-4D70-81D1-503FD5CB98B5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E3C7319B-EE32-4791-BE56-396E0394EA05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39444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testing - </a:t>
            </a:r>
            <a:r>
              <a:rPr lang="en-US" dirty="0" err="1">
                <a:solidFill>
                  <a:srgbClr val="0070C0"/>
                </a:solidFill>
              </a:rPr>
              <a:t>cft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3673" y="1172382"/>
            <a:ext cx="11217536" cy="317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Control flow diagram shows the program flow and allows for the detection of “</a:t>
            </a:r>
            <a:r>
              <a:rPr lang="en-US" altLang="en-US" sz="2200" dirty="0">
                <a:solidFill>
                  <a:srgbClr val="C00000"/>
                </a:solidFill>
              </a:rPr>
              <a:t>dead branches</a:t>
            </a:r>
            <a:r>
              <a:rPr lang="en-US" altLang="en-US" sz="2200" dirty="0"/>
              <a:t>” and “</a:t>
            </a:r>
            <a:r>
              <a:rPr lang="en-US" altLang="en-US" sz="2200" dirty="0">
                <a:solidFill>
                  <a:srgbClr val="C00000"/>
                </a:solidFill>
              </a:rPr>
              <a:t>unreachable code</a:t>
            </a:r>
            <a:r>
              <a:rPr lang="en-US" altLang="en-US" sz="2200" dirty="0"/>
              <a:t>”.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Aim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/>
              <a:t>is to find defects caused by </a:t>
            </a:r>
            <a:r>
              <a:rPr lang="en-US" altLang="en-US" sz="2200" dirty="0">
                <a:solidFill>
                  <a:srgbClr val="7030A0"/>
                </a:solidFill>
              </a:rPr>
              <a:t>wrong construction of program code </a:t>
            </a:r>
            <a:r>
              <a:rPr lang="en-US" altLang="en-US" sz="2200" dirty="0"/>
              <a:t>(dead branches)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Control flow graph, Directed graph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Nodes represent statement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Edge represent control flow as decision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2942" y="3425710"/>
            <a:ext cx="6561574" cy="299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392701" y="4684542"/>
            <a:ext cx="2926080" cy="1927274"/>
            <a:chOff x="4648200" y="2514600"/>
            <a:chExt cx="2895600" cy="3276600"/>
          </a:xfrm>
        </p:grpSpPr>
        <p:sp>
          <p:nvSpPr>
            <p:cNvPr id="8" name="Oval 7"/>
            <p:cNvSpPr/>
            <p:nvPr/>
          </p:nvSpPr>
          <p:spPr>
            <a:xfrm>
              <a:off x="6933847" y="4267200"/>
              <a:ext cx="38205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648200" y="2514600"/>
              <a:ext cx="2895600" cy="3276600"/>
              <a:chOff x="4267200" y="2514600"/>
              <a:chExt cx="2895600" cy="3276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105047" y="2514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105047" y="31242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267200" y="3657600"/>
                <a:ext cx="380383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790407" y="3657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10024" y="4419600"/>
                <a:ext cx="380383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800071" y="4419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029642" y="5486400"/>
                <a:ext cx="380382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" name="Straight Arrow Connector 16"/>
              <p:cNvCxnSpPr>
                <a:stCxn id="10" idx="4"/>
                <a:endCxn id="11" idx="0"/>
              </p:cNvCxnSpPr>
              <p:nvPr/>
            </p:nvCxnSpPr>
            <p:spPr>
              <a:xfrm rot="5400000">
                <a:off x="5143677" y="2971712"/>
                <a:ext cx="304800" cy="3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3"/>
                <a:endCxn id="12" idx="7"/>
              </p:cNvCxnSpPr>
              <p:nvPr/>
            </p:nvCxnSpPr>
            <p:spPr>
              <a:xfrm rot="5400000">
                <a:off x="4717566" y="3259269"/>
                <a:ext cx="317500" cy="5680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5"/>
                <a:endCxn id="15" idx="1"/>
              </p:cNvCxnSpPr>
              <p:nvPr/>
            </p:nvCxnSpPr>
            <p:spPr>
              <a:xfrm rot="16200000" flipH="1">
                <a:off x="4450777" y="4059458"/>
                <a:ext cx="546100" cy="263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5"/>
                <a:endCxn id="13" idx="1"/>
              </p:cNvCxnSpPr>
              <p:nvPr/>
            </p:nvCxnSpPr>
            <p:spPr>
              <a:xfrm rot="16200000" flipH="1">
                <a:off x="5480006" y="3336352"/>
                <a:ext cx="317500" cy="4138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3"/>
                <a:endCxn id="14" idx="0"/>
              </p:cNvCxnSpPr>
              <p:nvPr/>
            </p:nvCxnSpPr>
            <p:spPr>
              <a:xfrm rot="5400000">
                <a:off x="5473392" y="4045611"/>
                <a:ext cx="501650" cy="2463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5"/>
                <a:endCxn id="8" idx="1"/>
              </p:cNvCxnSpPr>
              <p:nvPr/>
            </p:nvCxnSpPr>
            <p:spPr>
              <a:xfrm rot="16200000" flipH="1">
                <a:off x="6166644" y="3868472"/>
                <a:ext cx="393700" cy="492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4" idx="3"/>
                <a:endCxn id="16" idx="7"/>
              </p:cNvCxnSpPr>
              <p:nvPr/>
            </p:nvCxnSpPr>
            <p:spPr>
              <a:xfrm rot="5400000">
                <a:off x="4984575" y="5050102"/>
                <a:ext cx="850900" cy="1105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5" idx="4"/>
                <a:endCxn id="16" idx="0"/>
              </p:cNvCxnSpPr>
              <p:nvPr/>
            </p:nvCxnSpPr>
            <p:spPr>
              <a:xfrm rot="16200000" flipH="1">
                <a:off x="4724047" y="4991453"/>
                <a:ext cx="762000" cy="2278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6400360" y="3581400"/>
                <a:ext cx="762440" cy="1676400"/>
              </a:xfrm>
              <a:prstGeom prst="ellipse">
                <a:avLst/>
              </a:prstGeom>
              <a:solidFill>
                <a:schemeClr val="accent1">
                  <a:alpha val="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6" name="Rectangle 25" descr="M. Mhahudul Hasan">
            <a:extLst>
              <a:ext uri="{FF2B5EF4-FFF2-40B4-BE49-F238E27FC236}">
                <a16:creationId xmlns:a16="http://schemas.microsoft.com/office/drawing/2014/main" id="{29277D9F-A995-44E5-93C3-E7D573D5FE0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E5D224C5-77AB-4B17-9ED0-C792E19FC9B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9DEC887-C51A-4596-A9D0-434F484B267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0" name="Rectangle 29" descr="M. Mhahudul Hasan">
            <a:extLst>
              <a:ext uri="{FF2B5EF4-FFF2-40B4-BE49-F238E27FC236}">
                <a16:creationId xmlns:a16="http://schemas.microsoft.com/office/drawing/2014/main" id="{38CDF1A8-A685-41FD-BFD8-987573BB9AA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4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testing - </a:t>
            </a:r>
            <a:r>
              <a:rPr lang="en-US" dirty="0" err="1">
                <a:solidFill>
                  <a:srgbClr val="0070C0"/>
                </a:solidFill>
              </a:rPr>
              <a:t>cft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534" y="1175785"/>
            <a:ext cx="11344146" cy="5357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0000FF"/>
                </a:solidFill>
              </a:rPr>
              <a:t>Two kinds of basic program statements: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Assignment statements </a:t>
            </a:r>
            <a:r>
              <a:rPr lang="en-US" sz="2200" dirty="0"/>
              <a:t>(Example:  x = 2*y; 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Conditional statements </a:t>
            </a:r>
            <a:r>
              <a:rPr lang="en-US" sz="2200" dirty="0"/>
              <a:t>(Example: if(), for(), while(), …)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0000FF"/>
                </a:solidFill>
              </a:rPr>
              <a:t>Control flow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In absence of conditional statements</a:t>
            </a:r>
            <a:r>
              <a:rPr lang="en-US" sz="2200" dirty="0"/>
              <a:t>, program instructions are </a:t>
            </a:r>
            <a:r>
              <a:rPr lang="en-US" sz="2200" dirty="0">
                <a:solidFill>
                  <a:srgbClr val="7030A0"/>
                </a:solidFill>
              </a:rPr>
              <a:t>executed in the sequence </a:t>
            </a:r>
            <a:r>
              <a:rPr lang="en-US" sz="2200" dirty="0"/>
              <a:t>they appear</a:t>
            </a:r>
          </a:p>
          <a:p>
            <a:pPr lvl="1"/>
            <a:r>
              <a:rPr lang="en-US" sz="2200" dirty="0"/>
              <a:t>Successive execution of program statements is viewed as flow of control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Conditional statements alter the default flow</a:t>
            </a:r>
            <a:r>
              <a:rPr lang="en-US" sz="2200" dirty="0"/>
              <a:t>, sequential control flow in a program unit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0000FF"/>
                </a:solidFill>
              </a:rPr>
              <a:t>Program path</a:t>
            </a:r>
          </a:p>
          <a:p>
            <a:pPr lvl="1"/>
            <a:r>
              <a:rPr lang="en-US" sz="2200" dirty="0"/>
              <a:t>A program path is a sequence of statements from entry to exit</a:t>
            </a:r>
          </a:p>
          <a:p>
            <a:pPr lvl="1"/>
            <a:r>
              <a:rPr lang="en-US" sz="2200" dirty="0"/>
              <a:t>There can be a </a:t>
            </a:r>
            <a:r>
              <a:rPr lang="en-US" sz="2200" dirty="0">
                <a:solidFill>
                  <a:srgbClr val="0070C0"/>
                </a:solidFill>
              </a:rPr>
              <a:t>large number of paths in a program </a:t>
            </a:r>
            <a:r>
              <a:rPr lang="en-US" sz="2200" dirty="0"/>
              <a:t>which have </a:t>
            </a:r>
            <a:r>
              <a:rPr lang="en-US" sz="2200" dirty="0">
                <a:solidFill>
                  <a:srgbClr val="7030A0"/>
                </a:solidFill>
              </a:rPr>
              <a:t>input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7030A0"/>
                </a:solidFill>
              </a:rPr>
              <a:t>expected output </a:t>
            </a:r>
            <a:r>
              <a:rPr lang="en-US" sz="2200" dirty="0">
                <a:solidFill>
                  <a:srgbClr val="C00000"/>
                </a:solidFill>
              </a:rPr>
              <a:t>for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each path</a:t>
            </a: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37AF8877-5A3E-48A0-B93D-F9B805AF4F4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6D6E2E-396B-4ACF-89C5-D20C5EF9721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9C32B5-52EB-4099-82B9-FE28E5084001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0E1107B0-F482-48B2-99E1-204F02AD07B1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09947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testing - </a:t>
            </a:r>
            <a:r>
              <a:rPr lang="en-US" dirty="0" err="1">
                <a:solidFill>
                  <a:srgbClr val="0070C0"/>
                </a:solidFill>
              </a:rPr>
              <a:t>cft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092" y="1208935"/>
            <a:ext cx="7216075" cy="2728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Structural testing </a:t>
            </a:r>
            <a:r>
              <a:rPr lang="en-US" altLang="en-US" sz="2200" dirty="0">
                <a:solidFill>
                  <a:srgbClr val="0070C0"/>
                </a:solidFill>
              </a:rPr>
              <a:t>performed by programmers </a:t>
            </a:r>
            <a:r>
              <a:rPr lang="en-US" altLang="en-US" sz="2200" dirty="0"/>
              <a:t>to test</a:t>
            </a:r>
            <a:br>
              <a:rPr lang="en-US" altLang="en-US" sz="2200" dirty="0"/>
            </a:br>
            <a:r>
              <a:rPr lang="en-US" altLang="en-US" sz="2200" dirty="0"/>
              <a:t>code written by them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Test cases are applied to small units of code, </a:t>
            </a:r>
            <a:br>
              <a:rPr lang="en-US" altLang="en-US" sz="2200" dirty="0"/>
            </a:br>
            <a:r>
              <a:rPr lang="en-US" altLang="en-US" sz="2200" dirty="0"/>
              <a:t>such as a function or method for unit testing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The main idea in CFT is to appropriately select</a:t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 a few paths in a program unit and observe whether</a:t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 or not the selected paths produce the expected outcome</a:t>
            </a:r>
            <a:endParaRPr lang="en-US" altLang="en-US" sz="2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EF1E24-4E09-4BC0-ABCA-7A26ED38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62" y="1060198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90E52A-6A49-4765-83D9-724CE7FE082D}"/>
              </a:ext>
            </a:extLst>
          </p:cNvPr>
          <p:cNvSpPr/>
          <p:nvPr/>
        </p:nvSpPr>
        <p:spPr>
          <a:xfrm>
            <a:off x="685656" y="4145724"/>
            <a:ext cx="1123104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1: </a:t>
            </a:r>
            <a:r>
              <a:rPr lang="en-US" sz="2200" dirty="0"/>
              <a:t>1-11</a:t>
            </a: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2: </a:t>
            </a:r>
            <a:r>
              <a:rPr lang="en-US" sz="2200" dirty="0"/>
              <a:t>1-2-3-4-5-10-1-11</a:t>
            </a: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3: </a:t>
            </a:r>
            <a:r>
              <a:rPr lang="en-US" sz="2200" dirty="0"/>
              <a:t>1-2-3-6-8-9-10-1-11</a:t>
            </a:r>
          </a:p>
          <a:p>
            <a:pPr>
              <a:defRPr/>
            </a:pPr>
            <a:r>
              <a:rPr lang="en-US" sz="2200" dirty="0">
                <a:solidFill>
                  <a:srgbClr val="C00000"/>
                </a:solidFill>
              </a:rPr>
              <a:t>Path 4: </a:t>
            </a:r>
            <a:r>
              <a:rPr lang="en-US" sz="2200" dirty="0"/>
              <a:t>1-2-3-6-7-9-10-1-11</a:t>
            </a:r>
          </a:p>
          <a:p>
            <a:pPr>
              <a:defRPr/>
            </a:pPr>
            <a:r>
              <a:rPr lang="en-US" sz="22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3D32023B-5298-4087-B76C-3BE158698E0D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8299CD5-E8AB-4C7F-87B6-8E353DEAF307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7E0764-0654-422F-9524-F7039C70E8CA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9BD53639-D73F-4802-9D74-06FA56A0CC4E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2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219" y="539444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Control flow graph - </a:t>
            </a:r>
            <a:r>
              <a:rPr lang="en-US" dirty="0" err="1">
                <a:solidFill>
                  <a:srgbClr val="0070C0"/>
                </a:solidFill>
              </a:rPr>
              <a:t>cfG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471" y="1230016"/>
            <a:ext cx="11113477" cy="115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CFG is a graphical representation of a program’s control structure. </a:t>
            </a:r>
          </a:p>
          <a:p>
            <a:r>
              <a:rPr lang="en-US" altLang="en-US" sz="2200" dirty="0"/>
              <a:t>Symbols are:</a:t>
            </a:r>
          </a:p>
        </p:txBody>
      </p:sp>
      <p:pic>
        <p:nvPicPr>
          <p:cNvPr id="6" name="Picture 4" descr="cfgsymb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4" y="2826259"/>
            <a:ext cx="6765814" cy="300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 descr="cfgopenfile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0105" y="2500645"/>
            <a:ext cx="3383872" cy="3589325"/>
          </a:xfrm>
          <a:prstGeom prst="rect">
            <a:avLst/>
          </a:prstGeom>
        </p:spPr>
      </p:pic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4E16BD7F-4855-4DE0-820B-3B71388EBD8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CFD89FA-47A2-4CEF-BCF1-FCC1E0FC3D9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E68457-4D13-4760-BA3B-A6DC49C4AF25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0E66E264-96C0-40AB-A659-2C28D9D9429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7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68939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Path selection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2382" y="1274261"/>
            <a:ext cx="11029070" cy="2813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7030A0"/>
                </a:solidFill>
              </a:rPr>
              <a:t>There are many paths between the entry and exit points of a typical routine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Advantages </a:t>
            </a:r>
            <a:r>
              <a:rPr lang="en-US" altLang="en-US" sz="2200" dirty="0"/>
              <a:t>of selecting paths based on defined criteria: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Ensure</a:t>
            </a:r>
            <a:r>
              <a:rPr lang="en-US" altLang="en-US" sz="2200" dirty="0"/>
              <a:t> that all program constructs are </a:t>
            </a:r>
            <a:r>
              <a:rPr lang="en-US" altLang="en-US" sz="2200" dirty="0">
                <a:solidFill>
                  <a:srgbClr val="0070C0"/>
                </a:solidFill>
              </a:rPr>
              <a:t>executed at least once</a:t>
            </a:r>
          </a:p>
          <a:p>
            <a:pPr lvl="1"/>
            <a:r>
              <a:rPr lang="en-US" altLang="en-US" sz="2200" dirty="0">
                <a:solidFill>
                  <a:srgbClr val="C00000"/>
                </a:solidFill>
              </a:rPr>
              <a:t>Repeated</a:t>
            </a:r>
            <a:r>
              <a:rPr lang="en-US" altLang="en-US" sz="2200" dirty="0"/>
              <a:t> selection of the </a:t>
            </a:r>
            <a:r>
              <a:rPr lang="en-US" altLang="en-US" sz="2200" dirty="0">
                <a:solidFill>
                  <a:srgbClr val="0070C0"/>
                </a:solidFill>
              </a:rPr>
              <a:t>same path </a:t>
            </a:r>
            <a:r>
              <a:rPr lang="en-US" altLang="en-US" sz="2200" dirty="0"/>
              <a:t>is avoided</a:t>
            </a:r>
          </a:p>
          <a:p>
            <a:pPr lvl="1"/>
            <a:r>
              <a:rPr lang="en-US" altLang="en-US" sz="2200" dirty="0"/>
              <a:t>One can easily </a:t>
            </a:r>
            <a:r>
              <a:rPr lang="en-US" altLang="en-US" sz="2200" dirty="0">
                <a:solidFill>
                  <a:srgbClr val="7030A0"/>
                </a:solidFill>
              </a:rPr>
              <a:t>identify what features have been tested </a:t>
            </a:r>
            <a:r>
              <a:rPr lang="en-US" altLang="en-US" sz="2200" dirty="0"/>
              <a:t>and what not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87B540DA-1520-4113-A1E6-3689594D5739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B82332C-5E44-4ED1-B428-A4F88EE82F7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495457-7707-4C1E-A74E-6B23E6B50A4B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6BAE1505-E4E9-49C1-B9A6-360ADB8BE6E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54192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Path selection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1375" y="1480738"/>
            <a:ext cx="11029070" cy="343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>
                <a:solidFill>
                  <a:srgbClr val="C00000"/>
                </a:solidFill>
              </a:rPr>
              <a:t>1.  Select all paths</a:t>
            </a:r>
            <a:endParaRPr lang="en-US" altLang="en-US" sz="2200" dirty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100% path coverage;  execute all possible control flow paths through the program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If all the paths in a CFG are selected, then one can detect all faults, except those due to </a:t>
            </a:r>
            <a:r>
              <a:rPr lang="en-US" altLang="en-US" sz="2200" dirty="0">
                <a:solidFill>
                  <a:srgbClr val="0070C0"/>
                </a:solidFill>
              </a:rPr>
              <a:t>missing path errors</a:t>
            </a:r>
            <a:r>
              <a:rPr lang="en-US" altLang="en-US" sz="2200" dirty="0"/>
              <a:t>, also we say that the all-path selection criteria has been satisfied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A program may contain a large number of paths, or even infinite # of paths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7030A0"/>
                </a:solidFill>
              </a:rPr>
              <a:t>Selecting all the inputs will exercise all the program paths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7030A0"/>
                </a:solidFill>
              </a:rPr>
              <a:t>All-path selection criterion is desirable, but difficult to achieve in practice</a:t>
            </a: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453AD4E6-6CAC-498D-B20A-3D0697E5B24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34E3B5-0FD0-4C7C-8F02-7876D5AAB5B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79D2D-198F-46B2-B0EC-D9054A3863FB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C5C0CC9-E116-4D35-AAF1-211AA9D15DB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68941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Path selection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1445" y="1333254"/>
            <a:ext cx="11533239" cy="343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>
                <a:solidFill>
                  <a:srgbClr val="C00000"/>
                </a:solidFill>
              </a:rPr>
              <a:t>2.  Select paths to achieve complete statement coverage </a:t>
            </a:r>
            <a:endParaRPr lang="en-GB" sz="2200" dirty="0">
              <a:solidFill>
                <a:srgbClr val="7030A0"/>
              </a:solidFill>
            </a:endParaRPr>
          </a:p>
          <a:p>
            <a:pPr lvl="1"/>
            <a:r>
              <a:rPr lang="en-GB" sz="2200" dirty="0"/>
              <a:t>Statement coverage means executing individual program statements and observing the output.</a:t>
            </a:r>
          </a:p>
          <a:p>
            <a:pPr lvl="1"/>
            <a:r>
              <a:rPr lang="en-GB" sz="2200" dirty="0">
                <a:solidFill>
                  <a:srgbClr val="7030A0"/>
                </a:solidFill>
              </a:rPr>
              <a:t>100% statement coverage means all the statements have been executed at least once</a:t>
            </a:r>
            <a:r>
              <a:rPr lang="en-GB" sz="2200" dirty="0"/>
              <a:t>.</a:t>
            </a:r>
          </a:p>
          <a:p>
            <a:pPr lvl="1"/>
            <a:r>
              <a:rPr lang="en-GB" sz="2200" dirty="0">
                <a:solidFill>
                  <a:srgbClr val="0070C0"/>
                </a:solidFill>
              </a:rPr>
              <a:t>Cover all assignment statements.</a:t>
            </a:r>
          </a:p>
          <a:p>
            <a:pPr lvl="1"/>
            <a:r>
              <a:rPr lang="en-GB" sz="2200" dirty="0">
                <a:solidFill>
                  <a:srgbClr val="0070C0"/>
                </a:solidFill>
              </a:rPr>
              <a:t>Cover all conditional statements</a:t>
            </a:r>
            <a:r>
              <a:rPr lang="en-GB" sz="2200" dirty="0"/>
              <a:t>.</a:t>
            </a:r>
          </a:p>
          <a:p>
            <a:pPr lvl="1"/>
            <a:r>
              <a:rPr lang="en-GB" sz="2200" dirty="0"/>
              <a:t>Less than 100% statement coverage is unacceptable.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sp>
        <p:nvSpPr>
          <p:cNvPr id="4" name="Rectangle 3" descr="M. Mhahudul Hasan">
            <a:extLst>
              <a:ext uri="{FF2B5EF4-FFF2-40B4-BE49-F238E27FC236}">
                <a16:creationId xmlns:a16="http://schemas.microsoft.com/office/drawing/2014/main" id="{A6900CF3-49FE-4E25-ABC6-E37BF5FCA4F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7: Control Flow Testing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55B86EB-3570-491F-90E7-CA002DA8C522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36F924-A7A9-4644-A272-6AAB173AE982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8A535A42-ED64-470C-AE98-D20B4A8DC589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1027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Static analysis</vt:lpstr>
      <vt:lpstr>Control flow testing - cft</vt:lpstr>
      <vt:lpstr>Control flow testing - cft</vt:lpstr>
      <vt:lpstr>Control flow testing - cft</vt:lpstr>
      <vt:lpstr>Control flow graph - cfG</vt:lpstr>
      <vt:lpstr>Path selection criteria</vt:lpstr>
      <vt:lpstr>Path selection criteria</vt:lpstr>
      <vt:lpstr>Path selection criteria</vt:lpstr>
      <vt:lpstr>Path selection criteria</vt:lpstr>
      <vt:lpstr>Effectiveness &amp; limitation of control flow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Ch.07 - Control Flow Testing</dc:title>
  <dc:subject>Software Quality and Testing</dc:subject>
  <dc:creator>M. Mahmudul Hasan</dc:creator>
  <cp:lastModifiedBy>Abhijit Bhowmik</cp:lastModifiedBy>
  <cp:revision>138</cp:revision>
  <dcterms:created xsi:type="dcterms:W3CDTF">2019-09-22T04:52:04Z</dcterms:created>
  <dcterms:modified xsi:type="dcterms:W3CDTF">2020-07-12T03:29:09Z</dcterms:modified>
</cp:coreProperties>
</file>