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9"/>
  </p:notesMasterIdLst>
  <p:sldIdLst>
    <p:sldId id="256" r:id="rId2"/>
    <p:sldId id="298" r:id="rId3"/>
    <p:sldId id="299" r:id="rId4"/>
    <p:sldId id="300" r:id="rId5"/>
    <p:sldId id="301" r:id="rId6"/>
    <p:sldId id="302" r:id="rId7"/>
    <p:sldId id="312" r:id="rId8"/>
    <p:sldId id="303" r:id="rId9"/>
    <p:sldId id="304" r:id="rId10"/>
    <p:sldId id="305" r:id="rId11"/>
    <p:sldId id="306" r:id="rId12"/>
    <p:sldId id="307" r:id="rId13"/>
    <p:sldId id="308" r:id="rId14"/>
    <p:sldId id="309" r:id="rId15"/>
    <p:sldId id="310" r:id="rId16"/>
    <p:sldId id="311" r:id="rId17"/>
    <p:sldId id="29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94660"/>
  </p:normalViewPr>
  <p:slideViewPr>
    <p:cSldViewPr snapToGrid="0">
      <p:cViewPr varScale="1">
        <p:scale>
          <a:sx n="68" d="100"/>
          <a:sy n="68" d="100"/>
        </p:scale>
        <p:origin x="99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12/07/2020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7/12/2020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7/12/2020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7/12/2020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7/12/2020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7/12/2020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7/12/2020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7/12/2020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7/12/2020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quality and testing</a:t>
            </a:r>
          </a:p>
          <a:p>
            <a:pPr marL="0" indent="0" algn="ctr">
              <a:buFont typeface="Wingdings 2" panose="05020102010507070707" pitchFamily="18" charset="2"/>
              <a:buNone/>
            </a:pPr>
            <a:r>
              <a:rPr lang="en-US" sz="2400" cap="all" dirty="0">
                <a:solidFill>
                  <a:srgbClr val="FFFFFF"/>
                </a:solidFill>
              </a:rPr>
              <a:t>CSC 4133</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825850"/>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8 </a:t>
            </a:r>
            <a:br>
              <a:rPr lang="en-US" sz="3000" dirty="0">
                <a:solidFill>
                  <a:srgbClr val="C00000"/>
                </a:solidFill>
              </a:rPr>
            </a:br>
            <a:br>
              <a:rPr lang="en-US" sz="3000" dirty="0">
                <a:solidFill>
                  <a:schemeClr val="tx2"/>
                </a:solidFill>
              </a:rPr>
            </a:br>
            <a:r>
              <a:rPr lang="en-US" sz="2500" dirty="0">
                <a:solidFill>
                  <a:schemeClr val="tx2"/>
                </a:solidFill>
              </a:rPr>
              <a:t>data flow  testing</a:t>
            </a:r>
            <a:endParaRPr lang="en-US" sz="3000" dirty="0">
              <a:solidFill>
                <a:srgbClr val="0070C0"/>
              </a:solidFill>
            </a:endParaRPr>
          </a:p>
        </p:txBody>
      </p:sp>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627934"/>
            <a:ext cx="11029950" cy="537190"/>
          </a:xfrm>
        </p:spPr>
        <p:txBody>
          <a:bodyPr/>
          <a:lstStyle/>
          <a:p>
            <a:pPr algn="ctr"/>
            <a:r>
              <a:rPr lang="en-GB" altLang="en-US" dirty="0">
                <a:solidFill>
                  <a:srgbClr val="0070C0"/>
                </a:solidFill>
              </a:rPr>
              <a:t>State transition diagram of a program variable</a:t>
            </a:r>
            <a:endParaRPr lang="en-GB" dirty="0">
              <a:solidFill>
                <a:srgbClr val="0070C0"/>
              </a:solidFill>
            </a:endParaRPr>
          </a:p>
        </p:txBody>
      </p:sp>
      <p:sp>
        <p:nvSpPr>
          <p:cNvPr id="5" name="Content Placeholder 2"/>
          <p:cNvSpPr txBox="1">
            <a:spLocks/>
          </p:cNvSpPr>
          <p:nvPr/>
        </p:nvSpPr>
        <p:spPr>
          <a:xfrm>
            <a:off x="448807" y="1208005"/>
            <a:ext cx="11217536" cy="412183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200" dirty="0"/>
              <a:t>However,  the programmer can make mistakes by taking the wrong actions while a variable is in a certain state. For example,</a:t>
            </a:r>
          </a:p>
          <a:p>
            <a:pPr lvl="1">
              <a:buFont typeface="Courier New" pitchFamily="49" charset="0"/>
              <a:buChar char="o"/>
            </a:pPr>
            <a:r>
              <a:rPr lang="en-US" altLang="en-US" sz="2200" dirty="0"/>
              <a:t>If a variable is in the state U – that is the variable is still undefined – and a programmer reads (r) the variable, then the variable moves to an abnormal (A) state.</a:t>
            </a:r>
          </a:p>
          <a:p>
            <a:pPr lvl="1">
              <a:buFont typeface="Courier New" pitchFamily="49" charset="0"/>
              <a:buChar char="o"/>
            </a:pPr>
            <a:r>
              <a:rPr lang="en-US" altLang="en-US" sz="2200" dirty="0"/>
              <a:t>Similarly, while a variable is in the state D and programmer undefines (u) the variable or redefines (d) the variable, then the variable moves to the abnormal (A) state.</a:t>
            </a:r>
          </a:p>
          <a:p>
            <a:r>
              <a:rPr lang="en-US" altLang="en-US" sz="2200" dirty="0"/>
              <a:t>Once a variable enters the abnormal state (A), it remains in that state irrespective of what action – d, u, r is taken. </a:t>
            </a:r>
          </a:p>
          <a:p>
            <a:r>
              <a:rPr lang="en-US" altLang="en-US" sz="2200" dirty="0"/>
              <a:t>The abnormal state of a variable means that a programming anomaly has occurred.</a:t>
            </a:r>
          </a:p>
        </p:txBody>
      </p:sp>
      <p:sp>
        <p:nvSpPr>
          <p:cNvPr id="4" name="Rectangle 3" descr="M. Mhahudul Hasan">
            <a:extLst>
              <a:ext uri="{FF2B5EF4-FFF2-40B4-BE49-F238E27FC236}">
                <a16:creationId xmlns:a16="http://schemas.microsoft.com/office/drawing/2014/main" id="{F0A2F4A4-2FF8-45B8-86ED-0C7F4B34D62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8: Data Flow Testing</a:t>
            </a:r>
          </a:p>
        </p:txBody>
      </p:sp>
      <p:sp>
        <p:nvSpPr>
          <p:cNvPr id="7" name="Slide Number Placeholder 3">
            <a:extLst>
              <a:ext uri="{FF2B5EF4-FFF2-40B4-BE49-F238E27FC236}">
                <a16:creationId xmlns:a16="http://schemas.microsoft.com/office/drawing/2014/main" id="{54FB86CC-C75E-41E7-B209-31CA49BED338}"/>
              </a:ext>
            </a:extLst>
          </p:cNvPr>
          <p:cNvSpPr txBox="1">
            <a:spLocks/>
          </p:cNvSpPr>
          <p:nvPr/>
        </p:nvSpPr>
        <p:spPr>
          <a:xfrm rot="5400000">
            <a:off x="11852787" y="14748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10</a:t>
            </a:fld>
            <a:r>
              <a:rPr lang="en-US" sz="1400" b="1" dirty="0"/>
              <a:t> </a:t>
            </a:r>
          </a:p>
        </p:txBody>
      </p:sp>
      <p:sp>
        <p:nvSpPr>
          <p:cNvPr id="8" name="Content Placeholder 2">
            <a:extLst>
              <a:ext uri="{FF2B5EF4-FFF2-40B4-BE49-F238E27FC236}">
                <a16:creationId xmlns:a16="http://schemas.microsoft.com/office/drawing/2014/main" id="{8927E24A-FABF-442A-886D-CA798DCF6624}"/>
              </a:ext>
            </a:extLst>
          </p:cNvPr>
          <p:cNvSpPr>
            <a:spLocks noGrp="1"/>
          </p:cNvSpPr>
          <p:nvPr/>
        </p:nvSpPr>
        <p:spPr>
          <a:xfrm>
            <a:off x="-137653"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Rectangle 8" descr="M. Mhahudul Hasan">
            <a:extLst>
              <a:ext uri="{FF2B5EF4-FFF2-40B4-BE49-F238E27FC236}">
                <a16:creationId xmlns:a16="http://schemas.microsoft.com/office/drawing/2014/main" id="{93F377D5-1EE1-4448-9A03-16799B8A5AD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25932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5974" y="598436"/>
            <a:ext cx="11029950" cy="478196"/>
          </a:xfrm>
        </p:spPr>
        <p:txBody>
          <a:bodyPr>
            <a:normAutofit fontScale="90000"/>
          </a:bodyPr>
          <a:lstStyle/>
          <a:p>
            <a:pPr algn="ctr"/>
            <a:r>
              <a:rPr lang="en-GB" altLang="en-US" dirty="0">
                <a:solidFill>
                  <a:srgbClr val="0070C0"/>
                </a:solidFill>
              </a:rPr>
              <a:t>State transition diagram of a program variable</a:t>
            </a:r>
            <a:endParaRPr lang="en-GB" dirty="0">
              <a:solidFill>
                <a:srgbClr val="0070C0"/>
              </a:solidFill>
            </a:endParaRPr>
          </a:p>
        </p:txBody>
      </p:sp>
      <p:sp>
        <p:nvSpPr>
          <p:cNvPr id="5" name="Content Placeholder 2"/>
          <p:cNvSpPr txBox="1">
            <a:spLocks/>
          </p:cNvSpPr>
          <p:nvPr/>
        </p:nvSpPr>
        <p:spPr>
          <a:xfrm>
            <a:off x="548641" y="1290370"/>
            <a:ext cx="11217536" cy="4933449"/>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t>Data flow anomaly can be detected by using the idea of program instrumentation</a:t>
            </a:r>
          </a:p>
          <a:p>
            <a:pPr lvl="1"/>
            <a:r>
              <a:rPr lang="en-US" altLang="en-US" sz="2200" dirty="0">
                <a:solidFill>
                  <a:srgbClr val="0070C0"/>
                </a:solidFill>
              </a:rPr>
              <a:t>Program instrumentation: </a:t>
            </a:r>
            <a:r>
              <a:rPr lang="en-US" altLang="en-US" sz="2200" dirty="0"/>
              <a:t>Insert new code to monitor the states of variables</a:t>
            </a:r>
          </a:p>
          <a:p>
            <a:pPr lvl="1"/>
            <a:r>
              <a:rPr lang="en-US" altLang="en-US" sz="2200" dirty="0"/>
              <a:t>If the state sequence contains </a:t>
            </a:r>
            <a:r>
              <a:rPr lang="en-US" altLang="en-US" sz="2200" dirty="0" err="1"/>
              <a:t>dd</a:t>
            </a:r>
            <a:r>
              <a:rPr lang="en-US" altLang="en-US" sz="2200" dirty="0"/>
              <a:t>, </a:t>
            </a:r>
            <a:r>
              <a:rPr lang="en-US" altLang="en-US" sz="2200" dirty="0" err="1"/>
              <a:t>ur</a:t>
            </a:r>
            <a:r>
              <a:rPr lang="en-US" altLang="en-US" sz="2200" dirty="0"/>
              <a:t>, or du sequence, a data flow anomaly is said to have occurred.</a:t>
            </a:r>
          </a:p>
          <a:p>
            <a:pPr>
              <a:buFont typeface="Wingdings" pitchFamily="2" charset="2"/>
              <a:buChar char="q"/>
            </a:pPr>
            <a:r>
              <a:rPr lang="en-US" altLang="en-US" sz="2200" dirty="0">
                <a:solidFill>
                  <a:srgbClr val="C00000"/>
                </a:solidFill>
              </a:rPr>
              <a:t>Question: </a:t>
            </a:r>
            <a:r>
              <a:rPr lang="en-US" altLang="en-US" sz="2200" dirty="0"/>
              <a:t>Does the presence of data flow anomaly always mean that execution of the program will result in a failure?</a:t>
            </a:r>
          </a:p>
          <a:p>
            <a:pPr>
              <a:buFont typeface="Wingdings" pitchFamily="2" charset="2"/>
              <a:buChar char="q"/>
            </a:pPr>
            <a:r>
              <a:rPr lang="en-US" altLang="en-US" sz="2200" dirty="0">
                <a:solidFill>
                  <a:srgbClr val="C00000"/>
                </a:solidFill>
              </a:rPr>
              <a:t>Answer: </a:t>
            </a:r>
            <a:r>
              <a:rPr lang="en-US" altLang="en-US" sz="2200" dirty="0"/>
              <a:t>Not always…</a:t>
            </a:r>
          </a:p>
          <a:p>
            <a:pPr lvl="1"/>
            <a:r>
              <a:rPr lang="en-US" altLang="en-US" sz="2200" dirty="0"/>
              <a:t>The presence of a data flow anomaly in a program does not necessarily mean that execution of the program will result in a failure (</a:t>
            </a:r>
            <a:r>
              <a:rPr lang="en-US" altLang="en-US" sz="2200" dirty="0">
                <a:solidFill>
                  <a:srgbClr val="7030A0"/>
                </a:solidFill>
              </a:rPr>
              <a:t>e.g. dd – define and define again</a:t>
            </a:r>
            <a:r>
              <a:rPr lang="en-US" altLang="en-US" sz="2200" dirty="0"/>
              <a:t>)</a:t>
            </a:r>
          </a:p>
          <a:p>
            <a:pPr lvl="1"/>
            <a:r>
              <a:rPr lang="en-US" altLang="en-US" sz="2200" dirty="0"/>
              <a:t>A data flow anomaly simply means that the program may fail, and therefore the programmer must investigate the cause of the anomaly. </a:t>
            </a:r>
          </a:p>
        </p:txBody>
      </p:sp>
      <p:sp>
        <p:nvSpPr>
          <p:cNvPr id="4" name="Rectangle 3" descr="M. Mhahudul Hasan">
            <a:extLst>
              <a:ext uri="{FF2B5EF4-FFF2-40B4-BE49-F238E27FC236}">
                <a16:creationId xmlns:a16="http://schemas.microsoft.com/office/drawing/2014/main" id="{E367FC85-0C30-4C1C-B7DC-B8F18018C45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8: Data Flow Testing</a:t>
            </a:r>
          </a:p>
        </p:txBody>
      </p:sp>
      <p:sp>
        <p:nvSpPr>
          <p:cNvPr id="7" name="Slide Number Placeholder 3">
            <a:extLst>
              <a:ext uri="{FF2B5EF4-FFF2-40B4-BE49-F238E27FC236}">
                <a16:creationId xmlns:a16="http://schemas.microsoft.com/office/drawing/2014/main" id="{7D113471-1D3A-4900-B1D1-52E61F080EE9}"/>
              </a:ext>
            </a:extLst>
          </p:cNvPr>
          <p:cNvSpPr txBox="1">
            <a:spLocks/>
          </p:cNvSpPr>
          <p:nvPr/>
        </p:nvSpPr>
        <p:spPr>
          <a:xfrm rot="5400000">
            <a:off x="11852787" y="14748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11</a:t>
            </a:fld>
            <a:r>
              <a:rPr lang="en-US" sz="1400" b="1" dirty="0"/>
              <a:t> </a:t>
            </a:r>
          </a:p>
        </p:txBody>
      </p:sp>
      <p:sp>
        <p:nvSpPr>
          <p:cNvPr id="8" name="Content Placeholder 2">
            <a:extLst>
              <a:ext uri="{FF2B5EF4-FFF2-40B4-BE49-F238E27FC236}">
                <a16:creationId xmlns:a16="http://schemas.microsoft.com/office/drawing/2014/main" id="{8CFF7E28-D141-424C-B321-79DE943DF4E9}"/>
              </a:ext>
            </a:extLst>
          </p:cNvPr>
          <p:cNvSpPr>
            <a:spLocks noGrp="1"/>
          </p:cNvSpPr>
          <p:nvPr/>
        </p:nvSpPr>
        <p:spPr>
          <a:xfrm>
            <a:off x="-137653"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Rectangle 8" descr="M. Mhahudul Hasan">
            <a:extLst>
              <a:ext uri="{FF2B5EF4-FFF2-40B4-BE49-F238E27FC236}">
                <a16:creationId xmlns:a16="http://schemas.microsoft.com/office/drawing/2014/main" id="{0464283A-14FF-4D4D-BCD4-952BB5E6C9C4}"/>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48180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4464" y="613185"/>
            <a:ext cx="11029950" cy="478196"/>
          </a:xfrm>
        </p:spPr>
        <p:txBody>
          <a:bodyPr>
            <a:normAutofit fontScale="90000"/>
          </a:bodyPr>
          <a:lstStyle/>
          <a:p>
            <a:pPr algn="ctr"/>
            <a:r>
              <a:rPr lang="en-GB" altLang="en-US" dirty="0">
                <a:solidFill>
                  <a:srgbClr val="0070C0"/>
                </a:solidFill>
              </a:rPr>
              <a:t>State transition diagram of a program variable</a:t>
            </a:r>
            <a:endParaRPr lang="en-GB" dirty="0">
              <a:solidFill>
                <a:srgbClr val="0070C0"/>
              </a:solidFill>
            </a:endParaRPr>
          </a:p>
        </p:txBody>
      </p:sp>
      <p:sp>
        <p:nvSpPr>
          <p:cNvPr id="5" name="Content Placeholder 2"/>
          <p:cNvSpPr txBox="1">
            <a:spLocks/>
          </p:cNvSpPr>
          <p:nvPr/>
        </p:nvSpPr>
        <p:spPr>
          <a:xfrm>
            <a:off x="495772" y="1536328"/>
            <a:ext cx="11344146" cy="343251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solidFill>
                  <a:srgbClr val="C00000"/>
                </a:solidFill>
              </a:rPr>
              <a:t>Scenario 1:  </a:t>
            </a:r>
            <a:r>
              <a:rPr lang="en-US" altLang="en-US" sz="2200" dirty="0"/>
              <a:t>A data flow anomaly does not lead to program failure </a:t>
            </a:r>
          </a:p>
          <a:p>
            <a:pPr lvl="1"/>
            <a:r>
              <a:rPr lang="en-US" altLang="en-US" sz="2200" dirty="0"/>
              <a:t>Let us consider the </a:t>
            </a:r>
            <a:r>
              <a:rPr lang="en-US" altLang="en-US" sz="2200" b="1" dirty="0" err="1"/>
              <a:t>dd</a:t>
            </a:r>
            <a:r>
              <a:rPr lang="en-US" altLang="en-US" sz="2200" dirty="0"/>
              <a:t> anomaly in Example 1. </a:t>
            </a:r>
          </a:p>
          <a:p>
            <a:pPr lvl="1"/>
            <a:r>
              <a:rPr lang="en-US" altLang="en-US" sz="2200" dirty="0"/>
              <a:t>If the real intention of the programmer was to perform the second computation and the first computation produces no side effects, then the first computation merely represents a </a:t>
            </a:r>
            <a:r>
              <a:rPr lang="en-US" altLang="en-US" sz="2200" dirty="0">
                <a:solidFill>
                  <a:srgbClr val="7030A0"/>
                </a:solidFill>
              </a:rPr>
              <a:t>waste of processing power</a:t>
            </a:r>
            <a:r>
              <a:rPr lang="en-US" altLang="en-US" sz="2200" dirty="0"/>
              <a:t>. Thus </a:t>
            </a:r>
            <a:r>
              <a:rPr lang="en-US" altLang="en-US" sz="2200" b="1" dirty="0" err="1"/>
              <a:t>dd</a:t>
            </a:r>
            <a:r>
              <a:rPr lang="en-US" altLang="en-US" sz="2200" b="1" dirty="0"/>
              <a:t> </a:t>
            </a:r>
            <a:r>
              <a:rPr lang="en-US" altLang="en-US" sz="2200" dirty="0"/>
              <a:t>anomaly will not lead to program failure. </a:t>
            </a:r>
          </a:p>
          <a:p>
            <a:pPr>
              <a:buFont typeface="Wingdings" pitchFamily="2" charset="2"/>
              <a:buChar char="q"/>
            </a:pPr>
            <a:r>
              <a:rPr lang="en-US" altLang="en-US" sz="2200" dirty="0">
                <a:solidFill>
                  <a:srgbClr val="C00000"/>
                </a:solidFill>
              </a:rPr>
              <a:t>Scenario 2:  </a:t>
            </a:r>
            <a:r>
              <a:rPr lang="en-US" altLang="en-US" sz="2200" dirty="0"/>
              <a:t>A data flow anomaly leads to a program failure </a:t>
            </a:r>
          </a:p>
          <a:p>
            <a:pPr lvl="1"/>
            <a:r>
              <a:rPr lang="en-US" altLang="en-US" sz="2200" dirty="0"/>
              <a:t>If a statement is missing in between the two statements in Example 1, then the program can possibly lead to a failure.</a:t>
            </a:r>
          </a:p>
        </p:txBody>
      </p:sp>
      <p:sp>
        <p:nvSpPr>
          <p:cNvPr id="4" name="Rectangle 3" descr="M. Mhahudul Hasan">
            <a:extLst>
              <a:ext uri="{FF2B5EF4-FFF2-40B4-BE49-F238E27FC236}">
                <a16:creationId xmlns:a16="http://schemas.microsoft.com/office/drawing/2014/main" id="{EA1584B2-D812-4B4B-BD9E-ED4DA1690FC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8: Data Flow Testing</a:t>
            </a:r>
          </a:p>
        </p:txBody>
      </p:sp>
      <p:sp>
        <p:nvSpPr>
          <p:cNvPr id="7" name="Slide Number Placeholder 3">
            <a:extLst>
              <a:ext uri="{FF2B5EF4-FFF2-40B4-BE49-F238E27FC236}">
                <a16:creationId xmlns:a16="http://schemas.microsoft.com/office/drawing/2014/main" id="{BFA59887-6FBC-4612-851E-6DB6BDFE4A09}"/>
              </a:ext>
            </a:extLst>
          </p:cNvPr>
          <p:cNvSpPr txBox="1">
            <a:spLocks/>
          </p:cNvSpPr>
          <p:nvPr/>
        </p:nvSpPr>
        <p:spPr>
          <a:xfrm rot="5400000">
            <a:off x="11852787" y="162234"/>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12</a:t>
            </a:fld>
            <a:r>
              <a:rPr lang="en-US" sz="1400" b="1" dirty="0"/>
              <a:t> </a:t>
            </a:r>
          </a:p>
        </p:txBody>
      </p:sp>
      <p:sp>
        <p:nvSpPr>
          <p:cNvPr id="8" name="Content Placeholder 2">
            <a:extLst>
              <a:ext uri="{FF2B5EF4-FFF2-40B4-BE49-F238E27FC236}">
                <a16:creationId xmlns:a16="http://schemas.microsoft.com/office/drawing/2014/main" id="{55031BAE-A5CA-4D40-89E7-30C057593720}"/>
              </a:ext>
            </a:extLst>
          </p:cNvPr>
          <p:cNvSpPr>
            <a:spLocks noGrp="1"/>
          </p:cNvSpPr>
          <p:nvPr/>
        </p:nvSpPr>
        <p:spPr>
          <a:xfrm>
            <a:off x="-137653"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Rectangle 8" descr="M. Mhahudul Hasan">
            <a:extLst>
              <a:ext uri="{FF2B5EF4-FFF2-40B4-BE49-F238E27FC236}">
                <a16:creationId xmlns:a16="http://schemas.microsoft.com/office/drawing/2014/main" id="{B2E45C71-6579-4D04-8BE2-E5EF014EB8E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1845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6980" y="495197"/>
            <a:ext cx="11029950" cy="507693"/>
          </a:xfrm>
        </p:spPr>
        <p:txBody>
          <a:bodyPr>
            <a:normAutofit fontScale="90000"/>
          </a:bodyPr>
          <a:lstStyle/>
          <a:p>
            <a:pPr algn="ctr"/>
            <a:r>
              <a:rPr lang="en-GB" altLang="en-US" dirty="0">
                <a:solidFill>
                  <a:srgbClr val="0070C0"/>
                </a:solidFill>
              </a:rPr>
              <a:t>State transition diagram of a program variable</a:t>
            </a:r>
            <a:endParaRPr lang="en-GB" dirty="0">
              <a:solidFill>
                <a:srgbClr val="0070C0"/>
              </a:solidFill>
            </a:endParaRPr>
          </a:p>
        </p:txBody>
      </p:sp>
      <p:sp>
        <p:nvSpPr>
          <p:cNvPr id="5" name="Content Placeholder 2"/>
          <p:cNvSpPr txBox="1">
            <a:spLocks/>
          </p:cNvSpPr>
          <p:nvPr/>
        </p:nvSpPr>
        <p:spPr>
          <a:xfrm>
            <a:off x="584263" y="1071867"/>
            <a:ext cx="11344146" cy="412183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zh-TW" sz="2200" dirty="0"/>
              <a:t>While data flow anomalies are dangerous signs, they may or may not lead to defects</a:t>
            </a:r>
          </a:p>
          <a:p>
            <a:pPr lvl="1"/>
            <a:r>
              <a:rPr lang="en-US" altLang="zh-TW" sz="2200" dirty="0"/>
              <a:t>A </a:t>
            </a:r>
            <a:r>
              <a:rPr lang="en-US" altLang="zh-TW" sz="2200" dirty="0">
                <a:solidFill>
                  <a:srgbClr val="0070C0"/>
                </a:solidFill>
              </a:rPr>
              <a:t>defined, but never used </a:t>
            </a:r>
            <a:r>
              <a:rPr lang="en-US" altLang="zh-TW" sz="2200" dirty="0"/>
              <a:t>variable may just be </a:t>
            </a:r>
            <a:r>
              <a:rPr lang="en-US" altLang="zh-TW" sz="2200" dirty="0">
                <a:solidFill>
                  <a:srgbClr val="7030A0"/>
                </a:solidFill>
              </a:rPr>
              <a:t>extra stuff</a:t>
            </a:r>
          </a:p>
          <a:p>
            <a:pPr lvl="1"/>
            <a:r>
              <a:rPr lang="en-US" altLang="zh-TW" sz="2200" dirty="0"/>
              <a:t>Some </a:t>
            </a:r>
            <a:r>
              <a:rPr lang="en-US" altLang="zh-TW" sz="2200" dirty="0">
                <a:solidFill>
                  <a:srgbClr val="0070C0"/>
                </a:solidFill>
              </a:rPr>
              <a:t>compilers will assign </a:t>
            </a:r>
            <a:r>
              <a:rPr lang="en-US" altLang="zh-TW" sz="2200" dirty="0"/>
              <a:t>an initial value of </a:t>
            </a:r>
            <a:r>
              <a:rPr lang="en-US" altLang="zh-TW" sz="2200" dirty="0">
                <a:solidFill>
                  <a:srgbClr val="7030A0"/>
                </a:solidFill>
              </a:rPr>
              <a:t>zero or blank to all undefined variable</a:t>
            </a:r>
            <a:br>
              <a:rPr lang="en-US" altLang="zh-TW" sz="2200" dirty="0"/>
            </a:br>
            <a:r>
              <a:rPr lang="en-US" altLang="zh-TW" sz="2200" dirty="0"/>
              <a:t>based on the data type</a:t>
            </a:r>
          </a:p>
          <a:p>
            <a:pPr lvl="1"/>
            <a:r>
              <a:rPr lang="en-US" altLang="zh-TW" sz="2200" dirty="0">
                <a:solidFill>
                  <a:srgbClr val="0070C0"/>
                </a:solidFill>
              </a:rPr>
              <a:t>Multiple definitions </a:t>
            </a:r>
            <a:r>
              <a:rPr lang="en-US" altLang="zh-TW" sz="2200" dirty="0"/>
              <a:t>prior to usage may just be bad and </a:t>
            </a:r>
            <a:r>
              <a:rPr lang="en-US" altLang="zh-TW" sz="2200" dirty="0">
                <a:solidFill>
                  <a:srgbClr val="7030A0"/>
                </a:solidFill>
              </a:rPr>
              <a:t>wasteful logic</a:t>
            </a:r>
          </a:p>
          <a:p>
            <a:pPr>
              <a:buFont typeface="Wingdings" pitchFamily="2" charset="2"/>
              <a:buChar char="q"/>
            </a:pPr>
            <a:r>
              <a:rPr lang="en-US" sz="2200" dirty="0"/>
              <a:t>The programmers must </a:t>
            </a:r>
            <a:r>
              <a:rPr lang="en-US" sz="2200" dirty="0">
                <a:solidFill>
                  <a:srgbClr val="0070C0"/>
                </a:solidFill>
              </a:rPr>
              <a:t>analyze the causes of data flow anomalies </a:t>
            </a:r>
            <a:r>
              <a:rPr lang="en-US" sz="2200" dirty="0"/>
              <a:t>and </a:t>
            </a:r>
            <a:r>
              <a:rPr lang="en-US" sz="2200" dirty="0">
                <a:solidFill>
                  <a:srgbClr val="7030A0"/>
                </a:solidFill>
              </a:rPr>
              <a:t>eliminate them</a:t>
            </a:r>
            <a:r>
              <a:rPr lang="en-US" sz="2200" dirty="0"/>
              <a:t>.</a:t>
            </a:r>
          </a:p>
          <a:p>
            <a:pPr lvl="1"/>
            <a:r>
              <a:rPr lang="en-US" sz="2200" dirty="0"/>
              <a:t>Investigate the cause of the anomaly</a:t>
            </a:r>
          </a:p>
          <a:p>
            <a:pPr lvl="1"/>
            <a:r>
              <a:rPr lang="en-US" sz="2200" dirty="0"/>
              <a:t>To fix an anomaly, write new code or modify the existing code</a:t>
            </a:r>
            <a:endParaRPr lang="en-US" altLang="en-US" sz="2200" dirty="0"/>
          </a:p>
        </p:txBody>
      </p:sp>
      <p:sp>
        <p:nvSpPr>
          <p:cNvPr id="4" name="Rectangle 3" descr="M. Mhahudul Hasan">
            <a:extLst>
              <a:ext uri="{FF2B5EF4-FFF2-40B4-BE49-F238E27FC236}">
                <a16:creationId xmlns:a16="http://schemas.microsoft.com/office/drawing/2014/main" id="{8D828CA1-C299-41CB-9CA9-59EA2C7812F7}"/>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8: Data Flow Testing</a:t>
            </a:r>
          </a:p>
        </p:txBody>
      </p:sp>
      <p:sp>
        <p:nvSpPr>
          <p:cNvPr id="7" name="Slide Number Placeholder 3">
            <a:extLst>
              <a:ext uri="{FF2B5EF4-FFF2-40B4-BE49-F238E27FC236}">
                <a16:creationId xmlns:a16="http://schemas.microsoft.com/office/drawing/2014/main" id="{5941F665-E667-409B-9C21-93B24BCA4366}"/>
              </a:ext>
            </a:extLst>
          </p:cNvPr>
          <p:cNvSpPr txBox="1">
            <a:spLocks/>
          </p:cNvSpPr>
          <p:nvPr/>
        </p:nvSpPr>
        <p:spPr>
          <a:xfrm rot="5400000">
            <a:off x="11852787" y="14748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13</a:t>
            </a:fld>
            <a:r>
              <a:rPr lang="en-US" sz="1400" b="1" dirty="0"/>
              <a:t> </a:t>
            </a:r>
          </a:p>
        </p:txBody>
      </p:sp>
      <p:sp>
        <p:nvSpPr>
          <p:cNvPr id="8" name="Content Placeholder 2">
            <a:extLst>
              <a:ext uri="{FF2B5EF4-FFF2-40B4-BE49-F238E27FC236}">
                <a16:creationId xmlns:a16="http://schemas.microsoft.com/office/drawing/2014/main" id="{EBAC7657-3DB1-47FD-869A-C6721099F0E5}"/>
              </a:ext>
            </a:extLst>
          </p:cNvPr>
          <p:cNvSpPr>
            <a:spLocks noGrp="1"/>
          </p:cNvSpPr>
          <p:nvPr/>
        </p:nvSpPr>
        <p:spPr>
          <a:xfrm>
            <a:off x="-137653"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Rectangle 8" descr="M. Mhahudul Hasan">
            <a:extLst>
              <a:ext uri="{FF2B5EF4-FFF2-40B4-BE49-F238E27FC236}">
                <a16:creationId xmlns:a16="http://schemas.microsoft.com/office/drawing/2014/main" id="{7C5F92C0-F989-430A-9D5E-7CDD235B51AC}"/>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41728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6477" y="539443"/>
            <a:ext cx="11029950" cy="551938"/>
          </a:xfrm>
        </p:spPr>
        <p:txBody>
          <a:bodyPr/>
          <a:lstStyle/>
          <a:p>
            <a:pPr algn="ctr"/>
            <a:r>
              <a:rPr lang="en-GB" altLang="en-US" dirty="0">
                <a:solidFill>
                  <a:srgbClr val="0070C0"/>
                </a:solidFill>
              </a:rPr>
              <a:t>Data flow graph</a:t>
            </a:r>
            <a:endParaRPr lang="en-GB" dirty="0">
              <a:solidFill>
                <a:srgbClr val="0070C0"/>
              </a:solidFill>
            </a:endParaRPr>
          </a:p>
        </p:txBody>
      </p:sp>
      <p:sp>
        <p:nvSpPr>
          <p:cNvPr id="5" name="Content Placeholder 2"/>
          <p:cNvSpPr txBox="1">
            <a:spLocks/>
          </p:cNvSpPr>
          <p:nvPr/>
        </p:nvSpPr>
        <p:spPr>
          <a:xfrm>
            <a:off x="422031" y="1204602"/>
            <a:ext cx="11344146" cy="513720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buFont typeface="Wingdings" pitchFamily="2" charset="2"/>
              <a:buChar char="q"/>
            </a:pPr>
            <a:r>
              <a:rPr lang="en-US" altLang="en-US" sz="2200" dirty="0"/>
              <a:t>Data-flow testing uses the data flow graph to explore the unreasonable things that can happen to data (i.e., anomalies)</a:t>
            </a:r>
          </a:p>
          <a:p>
            <a:pPr marL="457200" indent="-457200">
              <a:buFont typeface="Wingdings" pitchFamily="2" charset="2"/>
              <a:buChar char="q"/>
            </a:pPr>
            <a:r>
              <a:rPr lang="en-US" altLang="en-US" sz="2200" dirty="0"/>
              <a:t>In practice, programmers may not draw data flow graphs by hand. Instead, language translators are modified to produce data flow graphs from program units</a:t>
            </a:r>
          </a:p>
          <a:p>
            <a:pPr marL="457200" indent="-457200">
              <a:buFont typeface="Wingdings" pitchFamily="2" charset="2"/>
              <a:buChar char="q"/>
            </a:pPr>
            <a:r>
              <a:rPr lang="en-US" altLang="en-US" sz="2200" dirty="0"/>
              <a:t>A data flow graph is drawn with the objective of identifying data definitions and their uses.</a:t>
            </a:r>
          </a:p>
          <a:p>
            <a:pPr marL="457200" indent="-457200">
              <a:buFont typeface="Wingdings" pitchFamily="2" charset="2"/>
              <a:buChar char="q"/>
            </a:pPr>
            <a:r>
              <a:rPr lang="en-GB" altLang="en-US" sz="2200" dirty="0"/>
              <a:t>Each occurrence of a data variable is classified as follows:</a:t>
            </a:r>
          </a:p>
          <a:p>
            <a:pPr lvl="1"/>
            <a:r>
              <a:rPr lang="en-GB" altLang="en-US" sz="2200" dirty="0"/>
              <a:t>Definition (d) </a:t>
            </a:r>
          </a:p>
          <a:p>
            <a:pPr lvl="1"/>
            <a:r>
              <a:rPr lang="en-GB" altLang="en-US" sz="2200" dirty="0"/>
              <a:t>Kill (k) </a:t>
            </a:r>
          </a:p>
          <a:p>
            <a:pPr lvl="1"/>
            <a:r>
              <a:rPr lang="en-GB" altLang="en-US" sz="2200" dirty="0"/>
              <a:t>Use (u):  </a:t>
            </a:r>
          </a:p>
          <a:p>
            <a:pPr lvl="2">
              <a:buFont typeface="Courier New" pitchFamily="49" charset="0"/>
              <a:buChar char="o"/>
            </a:pPr>
            <a:r>
              <a:rPr lang="en-GB" altLang="en-US" sz="2200" dirty="0">
                <a:solidFill>
                  <a:srgbClr val="0070C0"/>
                </a:solidFill>
              </a:rPr>
              <a:t>c-use: Used in a calculation</a:t>
            </a:r>
          </a:p>
          <a:p>
            <a:pPr lvl="2">
              <a:buFont typeface="Courier New" pitchFamily="49" charset="0"/>
              <a:buChar char="o"/>
            </a:pPr>
            <a:r>
              <a:rPr lang="en-GB" altLang="en-US" sz="2200" dirty="0">
                <a:solidFill>
                  <a:srgbClr val="7030A0"/>
                </a:solidFill>
              </a:rPr>
              <a:t>p-use: Used in a predicate</a:t>
            </a:r>
          </a:p>
        </p:txBody>
      </p:sp>
      <p:sp>
        <p:nvSpPr>
          <p:cNvPr id="4" name="Rectangle 3" descr="M. Mhahudul Hasan">
            <a:extLst>
              <a:ext uri="{FF2B5EF4-FFF2-40B4-BE49-F238E27FC236}">
                <a16:creationId xmlns:a16="http://schemas.microsoft.com/office/drawing/2014/main" id="{DE54E308-6904-4058-9A9B-06BE1F8F0B3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8: Data Flow Testing</a:t>
            </a:r>
          </a:p>
        </p:txBody>
      </p:sp>
      <p:sp>
        <p:nvSpPr>
          <p:cNvPr id="7" name="Slide Number Placeholder 3">
            <a:extLst>
              <a:ext uri="{FF2B5EF4-FFF2-40B4-BE49-F238E27FC236}">
                <a16:creationId xmlns:a16="http://schemas.microsoft.com/office/drawing/2014/main" id="{79182089-706D-4F45-A99D-C95A4C6445AC}"/>
              </a:ext>
            </a:extLst>
          </p:cNvPr>
          <p:cNvSpPr txBox="1">
            <a:spLocks/>
          </p:cNvSpPr>
          <p:nvPr/>
        </p:nvSpPr>
        <p:spPr>
          <a:xfrm rot="5400000">
            <a:off x="11852787" y="14748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14</a:t>
            </a:fld>
            <a:r>
              <a:rPr lang="en-US" sz="1400" b="1" dirty="0"/>
              <a:t> </a:t>
            </a:r>
          </a:p>
        </p:txBody>
      </p:sp>
      <p:sp>
        <p:nvSpPr>
          <p:cNvPr id="8" name="Content Placeholder 2">
            <a:extLst>
              <a:ext uri="{FF2B5EF4-FFF2-40B4-BE49-F238E27FC236}">
                <a16:creationId xmlns:a16="http://schemas.microsoft.com/office/drawing/2014/main" id="{4586CDD4-F740-487A-9F3B-9F7FFBBB7EE6}"/>
              </a:ext>
            </a:extLst>
          </p:cNvPr>
          <p:cNvSpPr>
            <a:spLocks noGrp="1"/>
          </p:cNvSpPr>
          <p:nvPr/>
        </p:nvSpPr>
        <p:spPr>
          <a:xfrm>
            <a:off x="-137653"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Rectangle 8" descr="M. Mhahudul Hasan">
            <a:extLst>
              <a:ext uri="{FF2B5EF4-FFF2-40B4-BE49-F238E27FC236}">
                <a16:creationId xmlns:a16="http://schemas.microsoft.com/office/drawing/2014/main" id="{C37CCEC2-8717-4B49-A77F-82F27EF07F9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15775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6981" y="524695"/>
            <a:ext cx="11029950" cy="596183"/>
          </a:xfrm>
        </p:spPr>
        <p:txBody>
          <a:bodyPr/>
          <a:lstStyle/>
          <a:p>
            <a:pPr algn="ctr"/>
            <a:r>
              <a:rPr lang="en-GB" altLang="en-US" dirty="0">
                <a:solidFill>
                  <a:srgbClr val="0070C0"/>
                </a:solidFill>
              </a:rPr>
              <a:t>Data flow graph</a:t>
            </a:r>
            <a:endParaRPr lang="en-GB" dirty="0">
              <a:solidFill>
                <a:srgbClr val="0070C0"/>
              </a:solidFill>
            </a:endParaRPr>
          </a:p>
        </p:txBody>
      </p:sp>
      <p:sp>
        <p:nvSpPr>
          <p:cNvPr id="5" name="Content Placeholder 2"/>
          <p:cNvSpPr txBox="1">
            <a:spLocks/>
          </p:cNvSpPr>
          <p:nvPr/>
        </p:nvSpPr>
        <p:spPr>
          <a:xfrm>
            <a:off x="446764" y="1248847"/>
            <a:ext cx="11245672" cy="512245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t>This occurs when a value is moved into the memory location of the variable</a:t>
            </a:r>
            <a:br>
              <a:rPr lang="en-US" altLang="en-US" sz="2200" dirty="0"/>
            </a:br>
            <a:r>
              <a:rPr lang="en-US" altLang="en-US" sz="2200" dirty="0"/>
              <a:t> (i.e.  a variable gets  new value)</a:t>
            </a:r>
          </a:p>
          <a:p>
            <a:pPr lvl="1"/>
            <a:r>
              <a:rPr lang="en-US" altLang="en-US" sz="2200" dirty="0" err="1"/>
              <a:t>i</a:t>
            </a:r>
            <a:r>
              <a:rPr lang="en-US" altLang="en-US" sz="2200" dirty="0"/>
              <a:t> = x;  	</a:t>
            </a:r>
            <a:r>
              <a:rPr lang="en-US" altLang="en-US" sz="2200" dirty="0">
                <a:latin typeface="Courier" pitchFamily="49" charset="0"/>
              </a:rPr>
              <a:t>/* The variable </a:t>
            </a:r>
            <a:r>
              <a:rPr lang="en-US" altLang="en-US" sz="2200" dirty="0" err="1">
                <a:latin typeface="Courier" pitchFamily="49" charset="0"/>
              </a:rPr>
              <a:t>i</a:t>
            </a:r>
            <a:r>
              <a:rPr lang="en-US" altLang="en-US" sz="2200" dirty="0">
                <a:latin typeface="Courier" pitchFamily="49" charset="0"/>
              </a:rPr>
              <a:t> gets a new value. */</a:t>
            </a:r>
          </a:p>
          <a:p>
            <a:pPr lvl="1"/>
            <a:r>
              <a:rPr lang="en-US" altLang="en-US" sz="2200" dirty="0">
                <a:solidFill>
                  <a:srgbClr val="C00000"/>
                </a:solidFill>
              </a:rPr>
              <a:t>Kill:  </a:t>
            </a:r>
            <a:r>
              <a:rPr lang="en-US" altLang="en-US" sz="2200" dirty="0"/>
              <a:t>This occurs if the value and the location become unbound (release)</a:t>
            </a:r>
          </a:p>
          <a:p>
            <a:pPr lvl="1"/>
            <a:r>
              <a:rPr lang="en-US" altLang="en-US" sz="2200" dirty="0">
                <a:solidFill>
                  <a:srgbClr val="C00000"/>
                </a:solidFill>
              </a:rPr>
              <a:t>Use:  </a:t>
            </a:r>
            <a:r>
              <a:rPr lang="en-US" altLang="en-US" sz="2200" dirty="0"/>
              <a:t>This occurs when the value is fetched from the memory location of the variable. </a:t>
            </a:r>
            <a:br>
              <a:rPr lang="en-US" altLang="en-US" sz="2200" dirty="0"/>
            </a:br>
            <a:r>
              <a:rPr lang="en-US" altLang="en-US" sz="2200" dirty="0"/>
              <a:t>There are two forms of uses of a variable –</a:t>
            </a:r>
          </a:p>
          <a:p>
            <a:pPr lvl="2">
              <a:buNone/>
            </a:pPr>
            <a:r>
              <a:rPr lang="en-US" altLang="en-US" sz="2200" dirty="0"/>
              <a:t>1.  Computation use (c-use)</a:t>
            </a:r>
          </a:p>
          <a:p>
            <a:pPr lvl="3"/>
            <a:r>
              <a:rPr lang="en-US" altLang="en-US" sz="2200" dirty="0"/>
              <a:t>Example:   x = 2*y;    </a:t>
            </a:r>
            <a:r>
              <a:rPr lang="en-US" altLang="en-US" sz="2200" dirty="0">
                <a:latin typeface="Courier" pitchFamily="49" charset="0"/>
              </a:rPr>
              <a:t>/* y has been used to compute value of x */</a:t>
            </a:r>
          </a:p>
          <a:p>
            <a:pPr lvl="2">
              <a:buNone/>
            </a:pPr>
            <a:r>
              <a:rPr lang="en-US" altLang="en-US" sz="2200" dirty="0"/>
              <a:t>2.  Predicate use (p-use)</a:t>
            </a:r>
          </a:p>
          <a:p>
            <a:pPr lvl="3"/>
            <a:r>
              <a:rPr lang="en-US" altLang="en-US" sz="2200" dirty="0"/>
              <a:t>Example:   if (y &gt; 100) { …}    </a:t>
            </a:r>
            <a:r>
              <a:rPr lang="en-US" altLang="en-US" sz="2200" dirty="0">
                <a:latin typeface="Courier" pitchFamily="49" charset="0"/>
              </a:rPr>
              <a:t>/* y has been used in a condition */</a:t>
            </a:r>
            <a:endParaRPr lang="en-GB" altLang="en-US" sz="2200" dirty="0">
              <a:latin typeface="Courier" pitchFamily="49" charset="0"/>
            </a:endParaRPr>
          </a:p>
        </p:txBody>
      </p:sp>
      <p:sp>
        <p:nvSpPr>
          <p:cNvPr id="4" name="Rectangle 3" descr="M. Mhahudul Hasan">
            <a:extLst>
              <a:ext uri="{FF2B5EF4-FFF2-40B4-BE49-F238E27FC236}">
                <a16:creationId xmlns:a16="http://schemas.microsoft.com/office/drawing/2014/main" id="{FA39C3DF-1847-4F19-8710-1491C8D26C3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8: Data Flow Testing</a:t>
            </a:r>
          </a:p>
        </p:txBody>
      </p:sp>
      <p:sp>
        <p:nvSpPr>
          <p:cNvPr id="7" name="Slide Number Placeholder 3">
            <a:extLst>
              <a:ext uri="{FF2B5EF4-FFF2-40B4-BE49-F238E27FC236}">
                <a16:creationId xmlns:a16="http://schemas.microsoft.com/office/drawing/2014/main" id="{3D5C3AA6-25EA-44C5-B7B6-4C314AD9E4CE}"/>
              </a:ext>
            </a:extLst>
          </p:cNvPr>
          <p:cNvSpPr txBox="1">
            <a:spLocks/>
          </p:cNvSpPr>
          <p:nvPr/>
        </p:nvSpPr>
        <p:spPr>
          <a:xfrm rot="5400000">
            <a:off x="11852787" y="162234"/>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15</a:t>
            </a:fld>
            <a:r>
              <a:rPr lang="en-US" sz="1400" b="1" dirty="0"/>
              <a:t> </a:t>
            </a:r>
          </a:p>
        </p:txBody>
      </p:sp>
      <p:sp>
        <p:nvSpPr>
          <p:cNvPr id="8" name="Content Placeholder 2">
            <a:extLst>
              <a:ext uri="{FF2B5EF4-FFF2-40B4-BE49-F238E27FC236}">
                <a16:creationId xmlns:a16="http://schemas.microsoft.com/office/drawing/2014/main" id="{610963B1-2593-4D4E-B7F6-323D88E49F87}"/>
              </a:ext>
            </a:extLst>
          </p:cNvPr>
          <p:cNvSpPr>
            <a:spLocks noGrp="1"/>
          </p:cNvSpPr>
          <p:nvPr/>
        </p:nvSpPr>
        <p:spPr>
          <a:xfrm>
            <a:off x="-137653"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Rectangle 8" descr="M. Mhahudul Hasan">
            <a:extLst>
              <a:ext uri="{FF2B5EF4-FFF2-40B4-BE49-F238E27FC236}">
                <a16:creationId xmlns:a16="http://schemas.microsoft.com/office/drawing/2014/main" id="{B4C000C3-B76B-4B77-9280-C2462D4C7B0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1124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5975" y="509946"/>
            <a:ext cx="11029950" cy="596183"/>
          </a:xfrm>
        </p:spPr>
        <p:txBody>
          <a:bodyPr/>
          <a:lstStyle/>
          <a:p>
            <a:pPr algn="ctr"/>
            <a:r>
              <a:rPr lang="en-GB" altLang="en-US" dirty="0">
                <a:solidFill>
                  <a:srgbClr val="0070C0"/>
                </a:solidFill>
              </a:rPr>
              <a:t>Data flow graph</a:t>
            </a:r>
            <a:endParaRPr lang="en-GB" dirty="0">
              <a:solidFill>
                <a:srgbClr val="0070C0"/>
              </a:solidFill>
            </a:endParaRPr>
          </a:p>
        </p:txBody>
      </p:sp>
      <p:sp>
        <p:nvSpPr>
          <p:cNvPr id="6" name="Content Placeholder 2"/>
          <p:cNvSpPr txBox="1">
            <a:spLocks/>
          </p:cNvSpPr>
          <p:nvPr/>
        </p:nvSpPr>
        <p:spPr>
          <a:xfrm>
            <a:off x="693854" y="2484536"/>
            <a:ext cx="10426430" cy="3981157"/>
          </a:xfrm>
          <a:prstGeom prst="rect">
            <a:avLst/>
          </a:prstGeom>
        </p:spPr>
        <p:txBody>
          <a:bodyPr vert="horz" lIns="91440" tIns="45720" rIns="91440" bIns="45720" rtlCol="0" anchor="ctr">
            <a:normAutofit fontScale="92500" lnSpcReduction="10000"/>
          </a:bodyPr>
          <a:lstStyle/>
          <a:p>
            <a:pPr marL="306000" marR="0" lvl="0" indent="-306000" algn="l" defTabSz="457200" rtl="0" eaLnBrk="1" fontAlgn="auto" latinLnBrk="0" hangingPunct="1">
              <a:lnSpc>
                <a:spcPct val="100000"/>
              </a:lnSpc>
              <a:spcBef>
                <a:spcPct val="20000"/>
              </a:spcBef>
              <a:spcAft>
                <a:spcPts val="600"/>
              </a:spcAft>
              <a:buClr>
                <a:schemeClr val="accent2"/>
              </a:buClr>
              <a:buSzPct val="92000"/>
              <a:buFontTx/>
              <a:buNone/>
              <a:tabLst/>
              <a:defRPr/>
            </a:pPr>
            <a:endPar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endParaRPr>
          </a:p>
          <a:p>
            <a:pPr marL="306000" marR="0" lvl="0" indent="-306000" algn="l" defTabSz="457200" rtl="0" eaLnBrk="1" fontAlgn="auto" latinLnBrk="0" hangingPunct="1">
              <a:lnSpc>
                <a:spcPct val="100000"/>
              </a:lnSpc>
              <a:spcBef>
                <a:spcPct val="20000"/>
              </a:spcBef>
              <a:spcAft>
                <a:spcPts val="600"/>
              </a:spcAft>
              <a:buClr>
                <a:schemeClr val="accent2"/>
              </a:buClr>
              <a:buSzPct val="92000"/>
              <a:buFontTx/>
              <a:buNone/>
              <a:tabLst/>
              <a:defRPr/>
            </a:pPr>
            <a:r>
              <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rPr>
              <a:t>				                              			</a:t>
            </a:r>
            <a:r>
              <a:rPr kumimoji="0" lang="en-US" sz="2000" b="1" i="0" u="sng" strike="noStrike" kern="1200" cap="none" spc="0" normalizeH="0" baseline="0" noProof="0" dirty="0">
                <a:ln>
                  <a:noFill/>
                </a:ln>
                <a:solidFill>
                  <a:srgbClr val="0000FF"/>
                </a:solidFill>
                <a:effectLst/>
                <a:uLnTx/>
                <a:uFillTx/>
                <a:latin typeface="Comic Sans MS" pitchFamily="66" charset="0"/>
                <a:ea typeface="+mn-ea"/>
                <a:cs typeface="+mn-cs"/>
              </a:rPr>
              <a:t>Definition</a:t>
            </a:r>
            <a:r>
              <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rPr>
              <a:t>		    </a:t>
            </a:r>
            <a:r>
              <a:rPr kumimoji="0" lang="en-US" sz="2000" b="1" i="0" u="sng" strike="noStrike" kern="1200" cap="none" spc="0" normalizeH="0" baseline="0" noProof="0" dirty="0">
                <a:ln>
                  <a:noFill/>
                </a:ln>
                <a:solidFill>
                  <a:srgbClr val="0000FF"/>
                </a:solidFill>
                <a:effectLst/>
                <a:uLnTx/>
                <a:uFillTx/>
                <a:latin typeface="Comic Sans MS" pitchFamily="66" charset="0"/>
                <a:ea typeface="+mn-ea"/>
                <a:cs typeface="+mn-cs"/>
              </a:rPr>
              <a:t>C-use</a:t>
            </a:r>
            <a:r>
              <a:rPr kumimoji="0" lang="en-US" sz="2000" b="0" i="0" u="none" strike="noStrike" kern="1200" cap="none" spc="0" normalizeH="0" baseline="0" noProof="0" dirty="0">
                <a:ln>
                  <a:noFill/>
                </a:ln>
                <a:solidFill>
                  <a:srgbClr val="0000FF"/>
                </a:solidFill>
                <a:effectLst/>
                <a:uLnTx/>
                <a:uFillTx/>
                <a:latin typeface="Comic Sans MS" pitchFamily="66" charset="0"/>
                <a:ea typeface="+mn-ea"/>
                <a:cs typeface="+mn-cs"/>
              </a:rPr>
              <a:t>	</a:t>
            </a:r>
            <a:r>
              <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rPr>
              <a:t>		</a:t>
            </a:r>
            <a:r>
              <a:rPr kumimoji="0" lang="en-US" sz="2000" b="1" i="0" u="sng" strike="noStrike" kern="1200" cap="none" spc="0" normalizeH="0" baseline="0" noProof="0" dirty="0">
                <a:ln>
                  <a:noFill/>
                </a:ln>
                <a:solidFill>
                  <a:srgbClr val="0000FF"/>
                </a:solidFill>
                <a:effectLst/>
                <a:uLnTx/>
                <a:uFillTx/>
                <a:latin typeface="Comic Sans MS" pitchFamily="66" charset="0"/>
                <a:ea typeface="+mn-ea"/>
                <a:cs typeface="+mn-cs"/>
              </a:rPr>
              <a:t>P-use</a:t>
            </a:r>
          </a:p>
          <a:p>
            <a:pPr marL="306000" marR="0" lvl="0" indent="-306000" algn="l" defTabSz="457200" rtl="0" eaLnBrk="1" fontAlgn="auto" latinLnBrk="0" hangingPunct="1">
              <a:lnSpc>
                <a:spcPct val="100000"/>
              </a:lnSpc>
              <a:spcBef>
                <a:spcPct val="20000"/>
              </a:spcBef>
              <a:spcAft>
                <a:spcPts val="600"/>
              </a:spcAft>
              <a:buClr>
                <a:schemeClr val="accent2"/>
              </a:buClr>
              <a:buSzPct val="92000"/>
              <a:buFontTx/>
              <a:buNone/>
              <a:tabLst/>
              <a:defRPr/>
            </a:pPr>
            <a:r>
              <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rPr>
              <a:t>1.    read (x, y);								x, y</a:t>
            </a:r>
          </a:p>
          <a:p>
            <a:pPr marL="306000" marR="0" lvl="0" indent="-306000" algn="l" defTabSz="457200" rtl="0" eaLnBrk="1" fontAlgn="auto" latinLnBrk="0" hangingPunct="1">
              <a:lnSpc>
                <a:spcPct val="100000"/>
              </a:lnSpc>
              <a:spcBef>
                <a:spcPct val="20000"/>
              </a:spcBef>
              <a:spcAft>
                <a:spcPts val="600"/>
              </a:spcAft>
              <a:buClr>
                <a:schemeClr val="accent2"/>
              </a:buClr>
              <a:buSzPct val="92000"/>
              <a:buFontTx/>
              <a:buNone/>
              <a:tabLst/>
              <a:defRPr/>
            </a:pPr>
            <a:r>
              <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rPr>
              <a:t>2.    z = x + 2;								z		       	 x</a:t>
            </a:r>
          </a:p>
          <a:p>
            <a:pPr marL="306000" marR="0" lvl="0" indent="-306000" algn="l" defTabSz="457200" rtl="0" eaLnBrk="1" fontAlgn="auto" latinLnBrk="0" hangingPunct="1">
              <a:lnSpc>
                <a:spcPct val="100000"/>
              </a:lnSpc>
              <a:spcBef>
                <a:spcPct val="20000"/>
              </a:spcBef>
              <a:spcAft>
                <a:spcPts val="600"/>
              </a:spcAft>
              <a:buClr>
                <a:schemeClr val="accent2"/>
              </a:buClr>
              <a:buSzPct val="92000"/>
              <a:buFontTx/>
              <a:buNone/>
              <a:tabLst/>
              <a:defRPr/>
            </a:pPr>
            <a:r>
              <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rPr>
              <a:t>3.    if (z &lt; y)							            							 	z, y</a:t>
            </a:r>
          </a:p>
          <a:p>
            <a:pPr marL="306000" marR="0" lvl="0" indent="-306000" algn="l" defTabSz="457200" rtl="0" eaLnBrk="1" fontAlgn="auto" latinLnBrk="0" hangingPunct="1">
              <a:lnSpc>
                <a:spcPct val="100000"/>
              </a:lnSpc>
              <a:spcBef>
                <a:spcPct val="20000"/>
              </a:spcBef>
              <a:spcAft>
                <a:spcPts val="600"/>
              </a:spcAft>
              <a:buClr>
                <a:schemeClr val="accent2"/>
              </a:buClr>
              <a:buSzPct val="92000"/>
              <a:buFontTx/>
              <a:buNone/>
              <a:tabLst/>
              <a:defRPr/>
            </a:pPr>
            <a:r>
              <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rPr>
              <a:t>4.   	w = x + 1;		     						 w		       	 x</a:t>
            </a:r>
          </a:p>
          <a:p>
            <a:pPr marL="306000" marR="0" lvl="0" indent="-306000" algn="l" defTabSz="457200" rtl="0" eaLnBrk="1" fontAlgn="auto" latinLnBrk="0" hangingPunct="1">
              <a:lnSpc>
                <a:spcPct val="100000"/>
              </a:lnSpc>
              <a:spcBef>
                <a:spcPct val="20000"/>
              </a:spcBef>
              <a:spcAft>
                <a:spcPts val="600"/>
              </a:spcAft>
              <a:buClr>
                <a:schemeClr val="accent2"/>
              </a:buClr>
              <a:buSzPct val="92000"/>
              <a:buFontTx/>
              <a:buNone/>
              <a:tabLst/>
              <a:defRPr/>
            </a:pPr>
            <a:r>
              <a:rPr lang="en-US" sz="2000" dirty="0">
                <a:solidFill>
                  <a:schemeClr val="tx2"/>
                </a:solidFill>
                <a:latin typeface="Comic Sans MS" pitchFamily="66" charset="0"/>
              </a:rPr>
              <a:t>5.  </a:t>
            </a:r>
            <a:r>
              <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rPr>
              <a:t>  else</a:t>
            </a:r>
          </a:p>
          <a:p>
            <a:pPr marR="0" lvl="0" algn="l" defTabSz="457200" rtl="0" eaLnBrk="1" fontAlgn="auto" latinLnBrk="0" hangingPunct="1">
              <a:lnSpc>
                <a:spcPct val="100000"/>
              </a:lnSpc>
              <a:spcBef>
                <a:spcPct val="20000"/>
              </a:spcBef>
              <a:spcAft>
                <a:spcPts val="600"/>
              </a:spcAft>
              <a:buClr>
                <a:schemeClr val="accent2"/>
              </a:buClr>
              <a:buSzPct val="92000"/>
              <a:tabLst/>
              <a:defRPr/>
            </a:pPr>
            <a:r>
              <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rPr>
              <a:t>6.    y = y + 1;     y++;    y+=3;	     	 			y			         y</a:t>
            </a:r>
          </a:p>
          <a:p>
            <a:pPr marR="0" lvl="0" algn="l" defTabSz="457200" rtl="0" eaLnBrk="1" fontAlgn="auto" latinLnBrk="0" hangingPunct="1">
              <a:lnSpc>
                <a:spcPct val="100000"/>
              </a:lnSpc>
              <a:spcBef>
                <a:spcPct val="20000"/>
              </a:spcBef>
              <a:spcAft>
                <a:spcPts val="600"/>
              </a:spcAft>
              <a:buClr>
                <a:schemeClr val="accent2"/>
              </a:buClr>
              <a:buSzPct val="92000"/>
              <a:tabLst/>
              <a:defRPr/>
            </a:pPr>
            <a:r>
              <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rPr>
              <a:t>7.   z</a:t>
            </a:r>
            <a:r>
              <a:rPr lang="en-US" sz="2000" dirty="0">
                <a:solidFill>
                  <a:schemeClr val="tx2"/>
                </a:solidFill>
                <a:latin typeface="Comic Sans MS" pitchFamily="66" charset="0"/>
              </a:rPr>
              <a:t> = f1 (x, y)			                                z		             </a:t>
            </a:r>
            <a:r>
              <a:rPr lang="en-US" sz="2000" dirty="0" err="1">
                <a:solidFill>
                  <a:schemeClr val="tx2"/>
                </a:solidFill>
                <a:latin typeface="Comic Sans MS" pitchFamily="66" charset="0"/>
              </a:rPr>
              <a:t>x,y</a:t>
            </a:r>
            <a:endPar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endParaRPr>
          </a:p>
          <a:p>
            <a:pPr marL="306000" marR="0" lvl="0" indent="-306000" algn="l" defTabSz="457200" rtl="0" eaLnBrk="1" fontAlgn="auto" latinLnBrk="0" hangingPunct="1">
              <a:lnSpc>
                <a:spcPct val="100000"/>
              </a:lnSpc>
              <a:spcBef>
                <a:spcPct val="20000"/>
              </a:spcBef>
              <a:spcAft>
                <a:spcPts val="600"/>
              </a:spcAft>
              <a:buClr>
                <a:schemeClr val="accent2"/>
              </a:buClr>
              <a:buSzPct val="92000"/>
              <a:buFontTx/>
              <a:buNone/>
              <a:tabLst/>
              <a:defRPr/>
            </a:pPr>
            <a:r>
              <a:rPr kumimoji="0" lang="en-US" sz="2000" b="0" i="0" u="none" strike="noStrike" kern="1200" cap="none" spc="0" normalizeH="0" baseline="0" noProof="0" dirty="0">
                <a:ln>
                  <a:noFill/>
                </a:ln>
                <a:solidFill>
                  <a:schemeClr val="tx2"/>
                </a:solidFill>
                <a:effectLst/>
                <a:uLnTx/>
                <a:uFillTx/>
                <a:latin typeface="Comic Sans MS" pitchFamily="66" charset="0"/>
                <a:ea typeface="+mn-ea"/>
                <a:cs typeface="+mn-cs"/>
              </a:rPr>
              <a:t>8.   print (x, y, w, z);			 						   		</a:t>
            </a:r>
            <a:r>
              <a:rPr kumimoji="0" lang="en-US" sz="2000" b="0" i="0" u="none" strike="noStrike" kern="1200" cap="none" spc="0" normalizeH="0" baseline="0" noProof="0" dirty="0" err="1">
                <a:ln>
                  <a:noFill/>
                </a:ln>
                <a:solidFill>
                  <a:schemeClr val="tx2"/>
                </a:solidFill>
                <a:effectLst/>
                <a:uLnTx/>
                <a:uFillTx/>
                <a:latin typeface="Comic Sans MS" pitchFamily="66" charset="0"/>
                <a:ea typeface="+mn-ea"/>
                <a:cs typeface="+mn-cs"/>
              </a:rPr>
              <a:t>x,y,w,z</a:t>
            </a:r>
            <a:r>
              <a:rPr kumimoji="0" lang="en-US" sz="2000" b="0" i="0" u="none" strike="noStrike" kern="1200" cap="none" spc="0" normalizeH="0" baseline="0" noProof="0" dirty="0">
                <a:ln>
                  <a:noFill/>
                </a:ln>
                <a:solidFill>
                  <a:schemeClr val="tx2"/>
                </a:solidFill>
                <a:effectLst/>
                <a:uLnTx/>
                <a:uFillTx/>
                <a:latin typeface="+mn-lt"/>
                <a:ea typeface="+mn-ea"/>
                <a:cs typeface="+mn-cs"/>
              </a:rPr>
              <a:t> </a:t>
            </a:r>
          </a:p>
          <a:p>
            <a:pPr marL="306000" marR="0" lvl="0" indent="-306000" algn="l" defTabSz="457200" rtl="0" eaLnBrk="1" fontAlgn="auto" latinLnBrk="0" hangingPunct="1">
              <a:lnSpc>
                <a:spcPct val="100000"/>
              </a:lnSpc>
              <a:spcBef>
                <a:spcPct val="20000"/>
              </a:spcBef>
              <a:spcAft>
                <a:spcPts val="600"/>
              </a:spcAft>
              <a:buClr>
                <a:schemeClr val="accent2"/>
              </a:buClr>
              <a:buSzPct val="92000"/>
              <a:buFontTx/>
              <a:buNone/>
              <a:tabLst/>
              <a:defRPr/>
            </a:pPr>
            <a:endParaRPr kumimoji="0" lang="en-US" sz="2000" b="0" i="0" u="none" strike="noStrike" kern="1200" cap="none" spc="0" normalizeH="0" baseline="0" noProof="0" dirty="0">
              <a:ln>
                <a:noFill/>
              </a:ln>
              <a:solidFill>
                <a:schemeClr val="tx2"/>
              </a:solidFill>
              <a:effectLst/>
              <a:uLnTx/>
              <a:uFillTx/>
              <a:latin typeface="+mn-lt"/>
              <a:ea typeface="+mn-ea"/>
              <a:cs typeface="+mn-cs"/>
            </a:endParaRPr>
          </a:p>
        </p:txBody>
      </p:sp>
      <p:sp>
        <p:nvSpPr>
          <p:cNvPr id="7" name="Rectangle 6"/>
          <p:cNvSpPr/>
          <p:nvPr/>
        </p:nvSpPr>
        <p:spPr>
          <a:xfrm>
            <a:off x="872272" y="1338569"/>
            <a:ext cx="9472246" cy="1107996"/>
          </a:xfrm>
          <a:prstGeom prst="rect">
            <a:avLst/>
          </a:prstGeom>
        </p:spPr>
        <p:txBody>
          <a:bodyPr wrap="square">
            <a:spAutoFit/>
          </a:bodyPr>
          <a:lstStyle/>
          <a:p>
            <a:pPr>
              <a:buFont typeface="Wingdings" pitchFamily="2" charset="2"/>
              <a:buChar char="q"/>
            </a:pPr>
            <a:r>
              <a:rPr lang="en-US" altLang="en-US" sz="2200" dirty="0"/>
              <a:t>  Data flow testing criteria are based on two fundamental concepts:</a:t>
            </a:r>
          </a:p>
          <a:p>
            <a:pPr lvl="1">
              <a:buFont typeface="Courier New" pitchFamily="49" charset="0"/>
              <a:buChar char="o"/>
            </a:pPr>
            <a:r>
              <a:rPr lang="en-US" altLang="en-US" sz="2200" dirty="0"/>
              <a:t>  </a:t>
            </a:r>
            <a:r>
              <a:rPr lang="en-US" altLang="en-US" sz="2200" dirty="0">
                <a:solidFill>
                  <a:srgbClr val="0070C0"/>
                </a:solidFill>
              </a:rPr>
              <a:t>Definitions </a:t>
            </a:r>
          </a:p>
          <a:p>
            <a:pPr lvl="1">
              <a:buFont typeface="Courier New" pitchFamily="49" charset="0"/>
              <a:buChar char="o"/>
            </a:pPr>
            <a:r>
              <a:rPr lang="en-US" altLang="en-US" sz="2200" dirty="0"/>
              <a:t>  </a:t>
            </a:r>
            <a:r>
              <a:rPr lang="en-US" altLang="en-US" sz="2200" dirty="0">
                <a:solidFill>
                  <a:srgbClr val="7030A0"/>
                </a:solidFill>
              </a:rPr>
              <a:t>Uses (both c-uses and p-uses of variables)</a:t>
            </a:r>
          </a:p>
        </p:txBody>
      </p:sp>
      <p:sp>
        <p:nvSpPr>
          <p:cNvPr id="5" name="Rectangle 4" descr="M. Mhahudul Hasan">
            <a:extLst>
              <a:ext uri="{FF2B5EF4-FFF2-40B4-BE49-F238E27FC236}">
                <a16:creationId xmlns:a16="http://schemas.microsoft.com/office/drawing/2014/main" id="{03EAC428-EA48-4FC6-8C2A-6CD87F72A665}"/>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8: Data Flow Testing</a:t>
            </a:r>
          </a:p>
        </p:txBody>
      </p:sp>
      <p:sp>
        <p:nvSpPr>
          <p:cNvPr id="9" name="Slide Number Placeholder 3">
            <a:extLst>
              <a:ext uri="{FF2B5EF4-FFF2-40B4-BE49-F238E27FC236}">
                <a16:creationId xmlns:a16="http://schemas.microsoft.com/office/drawing/2014/main" id="{A76DF540-B9CF-4652-9EA8-BC9A12BA79BF}"/>
              </a:ext>
            </a:extLst>
          </p:cNvPr>
          <p:cNvSpPr txBox="1">
            <a:spLocks/>
          </p:cNvSpPr>
          <p:nvPr/>
        </p:nvSpPr>
        <p:spPr>
          <a:xfrm rot="5400000">
            <a:off x="11852787" y="162234"/>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16</a:t>
            </a:fld>
            <a:r>
              <a:rPr lang="en-US" sz="1400" b="1" dirty="0"/>
              <a:t> </a:t>
            </a:r>
          </a:p>
        </p:txBody>
      </p:sp>
      <p:sp>
        <p:nvSpPr>
          <p:cNvPr id="10" name="Content Placeholder 2">
            <a:extLst>
              <a:ext uri="{FF2B5EF4-FFF2-40B4-BE49-F238E27FC236}">
                <a16:creationId xmlns:a16="http://schemas.microsoft.com/office/drawing/2014/main" id="{4C1D5D38-2431-4A1D-8748-D2208A75579D}"/>
              </a:ext>
            </a:extLst>
          </p:cNvPr>
          <p:cNvSpPr>
            <a:spLocks noGrp="1"/>
          </p:cNvSpPr>
          <p:nvPr/>
        </p:nvSpPr>
        <p:spPr>
          <a:xfrm>
            <a:off x="-137653"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1" name="Rectangle 10" descr="M. Mhahudul Hasan">
            <a:extLst>
              <a:ext uri="{FF2B5EF4-FFF2-40B4-BE49-F238E27FC236}">
                <a16:creationId xmlns:a16="http://schemas.microsoft.com/office/drawing/2014/main" id="{0BED3835-AAC8-4BD7-BE02-D52E684DA576}"/>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595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54192"/>
            <a:ext cx="11029950" cy="537190"/>
          </a:xfrm>
        </p:spPr>
        <p:txBody>
          <a:bodyPr/>
          <a:lstStyle/>
          <a:p>
            <a:pPr algn="ctr"/>
            <a:r>
              <a:rPr lang="en-GB" dirty="0">
                <a:solidFill>
                  <a:srgbClr val="0070C0"/>
                </a:solidFill>
              </a:rPr>
              <a:t>references</a:t>
            </a:r>
          </a:p>
        </p:txBody>
      </p:sp>
      <p:sp>
        <p:nvSpPr>
          <p:cNvPr id="3" name="Content Placeholder 2"/>
          <p:cNvSpPr>
            <a:spLocks noGrp="1"/>
          </p:cNvSpPr>
          <p:nvPr>
            <p:ph idx="4294967295"/>
          </p:nvPr>
        </p:nvSpPr>
        <p:spPr>
          <a:xfrm>
            <a:off x="783355" y="1176850"/>
            <a:ext cx="11025187" cy="2665412"/>
          </a:xfrm>
        </p:spPr>
        <p:txBody>
          <a:bodyPr>
            <a:noAutofit/>
          </a:bodyPr>
          <a:lstStyle/>
          <a:p>
            <a:pPr>
              <a:buFont typeface="Wingdings" panose="05000000000000000000" pitchFamily="2" charset="2"/>
              <a:buChar char="q"/>
            </a:pPr>
            <a:r>
              <a:rPr lang="en-US" sz="2000" dirty="0"/>
              <a:t>Software Testing And Quality Assurance – Theory and Practice - </a:t>
            </a:r>
            <a:r>
              <a:rPr lang="en-US" sz="2000" dirty="0" err="1"/>
              <a:t>Kshirasagar</a:t>
            </a:r>
            <a:r>
              <a:rPr lang="en-US" sz="2000" dirty="0"/>
              <a:t> Naik &amp; </a:t>
            </a:r>
            <a:r>
              <a:rPr lang="en-US" sz="2000" dirty="0" err="1"/>
              <a:t>Priyadarshi</a:t>
            </a:r>
            <a:r>
              <a:rPr lang="en-US" sz="2000" dirty="0"/>
              <a:t> </a:t>
            </a:r>
            <a:r>
              <a:rPr lang="en-US" sz="2000" dirty="0" err="1"/>
              <a:t>Tripathy</a:t>
            </a:r>
            <a:endParaRPr lang="en-US" sz="2000" dirty="0"/>
          </a:p>
          <a:p>
            <a:pPr>
              <a:buFont typeface="Wingdings" panose="05000000000000000000" pitchFamily="2" charset="2"/>
              <a:buChar char="q"/>
            </a:pPr>
            <a:r>
              <a:rPr lang="en-GB" sz="2000" dirty="0"/>
              <a:t>Software Quality Engineering: Testing, Quality Assurance and Quantifiable Improvement - Jeff Tian</a:t>
            </a:r>
            <a:endParaRPr lang="en-US" sz="2200" dirty="0"/>
          </a:p>
          <a:p>
            <a:pPr>
              <a:lnSpc>
                <a:spcPct val="90000"/>
              </a:lnSpc>
              <a:spcBef>
                <a:spcPts val="300"/>
              </a:spcBef>
            </a:pPr>
            <a:endParaRPr lang="en-US" sz="2000" dirty="0">
              <a:ea typeface="ＭＳ Ｐゴシック" pitchFamily="34" charset="-128"/>
            </a:endParaRPr>
          </a:p>
        </p:txBody>
      </p:sp>
      <p:sp>
        <p:nvSpPr>
          <p:cNvPr id="4" name="Rectangle 3" descr="M. Mhahudul Hasan">
            <a:extLst>
              <a:ext uri="{FF2B5EF4-FFF2-40B4-BE49-F238E27FC236}">
                <a16:creationId xmlns:a16="http://schemas.microsoft.com/office/drawing/2014/main" id="{6BB34D3C-8968-472B-AC1D-72E64E403D6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8: Data Flow Testing</a:t>
            </a:r>
          </a:p>
        </p:txBody>
      </p:sp>
      <p:sp>
        <p:nvSpPr>
          <p:cNvPr id="6" name="Slide Number Placeholder 3">
            <a:extLst>
              <a:ext uri="{FF2B5EF4-FFF2-40B4-BE49-F238E27FC236}">
                <a16:creationId xmlns:a16="http://schemas.microsoft.com/office/drawing/2014/main" id="{5E38B0A4-8F6A-47B2-81C0-DF8ADD561729}"/>
              </a:ext>
            </a:extLst>
          </p:cNvPr>
          <p:cNvSpPr txBox="1">
            <a:spLocks/>
          </p:cNvSpPr>
          <p:nvPr/>
        </p:nvSpPr>
        <p:spPr>
          <a:xfrm rot="5400000">
            <a:off x="11852787" y="16223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17</a:t>
            </a:fld>
            <a:r>
              <a:rPr lang="en-US" sz="1400" b="1" dirty="0"/>
              <a:t> </a:t>
            </a:r>
          </a:p>
        </p:txBody>
      </p:sp>
      <p:sp>
        <p:nvSpPr>
          <p:cNvPr id="8" name="Rectangle 7" descr="M. Mhahudul Hasan">
            <a:extLst>
              <a:ext uri="{FF2B5EF4-FFF2-40B4-BE49-F238E27FC236}">
                <a16:creationId xmlns:a16="http://schemas.microsoft.com/office/drawing/2014/main" id="{4000EB1F-04F9-4E87-8F07-C9C300C1A7E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3644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9213" y="568939"/>
            <a:ext cx="11029950" cy="507693"/>
          </a:xfrm>
        </p:spPr>
        <p:txBody>
          <a:bodyPr>
            <a:normAutofit fontScale="90000"/>
          </a:bodyPr>
          <a:lstStyle/>
          <a:p>
            <a:pPr algn="ctr"/>
            <a:r>
              <a:rPr lang="en-US" dirty="0">
                <a:solidFill>
                  <a:srgbClr val="0070C0"/>
                </a:solidFill>
              </a:rPr>
              <a:t>Data flow testing</a:t>
            </a:r>
            <a:endParaRPr lang="en-GB" dirty="0">
              <a:solidFill>
                <a:srgbClr val="0070C0"/>
              </a:solidFill>
            </a:endParaRPr>
          </a:p>
        </p:txBody>
      </p:sp>
      <p:sp>
        <p:nvSpPr>
          <p:cNvPr id="5" name="Content Placeholder 2"/>
          <p:cNvSpPr txBox="1">
            <a:spLocks/>
          </p:cNvSpPr>
          <p:nvPr/>
        </p:nvSpPr>
        <p:spPr>
          <a:xfrm>
            <a:off x="504395" y="1216628"/>
            <a:ext cx="11217536" cy="518417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200" dirty="0"/>
              <a:t>A programmer can perform a number of tests on data values. These tests are collectively known as ‘data flow testing</a:t>
            </a:r>
            <a:endParaRPr lang="en-GB" sz="2200" dirty="0"/>
          </a:p>
          <a:p>
            <a:r>
              <a:rPr lang="en-GB" sz="2200" dirty="0"/>
              <a:t>A program unit accepts inputs, performs computations, assigns new values to variables, and</a:t>
            </a:r>
            <a:br>
              <a:rPr lang="en-GB" sz="2200" dirty="0"/>
            </a:br>
            <a:r>
              <a:rPr lang="en-GB" sz="2200" dirty="0"/>
              <a:t>returns results</a:t>
            </a:r>
          </a:p>
          <a:p>
            <a:r>
              <a:rPr lang="en-GB" sz="2200" dirty="0"/>
              <a:t>One can visualize of “flow” of data values from one statement to another</a:t>
            </a:r>
          </a:p>
          <a:p>
            <a:r>
              <a:rPr lang="en-GB" sz="2200" dirty="0"/>
              <a:t>A data value produced in one statement is expected to be used later such as file pointer is used later. If the later use is never verified, we do not know if the earlier assignment is acceptable</a:t>
            </a:r>
          </a:p>
          <a:p>
            <a:r>
              <a:rPr lang="en-US" altLang="zh-TW" sz="2200" dirty="0"/>
              <a:t>Data flow testing is a form of </a:t>
            </a:r>
            <a:r>
              <a:rPr lang="en-US" altLang="zh-TW" sz="2200" dirty="0">
                <a:solidFill>
                  <a:srgbClr val="0070C0"/>
                </a:solidFill>
              </a:rPr>
              <a:t>structural testing </a:t>
            </a:r>
            <a:r>
              <a:rPr lang="en-US" altLang="zh-TW" sz="2200" dirty="0"/>
              <a:t>and a </a:t>
            </a:r>
            <a:r>
              <a:rPr lang="en-US" altLang="zh-TW" sz="2200" dirty="0">
                <a:solidFill>
                  <a:srgbClr val="0070C0"/>
                </a:solidFill>
              </a:rPr>
              <a:t>white box testing </a:t>
            </a:r>
            <a:r>
              <a:rPr lang="en-US" altLang="zh-TW" sz="2200" dirty="0"/>
              <a:t>technique that focuses on program variables and the paths</a:t>
            </a:r>
          </a:p>
          <a:p>
            <a:pPr lvl="2">
              <a:buFont typeface="Courier New" pitchFamily="49" charset="0"/>
              <a:buChar char="o"/>
            </a:pPr>
            <a:r>
              <a:rPr lang="en-US" altLang="zh-TW" sz="2200" dirty="0"/>
              <a:t>From the point where a </a:t>
            </a:r>
            <a:r>
              <a:rPr lang="en-US" altLang="zh-TW" sz="2200" dirty="0">
                <a:solidFill>
                  <a:srgbClr val="0070C0"/>
                </a:solidFill>
              </a:rPr>
              <a:t>variable, v, is defined or assigned a value</a:t>
            </a:r>
          </a:p>
          <a:p>
            <a:pPr lvl="2">
              <a:buFont typeface="Courier New" pitchFamily="49" charset="0"/>
              <a:buChar char="o"/>
            </a:pPr>
            <a:r>
              <a:rPr lang="en-US" altLang="zh-TW" sz="2200" dirty="0"/>
              <a:t>To the point where that </a:t>
            </a:r>
            <a:r>
              <a:rPr lang="en-US" altLang="zh-TW" sz="2200" dirty="0">
                <a:solidFill>
                  <a:srgbClr val="7030A0"/>
                </a:solidFill>
              </a:rPr>
              <a:t>variable, v, is used</a:t>
            </a:r>
            <a:r>
              <a:rPr lang="en-US" altLang="en-US" sz="2200" dirty="0">
                <a:solidFill>
                  <a:srgbClr val="7030A0"/>
                </a:solidFill>
              </a:rPr>
              <a:t> </a:t>
            </a:r>
            <a:endParaRPr lang="en-GB" sz="2200" dirty="0">
              <a:solidFill>
                <a:srgbClr val="7030A0"/>
              </a:solidFill>
            </a:endParaRPr>
          </a:p>
        </p:txBody>
      </p:sp>
      <p:sp>
        <p:nvSpPr>
          <p:cNvPr id="4" name="Rectangle 3" descr="M. Mhahudul Hasan">
            <a:extLst>
              <a:ext uri="{FF2B5EF4-FFF2-40B4-BE49-F238E27FC236}">
                <a16:creationId xmlns:a16="http://schemas.microsoft.com/office/drawing/2014/main" id="{3738F6CE-7E6A-40B3-916D-186A90372364}"/>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8: Data Flow Testing</a:t>
            </a:r>
          </a:p>
        </p:txBody>
      </p:sp>
      <p:sp>
        <p:nvSpPr>
          <p:cNvPr id="7" name="Slide Number Placeholder 3">
            <a:extLst>
              <a:ext uri="{FF2B5EF4-FFF2-40B4-BE49-F238E27FC236}">
                <a16:creationId xmlns:a16="http://schemas.microsoft.com/office/drawing/2014/main" id="{4660EA7A-C13C-4942-AE75-5E216AA510A4}"/>
              </a:ext>
            </a:extLst>
          </p:cNvPr>
          <p:cNvSpPr txBox="1">
            <a:spLocks/>
          </p:cNvSpPr>
          <p:nvPr/>
        </p:nvSpPr>
        <p:spPr>
          <a:xfrm rot="5400000">
            <a:off x="11749548" y="250724"/>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a:t>
            </a:fld>
            <a:r>
              <a:rPr lang="en-US" sz="1400" b="1" dirty="0"/>
              <a:t> </a:t>
            </a:r>
          </a:p>
        </p:txBody>
      </p:sp>
      <p:sp>
        <p:nvSpPr>
          <p:cNvPr id="8" name="Content Placeholder 2">
            <a:extLst>
              <a:ext uri="{FF2B5EF4-FFF2-40B4-BE49-F238E27FC236}">
                <a16:creationId xmlns:a16="http://schemas.microsoft.com/office/drawing/2014/main" id="{9B47BAE7-EBA7-4593-8F86-D18348537BE2}"/>
              </a:ext>
            </a:extLst>
          </p:cNvPr>
          <p:cNvSpPr>
            <a:spLocks noGrp="1"/>
          </p:cNvSpPr>
          <p:nvPr/>
        </p:nvSpPr>
        <p:spPr>
          <a:xfrm>
            <a:off x="-137653"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Rectangle 8" descr="M. Mhahudul Hasan">
            <a:extLst>
              <a:ext uri="{FF2B5EF4-FFF2-40B4-BE49-F238E27FC236}">
                <a16:creationId xmlns:a16="http://schemas.microsoft.com/office/drawing/2014/main" id="{EFA7EF71-AAF7-4A10-AF72-DC6B7527F9DF}"/>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88514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8710" y="480450"/>
            <a:ext cx="11029950" cy="610931"/>
          </a:xfrm>
        </p:spPr>
        <p:txBody>
          <a:bodyPr/>
          <a:lstStyle/>
          <a:p>
            <a:pPr algn="ctr"/>
            <a:r>
              <a:rPr lang="en-US">
                <a:solidFill>
                  <a:srgbClr val="0070C0"/>
                </a:solidFill>
              </a:rPr>
              <a:t>Levels of Data flow testing</a:t>
            </a:r>
            <a:endParaRPr lang="en-GB" dirty="0">
              <a:solidFill>
                <a:srgbClr val="0070C0"/>
              </a:solidFill>
            </a:endParaRPr>
          </a:p>
        </p:txBody>
      </p:sp>
      <p:sp>
        <p:nvSpPr>
          <p:cNvPr id="5" name="Content Placeholder 2"/>
          <p:cNvSpPr txBox="1">
            <a:spLocks/>
          </p:cNvSpPr>
          <p:nvPr/>
        </p:nvSpPr>
        <p:spPr>
          <a:xfrm>
            <a:off x="371661" y="1172383"/>
            <a:ext cx="11702352" cy="534640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t>Data flow testing can be performed at two conceptual levels</a:t>
            </a:r>
          </a:p>
          <a:p>
            <a:pPr>
              <a:buFont typeface="Wingdings" pitchFamily="2" charset="2"/>
              <a:buChar char="v"/>
            </a:pPr>
            <a:r>
              <a:rPr lang="en-US" altLang="en-US" sz="2200" dirty="0">
                <a:solidFill>
                  <a:srgbClr val="C00000"/>
                </a:solidFill>
              </a:rPr>
              <a:t>Static data flow testing</a:t>
            </a:r>
          </a:p>
          <a:p>
            <a:pPr lvl="1"/>
            <a:r>
              <a:rPr lang="en-GB" altLang="en-US" sz="2200" dirty="0"/>
              <a:t>Analyse source code but does not involve actual execution of source code</a:t>
            </a:r>
          </a:p>
          <a:p>
            <a:pPr lvl="1"/>
            <a:r>
              <a:rPr lang="en-GB" altLang="en-US" sz="2200" dirty="0"/>
              <a:t>Identify potential defects, commonly known as data flow anomaly</a:t>
            </a:r>
          </a:p>
          <a:p>
            <a:pPr>
              <a:buFont typeface="Wingdings" pitchFamily="2" charset="2"/>
              <a:buChar char="v"/>
            </a:pPr>
            <a:r>
              <a:rPr lang="en-US" altLang="en-US" sz="2200" dirty="0">
                <a:solidFill>
                  <a:srgbClr val="C00000"/>
                </a:solidFill>
              </a:rPr>
              <a:t>Dynamic data flow testing</a:t>
            </a:r>
          </a:p>
          <a:p>
            <a:pPr lvl="1"/>
            <a:r>
              <a:rPr lang="en-GB" altLang="en-US" sz="2200" dirty="0"/>
              <a:t>Involves actual program execution</a:t>
            </a:r>
          </a:p>
          <a:p>
            <a:pPr>
              <a:buFont typeface="Wingdings" pitchFamily="2" charset="2"/>
              <a:buChar char="q"/>
            </a:pPr>
            <a:r>
              <a:rPr lang="en-GB" altLang="en-US" sz="2200" dirty="0"/>
              <a:t>There is similarity and difference between control flow testing (CFT) and data flow testing (DFT)</a:t>
            </a:r>
          </a:p>
          <a:p>
            <a:pPr lvl="1"/>
            <a:r>
              <a:rPr lang="en-GB" altLang="en-US" sz="2200" dirty="0">
                <a:solidFill>
                  <a:srgbClr val="C00000"/>
                </a:solidFill>
              </a:rPr>
              <a:t>Similarity: </a:t>
            </a:r>
            <a:r>
              <a:rPr lang="en-GB" altLang="en-US" sz="2200" dirty="0"/>
              <a:t>both approaches identify program paths &amp; emphasize on generating test cases from those program paths</a:t>
            </a:r>
          </a:p>
          <a:p>
            <a:pPr lvl="1"/>
            <a:r>
              <a:rPr lang="en-GB" altLang="en-US" sz="2200" dirty="0">
                <a:solidFill>
                  <a:srgbClr val="C00000"/>
                </a:solidFill>
              </a:rPr>
              <a:t>Difference: </a:t>
            </a:r>
            <a:r>
              <a:rPr lang="en-GB" altLang="en-US" sz="2200" dirty="0"/>
              <a:t>CFT uses control flow test selection criteria, whereas DFT uses data flow testing criteria</a:t>
            </a:r>
            <a:endParaRPr lang="en-GB" sz="2200" dirty="0"/>
          </a:p>
        </p:txBody>
      </p:sp>
      <p:sp>
        <p:nvSpPr>
          <p:cNvPr id="4" name="Rectangle 3" descr="M. Mhahudul Hasan">
            <a:extLst>
              <a:ext uri="{FF2B5EF4-FFF2-40B4-BE49-F238E27FC236}">
                <a16:creationId xmlns:a16="http://schemas.microsoft.com/office/drawing/2014/main" id="{D58ADBCA-9805-47D8-AC23-A7ECB32CDAC4}"/>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8: Data Flow Testing</a:t>
            </a:r>
          </a:p>
        </p:txBody>
      </p:sp>
      <p:sp>
        <p:nvSpPr>
          <p:cNvPr id="7" name="Slide Number Placeholder 3">
            <a:extLst>
              <a:ext uri="{FF2B5EF4-FFF2-40B4-BE49-F238E27FC236}">
                <a16:creationId xmlns:a16="http://schemas.microsoft.com/office/drawing/2014/main" id="{287C8AB5-B9D7-4F83-BFB0-F4C6302EA09B}"/>
              </a:ext>
            </a:extLst>
          </p:cNvPr>
          <p:cNvSpPr txBox="1">
            <a:spLocks/>
          </p:cNvSpPr>
          <p:nvPr/>
        </p:nvSpPr>
        <p:spPr>
          <a:xfrm rot="5400000">
            <a:off x="11749548" y="250724"/>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a:t>
            </a:fld>
            <a:r>
              <a:rPr lang="en-US" sz="1400" b="1" dirty="0"/>
              <a:t> </a:t>
            </a:r>
          </a:p>
        </p:txBody>
      </p:sp>
      <p:sp>
        <p:nvSpPr>
          <p:cNvPr id="8" name="Content Placeholder 2">
            <a:extLst>
              <a:ext uri="{FF2B5EF4-FFF2-40B4-BE49-F238E27FC236}">
                <a16:creationId xmlns:a16="http://schemas.microsoft.com/office/drawing/2014/main" id="{04E5EABB-87FC-414D-80F0-BFE07D5C3F48}"/>
              </a:ext>
            </a:extLst>
          </p:cNvPr>
          <p:cNvSpPr>
            <a:spLocks noGrp="1"/>
          </p:cNvSpPr>
          <p:nvPr/>
        </p:nvSpPr>
        <p:spPr>
          <a:xfrm>
            <a:off x="-137653"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Rectangle 8" descr="M. Mhahudul Hasan">
            <a:extLst>
              <a:ext uri="{FF2B5EF4-FFF2-40B4-BE49-F238E27FC236}">
                <a16:creationId xmlns:a16="http://schemas.microsoft.com/office/drawing/2014/main" id="{782AA88E-0CD0-4F00-A612-7DB403487B4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3858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0942" y="539443"/>
            <a:ext cx="11029950" cy="596183"/>
          </a:xfrm>
        </p:spPr>
        <p:txBody>
          <a:bodyPr/>
          <a:lstStyle/>
          <a:p>
            <a:pPr algn="ctr"/>
            <a:r>
              <a:rPr lang="en-US" dirty="0">
                <a:solidFill>
                  <a:srgbClr val="0070C0"/>
                </a:solidFill>
              </a:rPr>
              <a:t>Data flow anomaly</a:t>
            </a:r>
            <a:endParaRPr lang="en-GB" dirty="0">
              <a:solidFill>
                <a:srgbClr val="0070C0"/>
              </a:solidFill>
            </a:endParaRPr>
          </a:p>
        </p:txBody>
      </p:sp>
      <p:sp>
        <p:nvSpPr>
          <p:cNvPr id="5" name="Content Placeholder 2"/>
          <p:cNvSpPr txBox="1">
            <a:spLocks/>
          </p:cNvSpPr>
          <p:nvPr/>
        </p:nvSpPr>
        <p:spPr>
          <a:xfrm>
            <a:off x="651879" y="1201880"/>
            <a:ext cx="11217536" cy="480071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t>An </a:t>
            </a:r>
            <a:r>
              <a:rPr lang="en-US" altLang="en-US" sz="2200" dirty="0">
                <a:solidFill>
                  <a:srgbClr val="C00000"/>
                </a:solidFill>
              </a:rPr>
              <a:t>anomaly</a:t>
            </a:r>
            <a:r>
              <a:rPr lang="en-US" altLang="en-US" sz="2200" dirty="0"/>
              <a:t> is a deviant or abnormal way of doing something</a:t>
            </a:r>
          </a:p>
          <a:p>
            <a:pPr>
              <a:buFont typeface="Wingdings" pitchFamily="2" charset="2"/>
              <a:buChar char="q"/>
            </a:pPr>
            <a:r>
              <a:rPr lang="en-US" altLang="en-US" sz="2200" dirty="0"/>
              <a:t>Data-flow anomalies represent the patterns of data usage which may lead to an </a:t>
            </a:r>
            <a:r>
              <a:rPr lang="en-US" altLang="en-US" sz="2200" dirty="0">
                <a:solidFill>
                  <a:srgbClr val="C00000"/>
                </a:solidFill>
              </a:rPr>
              <a:t>incorrect execution of the code</a:t>
            </a:r>
          </a:p>
          <a:p>
            <a:pPr>
              <a:buFont typeface="Wingdings" pitchFamily="2" charset="2"/>
              <a:buChar char="q"/>
            </a:pPr>
            <a:r>
              <a:rPr lang="en-US" altLang="en-US" sz="2200" dirty="0">
                <a:solidFill>
                  <a:srgbClr val="0070C0"/>
                </a:solidFill>
              </a:rPr>
              <a:t>Example 1: The second definition of x overrides the first.</a:t>
            </a:r>
          </a:p>
          <a:p>
            <a:pPr lvl="1"/>
            <a:r>
              <a:rPr lang="en-US" altLang="en-US" sz="2200" dirty="0"/>
              <a:t>x = f1(y);</a:t>
            </a:r>
          </a:p>
          <a:p>
            <a:pPr lvl="1"/>
            <a:r>
              <a:rPr lang="en-US" altLang="en-US" sz="2200" dirty="0"/>
              <a:t>x = f2(z);</a:t>
            </a:r>
          </a:p>
          <a:p>
            <a:pPr lvl="1">
              <a:buFont typeface="Courier New" pitchFamily="49" charset="0"/>
              <a:buChar char="o"/>
            </a:pPr>
            <a:r>
              <a:rPr lang="en-US" altLang="en-US" sz="2200" dirty="0"/>
              <a:t>It is an abnormal situation to successively assign two values to a variable </a:t>
            </a:r>
            <a:r>
              <a:rPr lang="en-US" altLang="en-US" sz="2200" dirty="0">
                <a:solidFill>
                  <a:srgbClr val="7030A0"/>
                </a:solidFill>
              </a:rPr>
              <a:t>without using the first value</a:t>
            </a:r>
          </a:p>
          <a:p>
            <a:pPr lvl="1">
              <a:buFont typeface="Courier New" pitchFamily="49" charset="0"/>
              <a:buChar char="o"/>
            </a:pPr>
            <a:r>
              <a:rPr lang="en-US" altLang="en-US" sz="2200" dirty="0"/>
              <a:t>It is abnormal to use a value of a variable before assigning a value to the variable.</a:t>
            </a:r>
          </a:p>
          <a:p>
            <a:pPr lvl="1">
              <a:buFont typeface="Courier New" pitchFamily="49" charset="0"/>
              <a:buChar char="o"/>
            </a:pPr>
            <a:r>
              <a:rPr lang="en-US" altLang="en-US" sz="2200" dirty="0"/>
              <a:t>Another abnormal situation is to </a:t>
            </a:r>
            <a:r>
              <a:rPr lang="en-US" altLang="en-US" sz="2200" dirty="0">
                <a:solidFill>
                  <a:srgbClr val="7030A0"/>
                </a:solidFill>
              </a:rPr>
              <a:t>generate a data value and never use it</a:t>
            </a:r>
          </a:p>
        </p:txBody>
      </p:sp>
      <p:sp>
        <p:nvSpPr>
          <p:cNvPr id="4" name="Rectangle 3" descr="M. Mhahudul Hasan">
            <a:extLst>
              <a:ext uri="{FF2B5EF4-FFF2-40B4-BE49-F238E27FC236}">
                <a16:creationId xmlns:a16="http://schemas.microsoft.com/office/drawing/2014/main" id="{BA382B87-7AA5-4815-9238-B29FE5BFD4A2}"/>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8: Data Flow Testing</a:t>
            </a:r>
          </a:p>
        </p:txBody>
      </p:sp>
      <p:sp>
        <p:nvSpPr>
          <p:cNvPr id="7" name="Slide Number Placeholder 3">
            <a:extLst>
              <a:ext uri="{FF2B5EF4-FFF2-40B4-BE49-F238E27FC236}">
                <a16:creationId xmlns:a16="http://schemas.microsoft.com/office/drawing/2014/main" id="{0991E407-597F-4723-854C-85A1CD43D4D5}"/>
              </a:ext>
            </a:extLst>
          </p:cNvPr>
          <p:cNvSpPr txBox="1">
            <a:spLocks/>
          </p:cNvSpPr>
          <p:nvPr/>
        </p:nvSpPr>
        <p:spPr>
          <a:xfrm rot="5400000">
            <a:off x="11749548" y="250724"/>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a:t>
            </a:fld>
            <a:r>
              <a:rPr lang="en-US" sz="1400" b="1" dirty="0"/>
              <a:t> </a:t>
            </a:r>
          </a:p>
        </p:txBody>
      </p:sp>
      <p:sp>
        <p:nvSpPr>
          <p:cNvPr id="8" name="Content Placeholder 2">
            <a:extLst>
              <a:ext uri="{FF2B5EF4-FFF2-40B4-BE49-F238E27FC236}">
                <a16:creationId xmlns:a16="http://schemas.microsoft.com/office/drawing/2014/main" id="{7C3E99CC-2710-4E68-B229-15498FFB2F35}"/>
              </a:ext>
            </a:extLst>
          </p:cNvPr>
          <p:cNvSpPr>
            <a:spLocks noGrp="1"/>
          </p:cNvSpPr>
          <p:nvPr/>
        </p:nvSpPr>
        <p:spPr>
          <a:xfrm>
            <a:off x="-137653"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Rectangle 8" descr="M. Mhahudul Hasan">
            <a:extLst>
              <a:ext uri="{FF2B5EF4-FFF2-40B4-BE49-F238E27FC236}">
                <a16:creationId xmlns:a16="http://schemas.microsoft.com/office/drawing/2014/main" id="{59D86349-DC59-4455-A219-50663C31B3B1}"/>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79812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6478" y="509947"/>
            <a:ext cx="11029950" cy="537190"/>
          </a:xfrm>
        </p:spPr>
        <p:txBody>
          <a:bodyPr/>
          <a:lstStyle/>
          <a:p>
            <a:pPr algn="ctr"/>
            <a:r>
              <a:rPr lang="en-US" dirty="0">
                <a:solidFill>
                  <a:srgbClr val="0070C0"/>
                </a:solidFill>
              </a:rPr>
              <a:t>Types of Data flow anomaly</a:t>
            </a:r>
            <a:endParaRPr lang="en-GB" dirty="0">
              <a:solidFill>
                <a:srgbClr val="0070C0"/>
              </a:solidFill>
            </a:endParaRPr>
          </a:p>
        </p:txBody>
      </p:sp>
      <p:sp>
        <p:nvSpPr>
          <p:cNvPr id="5" name="Content Placeholder 2"/>
          <p:cNvSpPr txBox="1">
            <a:spLocks/>
          </p:cNvSpPr>
          <p:nvPr/>
        </p:nvSpPr>
        <p:spPr>
          <a:xfrm>
            <a:off x="415905" y="1157634"/>
            <a:ext cx="11217536" cy="491870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None/>
            </a:pPr>
            <a:r>
              <a:rPr lang="en-US" altLang="en-US" sz="2200" dirty="0"/>
              <a:t>Three types of abnormal situations concerning the generation and use of data values:</a:t>
            </a:r>
          </a:p>
          <a:p>
            <a:pPr>
              <a:buFont typeface="Wingdings" pitchFamily="2" charset="2"/>
              <a:buChar char="q"/>
            </a:pPr>
            <a:r>
              <a:rPr lang="en-US" altLang="en-US" sz="2200" dirty="0">
                <a:solidFill>
                  <a:srgbClr val="C00000"/>
                </a:solidFill>
              </a:rPr>
              <a:t>Type 1: Defined and then defined again (dd) </a:t>
            </a:r>
            <a:r>
              <a:rPr lang="en-US" altLang="en-US" sz="2200" dirty="0">
                <a:solidFill>
                  <a:srgbClr val="7030A0"/>
                </a:solidFill>
              </a:rPr>
              <a:t>[cause no error or failure]</a:t>
            </a:r>
          </a:p>
          <a:p>
            <a:pPr lvl="1">
              <a:buNone/>
            </a:pPr>
            <a:r>
              <a:rPr lang="en-US" altLang="en-US" sz="2200" dirty="0"/>
              <a:t>		x = f1(y);</a:t>
            </a:r>
          </a:p>
          <a:p>
            <a:pPr lvl="1">
              <a:buNone/>
            </a:pPr>
            <a:r>
              <a:rPr lang="en-US" altLang="en-US" sz="2200" dirty="0"/>
              <a:t>		x = f2(z);</a:t>
            </a:r>
            <a:endParaRPr lang="en-GB" altLang="en-US" sz="2200" dirty="0"/>
          </a:p>
          <a:p>
            <a:pPr lvl="1">
              <a:buNone/>
            </a:pPr>
            <a:r>
              <a:rPr lang="en-GB" altLang="en-US" sz="2200" u="sng" dirty="0">
                <a:solidFill>
                  <a:srgbClr val="0070C0"/>
                </a:solidFill>
              </a:rPr>
              <a:t>Four interpretations of  above example</a:t>
            </a:r>
          </a:p>
          <a:p>
            <a:pPr lvl="1"/>
            <a:r>
              <a:rPr lang="en-GB" altLang="en-US" sz="2200" dirty="0"/>
              <a:t>The first statement is redundant</a:t>
            </a:r>
          </a:p>
          <a:p>
            <a:pPr lvl="1"/>
            <a:r>
              <a:rPr lang="en-GB" altLang="en-US" sz="2200" dirty="0"/>
              <a:t>The first statement has a fault -- the intended one might be:   </a:t>
            </a:r>
            <a:r>
              <a:rPr lang="en-GB" altLang="en-US" sz="2200" dirty="0">
                <a:solidFill>
                  <a:srgbClr val="C00000"/>
                </a:solidFill>
              </a:rPr>
              <a:t>w</a:t>
            </a:r>
            <a:r>
              <a:rPr lang="en-GB" altLang="en-US" sz="2200" dirty="0"/>
              <a:t> = f1(y);</a:t>
            </a:r>
          </a:p>
          <a:p>
            <a:pPr lvl="1"/>
            <a:r>
              <a:rPr lang="en-GB" altLang="en-US" sz="2200" dirty="0"/>
              <a:t>The second statement has a fault – the intended one might be:   </a:t>
            </a:r>
            <a:r>
              <a:rPr lang="en-GB" altLang="en-US" sz="2200" dirty="0">
                <a:solidFill>
                  <a:srgbClr val="C00000"/>
                </a:solidFill>
              </a:rPr>
              <a:t>v</a:t>
            </a:r>
            <a:r>
              <a:rPr lang="en-GB" altLang="en-US" sz="2200" dirty="0"/>
              <a:t> = f2(z);</a:t>
            </a:r>
          </a:p>
          <a:p>
            <a:pPr lvl="1"/>
            <a:r>
              <a:rPr lang="en-GB" altLang="en-US" sz="2200" dirty="0"/>
              <a:t>There is a missing statement in between the two:   </a:t>
            </a:r>
            <a:r>
              <a:rPr lang="en-GB" altLang="en-US" sz="2200" dirty="0">
                <a:solidFill>
                  <a:srgbClr val="C00000"/>
                </a:solidFill>
              </a:rPr>
              <a:t>v = f3(x)</a:t>
            </a:r>
            <a:r>
              <a:rPr lang="en-GB" altLang="en-US" sz="2200" dirty="0"/>
              <a:t>;</a:t>
            </a:r>
          </a:p>
          <a:p>
            <a:pPr lvl="1"/>
            <a:r>
              <a:rPr lang="en-GB" altLang="en-US" sz="2200" dirty="0">
                <a:solidFill>
                  <a:srgbClr val="310EB2"/>
                </a:solidFill>
              </a:rPr>
              <a:t>Note: It is for the programmer to make the desired interpretation</a:t>
            </a:r>
            <a:endParaRPr lang="en-US" altLang="en-US" sz="2200" dirty="0">
              <a:solidFill>
                <a:srgbClr val="310EB2"/>
              </a:solidFill>
            </a:endParaRPr>
          </a:p>
        </p:txBody>
      </p:sp>
      <p:sp>
        <p:nvSpPr>
          <p:cNvPr id="4" name="Rectangle 3" descr="M. Mhahudul Hasan">
            <a:extLst>
              <a:ext uri="{FF2B5EF4-FFF2-40B4-BE49-F238E27FC236}">
                <a16:creationId xmlns:a16="http://schemas.microsoft.com/office/drawing/2014/main" id="{80E7F5B9-1065-4104-9656-9CA634B9B51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8: Data Flow Testing</a:t>
            </a:r>
          </a:p>
        </p:txBody>
      </p:sp>
      <p:sp>
        <p:nvSpPr>
          <p:cNvPr id="7" name="Slide Number Placeholder 3">
            <a:extLst>
              <a:ext uri="{FF2B5EF4-FFF2-40B4-BE49-F238E27FC236}">
                <a16:creationId xmlns:a16="http://schemas.microsoft.com/office/drawing/2014/main" id="{AE8A77C5-E016-4CB0-A961-388B5C207171}"/>
              </a:ext>
            </a:extLst>
          </p:cNvPr>
          <p:cNvSpPr txBox="1">
            <a:spLocks/>
          </p:cNvSpPr>
          <p:nvPr/>
        </p:nvSpPr>
        <p:spPr>
          <a:xfrm rot="5400000">
            <a:off x="11749548" y="250724"/>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a:t>
            </a:fld>
            <a:r>
              <a:rPr lang="en-US" sz="1400" b="1" dirty="0"/>
              <a:t> </a:t>
            </a:r>
          </a:p>
        </p:txBody>
      </p:sp>
      <p:sp>
        <p:nvSpPr>
          <p:cNvPr id="8" name="Content Placeholder 2">
            <a:extLst>
              <a:ext uri="{FF2B5EF4-FFF2-40B4-BE49-F238E27FC236}">
                <a16:creationId xmlns:a16="http://schemas.microsoft.com/office/drawing/2014/main" id="{032B3657-2097-4C96-A084-A205C81F0CEA}"/>
              </a:ext>
            </a:extLst>
          </p:cNvPr>
          <p:cNvSpPr>
            <a:spLocks noGrp="1"/>
          </p:cNvSpPr>
          <p:nvPr/>
        </p:nvSpPr>
        <p:spPr>
          <a:xfrm>
            <a:off x="-137653"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Rectangle 8" descr="M. Mhahudul Hasan">
            <a:extLst>
              <a:ext uri="{FF2B5EF4-FFF2-40B4-BE49-F238E27FC236}">
                <a16:creationId xmlns:a16="http://schemas.microsoft.com/office/drawing/2014/main" id="{AE152971-BB3A-4896-8E4E-94E8590D89C4}"/>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9798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4969" y="495198"/>
            <a:ext cx="11029950" cy="581435"/>
          </a:xfrm>
        </p:spPr>
        <p:txBody>
          <a:bodyPr/>
          <a:lstStyle/>
          <a:p>
            <a:pPr algn="ctr"/>
            <a:r>
              <a:rPr lang="en-US" dirty="0">
                <a:solidFill>
                  <a:srgbClr val="0070C0"/>
                </a:solidFill>
              </a:rPr>
              <a:t>    Types of Data flow anomaly</a:t>
            </a:r>
            <a:endParaRPr lang="en-GB" dirty="0">
              <a:solidFill>
                <a:srgbClr val="0070C0"/>
              </a:solidFill>
            </a:endParaRPr>
          </a:p>
        </p:txBody>
      </p:sp>
      <p:sp>
        <p:nvSpPr>
          <p:cNvPr id="5" name="Content Placeholder 2"/>
          <p:cNvSpPr txBox="1">
            <a:spLocks/>
          </p:cNvSpPr>
          <p:nvPr/>
        </p:nvSpPr>
        <p:spPr>
          <a:xfrm>
            <a:off x="504396" y="1349365"/>
            <a:ext cx="11217536" cy="4756468"/>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solidFill>
                  <a:srgbClr val="C00000"/>
                </a:solidFill>
              </a:rPr>
              <a:t>Type 2: Undefined but referenced (</a:t>
            </a:r>
            <a:r>
              <a:rPr lang="en-US" altLang="en-US" sz="2200" dirty="0" err="1">
                <a:solidFill>
                  <a:srgbClr val="C00000"/>
                </a:solidFill>
              </a:rPr>
              <a:t>ur</a:t>
            </a:r>
            <a:r>
              <a:rPr lang="en-US" altLang="en-US" sz="2200" dirty="0">
                <a:solidFill>
                  <a:srgbClr val="C00000"/>
                </a:solidFill>
              </a:rPr>
              <a:t>) </a:t>
            </a:r>
          </a:p>
          <a:p>
            <a:pPr lvl="1">
              <a:buFont typeface="Wingdings" panose="05000000000000000000" pitchFamily="2" charset="2"/>
              <a:buChar char="v"/>
            </a:pPr>
            <a:r>
              <a:rPr lang="en-GB" altLang="en-US" sz="2200" u="sng" dirty="0">
                <a:solidFill>
                  <a:srgbClr val="0070C0"/>
                </a:solidFill>
              </a:rPr>
              <a:t>Undeclared</a:t>
            </a:r>
            <a:r>
              <a:rPr lang="en-GB" altLang="en-US" sz="2200" dirty="0">
                <a:solidFill>
                  <a:srgbClr val="0070C0"/>
                </a:solidFill>
              </a:rPr>
              <a:t> but Referenced </a:t>
            </a:r>
            <a:r>
              <a:rPr lang="en-US" altLang="en-US" sz="2200" dirty="0">
                <a:solidFill>
                  <a:srgbClr val="7030A0"/>
                </a:solidFill>
              </a:rPr>
              <a:t>[cause error or failure]</a:t>
            </a:r>
            <a:endParaRPr lang="en-GB" altLang="en-US" sz="2200" dirty="0">
              <a:solidFill>
                <a:srgbClr val="0070C0"/>
              </a:solidFill>
            </a:endParaRPr>
          </a:p>
          <a:p>
            <a:pPr lvl="1">
              <a:buFont typeface="Wingdings" panose="05000000000000000000" pitchFamily="2" charset="2"/>
              <a:buChar char="v"/>
            </a:pPr>
            <a:r>
              <a:rPr lang="en-GB" altLang="en-US" sz="2200" dirty="0">
                <a:solidFill>
                  <a:srgbClr val="7030A0"/>
                </a:solidFill>
              </a:rPr>
              <a:t> </a:t>
            </a:r>
            <a:r>
              <a:rPr lang="en-GB" altLang="en-US" sz="2200" u="sng" dirty="0">
                <a:solidFill>
                  <a:srgbClr val="0070C0"/>
                </a:solidFill>
              </a:rPr>
              <a:t>Undefined</a:t>
            </a:r>
            <a:r>
              <a:rPr lang="en-GB" altLang="en-US" sz="2200" dirty="0">
                <a:solidFill>
                  <a:srgbClr val="0070C0"/>
                </a:solidFill>
              </a:rPr>
              <a:t> but Referenced </a:t>
            </a:r>
            <a:r>
              <a:rPr lang="en-US" altLang="en-US" sz="2200" dirty="0">
                <a:solidFill>
                  <a:srgbClr val="7030A0"/>
                </a:solidFill>
              </a:rPr>
              <a:t>[cause no error or failure]</a:t>
            </a:r>
            <a:endParaRPr lang="en-US" altLang="en-US" sz="2200" dirty="0">
              <a:solidFill>
                <a:srgbClr val="C00000"/>
              </a:solidFill>
            </a:endParaRPr>
          </a:p>
          <a:p>
            <a:pPr lvl="1"/>
            <a:r>
              <a:rPr lang="en-GB" altLang="en-US" sz="2200" dirty="0"/>
              <a:t>For example: x = x – y – </a:t>
            </a:r>
            <a:r>
              <a:rPr lang="en-GB" altLang="en-US" sz="2200" dirty="0">
                <a:solidFill>
                  <a:srgbClr val="C00000"/>
                </a:solidFill>
              </a:rPr>
              <a:t>w;   </a:t>
            </a:r>
            <a:r>
              <a:rPr lang="en-GB" altLang="en-US" sz="2200" dirty="0"/>
              <a:t>/* </a:t>
            </a:r>
            <a:r>
              <a:rPr lang="en-GB" altLang="en-US" sz="2200" dirty="0">
                <a:solidFill>
                  <a:srgbClr val="7030A0"/>
                </a:solidFill>
              </a:rPr>
              <a:t>w has not been initialized  by the programmer</a:t>
            </a:r>
            <a:r>
              <a:rPr lang="en-GB" altLang="en-US" sz="2200" dirty="0"/>
              <a:t>. */</a:t>
            </a:r>
          </a:p>
          <a:p>
            <a:pPr lvl="1"/>
            <a:r>
              <a:rPr lang="en-GB" altLang="en-US" sz="2200" u="sng" dirty="0">
                <a:solidFill>
                  <a:srgbClr val="0070C0"/>
                </a:solidFill>
              </a:rPr>
              <a:t>Two interpretations:</a:t>
            </a:r>
          </a:p>
          <a:p>
            <a:pPr lvl="2">
              <a:buFont typeface="Courier New" pitchFamily="49" charset="0"/>
              <a:buChar char="o"/>
            </a:pPr>
            <a:r>
              <a:rPr lang="en-GB" altLang="en-US" sz="2200" dirty="0"/>
              <a:t>The programmer made a </a:t>
            </a:r>
            <a:r>
              <a:rPr lang="en-GB" altLang="en-US" sz="2200" dirty="0">
                <a:solidFill>
                  <a:srgbClr val="7030A0"/>
                </a:solidFill>
              </a:rPr>
              <a:t>mistake in using </a:t>
            </a:r>
            <a:r>
              <a:rPr lang="en-GB" altLang="en-US" sz="2200" dirty="0">
                <a:solidFill>
                  <a:srgbClr val="C00000"/>
                </a:solidFill>
              </a:rPr>
              <a:t>w</a:t>
            </a:r>
          </a:p>
          <a:p>
            <a:pPr lvl="2">
              <a:buFont typeface="Courier New" pitchFamily="49" charset="0"/>
              <a:buChar char="o"/>
            </a:pPr>
            <a:r>
              <a:rPr lang="en-GB" altLang="en-US" sz="2200" dirty="0"/>
              <a:t>The programmer wants to use the </a:t>
            </a:r>
            <a:r>
              <a:rPr lang="en-GB" altLang="en-US" sz="2200" dirty="0">
                <a:solidFill>
                  <a:srgbClr val="7030A0"/>
                </a:solidFill>
              </a:rPr>
              <a:t>compiler assigned </a:t>
            </a:r>
            <a:r>
              <a:rPr lang="en-GB" altLang="en-US" sz="2200" dirty="0"/>
              <a:t>value of </a:t>
            </a:r>
            <a:r>
              <a:rPr lang="en-GB" altLang="en-US" sz="2200" dirty="0">
                <a:solidFill>
                  <a:srgbClr val="C00000"/>
                </a:solidFill>
              </a:rPr>
              <a:t>w</a:t>
            </a:r>
          </a:p>
          <a:p>
            <a:pPr lvl="1"/>
            <a:r>
              <a:rPr lang="en-GB" altLang="en-US" sz="2200" dirty="0"/>
              <a:t>One must </a:t>
            </a:r>
            <a:r>
              <a:rPr lang="en-GB" altLang="en-US" sz="2200" dirty="0">
                <a:solidFill>
                  <a:srgbClr val="0070C0"/>
                </a:solidFill>
              </a:rPr>
              <a:t>eliminate</a:t>
            </a:r>
            <a:r>
              <a:rPr lang="en-GB" altLang="en-US" sz="2200" dirty="0"/>
              <a:t> the anomaly either by </a:t>
            </a:r>
            <a:r>
              <a:rPr lang="en-GB" altLang="en-US" sz="2200" dirty="0">
                <a:solidFill>
                  <a:srgbClr val="7030A0"/>
                </a:solidFill>
              </a:rPr>
              <a:t>initializing w</a:t>
            </a:r>
            <a:r>
              <a:rPr lang="en-GB" altLang="en-US" sz="2200" dirty="0"/>
              <a:t>, or </a:t>
            </a:r>
            <a:r>
              <a:rPr lang="en-GB" altLang="en-US" sz="2200" dirty="0">
                <a:solidFill>
                  <a:srgbClr val="7030A0"/>
                </a:solidFill>
              </a:rPr>
              <a:t>replacing w with the intended variable</a:t>
            </a:r>
          </a:p>
          <a:p>
            <a:pPr lvl="1">
              <a:buFont typeface="Wingdings" panose="05000000000000000000" pitchFamily="2" charset="2"/>
              <a:buChar char="v"/>
            </a:pPr>
            <a:endParaRPr lang="en-GB" altLang="en-US" sz="2200" dirty="0">
              <a:solidFill>
                <a:srgbClr val="0070C0"/>
              </a:solidFill>
            </a:endParaRPr>
          </a:p>
        </p:txBody>
      </p:sp>
      <p:sp>
        <p:nvSpPr>
          <p:cNvPr id="4" name="Rectangle 3" descr="M. Mhahudul Hasan">
            <a:extLst>
              <a:ext uri="{FF2B5EF4-FFF2-40B4-BE49-F238E27FC236}">
                <a16:creationId xmlns:a16="http://schemas.microsoft.com/office/drawing/2014/main" id="{BCADCB06-18C8-4B9A-8CAC-E7DA11842E3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8: Data Flow Testing</a:t>
            </a:r>
          </a:p>
        </p:txBody>
      </p:sp>
      <p:sp>
        <p:nvSpPr>
          <p:cNvPr id="7" name="Slide Number Placeholder 3">
            <a:extLst>
              <a:ext uri="{FF2B5EF4-FFF2-40B4-BE49-F238E27FC236}">
                <a16:creationId xmlns:a16="http://schemas.microsoft.com/office/drawing/2014/main" id="{E7C6E2E6-3680-43A7-B1DC-47339F76C625}"/>
              </a:ext>
            </a:extLst>
          </p:cNvPr>
          <p:cNvSpPr txBox="1">
            <a:spLocks/>
          </p:cNvSpPr>
          <p:nvPr/>
        </p:nvSpPr>
        <p:spPr>
          <a:xfrm rot="5400000">
            <a:off x="11749548" y="250724"/>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6</a:t>
            </a:fld>
            <a:r>
              <a:rPr lang="en-US" sz="1400" b="1" dirty="0"/>
              <a:t> </a:t>
            </a:r>
          </a:p>
        </p:txBody>
      </p:sp>
      <p:sp>
        <p:nvSpPr>
          <p:cNvPr id="8" name="Content Placeholder 2">
            <a:extLst>
              <a:ext uri="{FF2B5EF4-FFF2-40B4-BE49-F238E27FC236}">
                <a16:creationId xmlns:a16="http://schemas.microsoft.com/office/drawing/2014/main" id="{9254A859-28C6-43F1-BF0B-6BECF2DE5197}"/>
              </a:ext>
            </a:extLst>
          </p:cNvPr>
          <p:cNvSpPr>
            <a:spLocks noGrp="1"/>
          </p:cNvSpPr>
          <p:nvPr/>
        </p:nvSpPr>
        <p:spPr>
          <a:xfrm>
            <a:off x="-137653"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Rectangle 8" descr="M. Mhahudul Hasan">
            <a:extLst>
              <a:ext uri="{FF2B5EF4-FFF2-40B4-BE49-F238E27FC236}">
                <a16:creationId xmlns:a16="http://schemas.microsoft.com/office/drawing/2014/main" id="{5DB47E43-B795-4602-8B25-608ECBA88C1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5570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4969" y="495198"/>
            <a:ext cx="11029950" cy="581435"/>
          </a:xfrm>
        </p:spPr>
        <p:txBody>
          <a:bodyPr/>
          <a:lstStyle/>
          <a:p>
            <a:pPr algn="ctr"/>
            <a:r>
              <a:rPr lang="en-US" dirty="0">
                <a:solidFill>
                  <a:srgbClr val="0070C0"/>
                </a:solidFill>
              </a:rPr>
              <a:t>    Types of Data flow anomaly</a:t>
            </a:r>
            <a:endParaRPr lang="en-GB" dirty="0">
              <a:solidFill>
                <a:srgbClr val="0070C0"/>
              </a:solidFill>
            </a:endParaRPr>
          </a:p>
        </p:txBody>
      </p:sp>
      <p:sp>
        <p:nvSpPr>
          <p:cNvPr id="5" name="Content Placeholder 2"/>
          <p:cNvSpPr txBox="1">
            <a:spLocks/>
          </p:cNvSpPr>
          <p:nvPr/>
        </p:nvSpPr>
        <p:spPr>
          <a:xfrm>
            <a:off x="342164" y="1172383"/>
            <a:ext cx="11217536" cy="258845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solidFill>
                  <a:srgbClr val="C00000"/>
                </a:solidFill>
              </a:rPr>
              <a:t>Type 3: Defined but not referenced (du)</a:t>
            </a:r>
          </a:p>
          <a:p>
            <a:pPr lvl="1"/>
            <a:r>
              <a:rPr lang="en-US" altLang="en-US" sz="2200" dirty="0">
                <a:solidFill>
                  <a:srgbClr val="7030A0"/>
                </a:solidFill>
              </a:rPr>
              <a:t>Cause no error or failure to the program</a:t>
            </a:r>
          </a:p>
          <a:p>
            <a:pPr lvl="1"/>
            <a:r>
              <a:rPr lang="en-GB" altLang="en-US" sz="2200" dirty="0"/>
              <a:t>For Example: Consider the statement  </a:t>
            </a:r>
            <a:r>
              <a:rPr lang="en-GB" altLang="en-US" sz="2200" dirty="0">
                <a:solidFill>
                  <a:srgbClr val="0070C0"/>
                </a:solidFill>
              </a:rPr>
              <a:t>x = f(x, y) </a:t>
            </a:r>
            <a:r>
              <a:rPr lang="en-GB" altLang="en-US" sz="2200" dirty="0"/>
              <a:t>in which a new value is assigned to the variable x</a:t>
            </a:r>
          </a:p>
          <a:p>
            <a:pPr lvl="1"/>
            <a:r>
              <a:rPr lang="en-GB" altLang="en-US" sz="2200" dirty="0"/>
              <a:t>If the value of x is not used in any subsequent computation, then we have a Defined but not Referenced anomaly.</a:t>
            </a:r>
            <a:endParaRPr lang="en-US" altLang="en-US" sz="2200" dirty="0"/>
          </a:p>
        </p:txBody>
      </p:sp>
      <p:sp>
        <p:nvSpPr>
          <p:cNvPr id="4" name="Rectangle 3" descr="M. Mhahudul Hasan">
            <a:extLst>
              <a:ext uri="{FF2B5EF4-FFF2-40B4-BE49-F238E27FC236}">
                <a16:creationId xmlns:a16="http://schemas.microsoft.com/office/drawing/2014/main" id="{CA057168-0A2B-4DCA-B325-CC0524FE21AA}"/>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8: Data Flow Testing</a:t>
            </a:r>
          </a:p>
        </p:txBody>
      </p:sp>
      <p:sp>
        <p:nvSpPr>
          <p:cNvPr id="7" name="Slide Number Placeholder 3">
            <a:extLst>
              <a:ext uri="{FF2B5EF4-FFF2-40B4-BE49-F238E27FC236}">
                <a16:creationId xmlns:a16="http://schemas.microsoft.com/office/drawing/2014/main" id="{6F75F771-0561-422B-A503-3208FDF70091}"/>
              </a:ext>
            </a:extLst>
          </p:cNvPr>
          <p:cNvSpPr txBox="1">
            <a:spLocks/>
          </p:cNvSpPr>
          <p:nvPr/>
        </p:nvSpPr>
        <p:spPr>
          <a:xfrm rot="5400000">
            <a:off x="11749548" y="250724"/>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7</a:t>
            </a:fld>
            <a:r>
              <a:rPr lang="en-US" sz="1400" b="1" dirty="0"/>
              <a:t> </a:t>
            </a:r>
          </a:p>
        </p:txBody>
      </p:sp>
      <p:sp>
        <p:nvSpPr>
          <p:cNvPr id="8" name="Content Placeholder 2">
            <a:extLst>
              <a:ext uri="{FF2B5EF4-FFF2-40B4-BE49-F238E27FC236}">
                <a16:creationId xmlns:a16="http://schemas.microsoft.com/office/drawing/2014/main" id="{DCDB33FD-F9F7-4E83-ACFE-FA97D3BF9D9D}"/>
              </a:ext>
            </a:extLst>
          </p:cNvPr>
          <p:cNvSpPr>
            <a:spLocks noGrp="1"/>
          </p:cNvSpPr>
          <p:nvPr/>
        </p:nvSpPr>
        <p:spPr>
          <a:xfrm>
            <a:off x="-137653"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Rectangle 8" descr="M. Mhahudul Hasan">
            <a:extLst>
              <a:ext uri="{FF2B5EF4-FFF2-40B4-BE49-F238E27FC236}">
                <a16:creationId xmlns:a16="http://schemas.microsoft.com/office/drawing/2014/main" id="{C8D1A1E6-7976-4B5E-A99B-27C346D22D41}"/>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BF22C57A-7309-4339-8EC5-4740B0E05D13}"/>
              </a:ext>
            </a:extLst>
          </p:cNvPr>
          <p:cNvSpPr/>
          <p:nvPr/>
        </p:nvSpPr>
        <p:spPr>
          <a:xfrm>
            <a:off x="6351639" y="3841387"/>
            <a:ext cx="4222956" cy="2123658"/>
          </a:xfrm>
          <a:prstGeom prst="rect">
            <a:avLst/>
          </a:prstGeom>
          <a:ln>
            <a:solidFill>
              <a:schemeClr val="tx2">
                <a:lumMod val="75000"/>
              </a:schemeClr>
            </a:solidFill>
          </a:ln>
        </p:spPr>
        <p:txBody>
          <a:bodyPr wrap="square">
            <a:spAutoFit/>
          </a:bodyPr>
          <a:lstStyle/>
          <a:p>
            <a:pPr lvl="1"/>
            <a:r>
              <a:rPr lang="en-US" sz="2200" dirty="0">
                <a:solidFill>
                  <a:srgbClr val="7030A0"/>
                </a:solidFill>
              </a:rPr>
              <a:t>main()</a:t>
            </a:r>
          </a:p>
          <a:p>
            <a:pPr lvl="1"/>
            <a:r>
              <a:rPr lang="en-US" sz="2200" dirty="0">
                <a:solidFill>
                  <a:srgbClr val="7030A0"/>
                </a:solidFill>
              </a:rPr>
              <a:t>{</a:t>
            </a:r>
          </a:p>
          <a:p>
            <a:pPr lvl="1"/>
            <a:r>
              <a:rPr lang="en-US" sz="2200" dirty="0">
                <a:solidFill>
                  <a:srgbClr val="7030A0"/>
                </a:solidFill>
              </a:rPr>
              <a:t>    int a=10,b=20, c, d=30;</a:t>
            </a:r>
          </a:p>
          <a:p>
            <a:pPr lvl="1"/>
            <a:r>
              <a:rPr lang="en-US" sz="2200" dirty="0">
                <a:solidFill>
                  <a:srgbClr val="7030A0"/>
                </a:solidFill>
              </a:rPr>
              <a:t>    c = </a:t>
            </a:r>
            <a:r>
              <a:rPr lang="en-US" sz="2200" dirty="0" err="1">
                <a:solidFill>
                  <a:srgbClr val="7030A0"/>
                </a:solidFill>
              </a:rPr>
              <a:t>b+a</a:t>
            </a:r>
            <a:endParaRPr lang="en-US" sz="2200" dirty="0">
              <a:solidFill>
                <a:srgbClr val="7030A0"/>
              </a:solidFill>
            </a:endParaRPr>
          </a:p>
          <a:p>
            <a:pPr lvl="1"/>
            <a:r>
              <a:rPr lang="en-US" sz="2200" dirty="0">
                <a:solidFill>
                  <a:srgbClr val="7030A0"/>
                </a:solidFill>
              </a:rPr>
              <a:t>    </a:t>
            </a:r>
            <a:r>
              <a:rPr lang="en-US" sz="2200" dirty="0" err="1">
                <a:solidFill>
                  <a:srgbClr val="7030A0"/>
                </a:solidFill>
              </a:rPr>
              <a:t>cout</a:t>
            </a:r>
            <a:r>
              <a:rPr lang="en-US" sz="2200" dirty="0">
                <a:solidFill>
                  <a:srgbClr val="7030A0"/>
                </a:solidFill>
              </a:rPr>
              <a:t>&lt;&lt;c;</a:t>
            </a:r>
          </a:p>
          <a:p>
            <a:pPr lvl="1"/>
            <a:r>
              <a:rPr lang="en-US" sz="2200" dirty="0">
                <a:solidFill>
                  <a:srgbClr val="7030A0"/>
                </a:solidFill>
              </a:rPr>
              <a:t>}</a:t>
            </a:r>
          </a:p>
        </p:txBody>
      </p:sp>
    </p:spTree>
    <p:extLst>
      <p:ext uri="{BB962C8B-B14F-4D97-AF65-F5344CB8AC3E}">
        <p14:creationId xmlns:p14="http://schemas.microsoft.com/office/powerpoint/2010/main" val="1295313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6478" y="495199"/>
            <a:ext cx="11029950" cy="551938"/>
          </a:xfrm>
        </p:spPr>
        <p:txBody>
          <a:bodyPr/>
          <a:lstStyle/>
          <a:p>
            <a:pPr algn="ctr"/>
            <a:r>
              <a:rPr lang="en-US" altLang="en-US" dirty="0">
                <a:solidFill>
                  <a:srgbClr val="0070C0"/>
                </a:solidFill>
              </a:rPr>
              <a:t>Representing Data Flow Anomaly </a:t>
            </a:r>
            <a:endParaRPr lang="en-GB" dirty="0">
              <a:solidFill>
                <a:srgbClr val="0070C0"/>
              </a:solidFill>
            </a:endParaRPr>
          </a:p>
        </p:txBody>
      </p:sp>
      <p:sp>
        <p:nvSpPr>
          <p:cNvPr id="5" name="Content Placeholder 2"/>
          <p:cNvSpPr txBox="1">
            <a:spLocks/>
          </p:cNvSpPr>
          <p:nvPr/>
        </p:nvSpPr>
        <p:spPr>
          <a:xfrm>
            <a:off x="401157" y="1319870"/>
            <a:ext cx="11217536" cy="124635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200" dirty="0"/>
              <a:t>The concept of a state-transition diagram is used to model a program variable to identify data flow anomaly.  “States” of program variables </a:t>
            </a:r>
            <a:r>
              <a:rPr lang="en-US" altLang="en-US" sz="2200" dirty="0">
                <a:sym typeface="Wingdings" panose="05000000000000000000" pitchFamily="2" charset="2"/>
              </a:rPr>
              <a:t> can be used to identify data flow anomaly.</a:t>
            </a:r>
            <a:endParaRPr lang="en-US" altLang="en-US" sz="2200" dirty="0"/>
          </a:p>
          <a:p>
            <a:r>
              <a:rPr lang="en-US" altLang="en-US" sz="2200" dirty="0"/>
              <a:t>Components of the state-transition diagrams: </a:t>
            </a:r>
          </a:p>
        </p:txBody>
      </p:sp>
      <p:graphicFrame>
        <p:nvGraphicFramePr>
          <p:cNvPr id="8" name="Table 7"/>
          <p:cNvGraphicFramePr>
            <a:graphicFrameLocks noGrp="1"/>
          </p:cNvGraphicFramePr>
          <p:nvPr>
            <p:extLst>
              <p:ext uri="{D42A27DB-BD31-4B8C-83A1-F6EECF244321}">
                <p14:modId xmlns:p14="http://schemas.microsoft.com/office/powerpoint/2010/main" val="2466149103"/>
              </p:ext>
            </p:extLst>
          </p:nvPr>
        </p:nvGraphicFramePr>
        <p:xfrm>
          <a:off x="545817" y="3059894"/>
          <a:ext cx="5480148" cy="2865120"/>
        </p:xfrm>
        <a:graphic>
          <a:graphicData uri="http://schemas.openxmlformats.org/drawingml/2006/table">
            <a:tbl>
              <a:tblPr firstRow="1" bandRow="1"/>
              <a:tblGrid>
                <a:gridCol w="1055679">
                  <a:extLst>
                    <a:ext uri="{9D8B030D-6E8A-4147-A177-3AD203B41FA5}">
                      <a16:colId xmlns:a16="http://schemas.microsoft.com/office/drawing/2014/main" val="20000"/>
                    </a:ext>
                  </a:extLst>
                </a:gridCol>
                <a:gridCol w="4424469">
                  <a:extLst>
                    <a:ext uri="{9D8B030D-6E8A-4147-A177-3AD203B41FA5}">
                      <a16:colId xmlns:a16="http://schemas.microsoft.com/office/drawing/2014/main" val="20001"/>
                    </a:ext>
                  </a:extLst>
                </a:gridCol>
              </a:tblGrid>
              <a:tr h="370840">
                <a:tc>
                  <a:txBody>
                    <a:bodyPr/>
                    <a:lstStyle/>
                    <a:p>
                      <a:r>
                        <a:rPr lang="en-US" altLang="en-US" sz="2200" u="none" dirty="0">
                          <a:solidFill>
                            <a:srgbClr val="C00000"/>
                          </a:solidFill>
                        </a:rPr>
                        <a:t>States</a:t>
                      </a:r>
                      <a:endParaRPr lang="en-US" sz="2200" u="none" dirty="0">
                        <a:solidFill>
                          <a:srgbClr val="C00000"/>
                        </a:solidFill>
                      </a:endParaRPr>
                    </a:p>
                  </a:txBody>
                  <a:tcPr/>
                </a:tc>
                <a:tc>
                  <a:txBody>
                    <a:bodyPr/>
                    <a:lstStyle/>
                    <a:p>
                      <a:pPr lvl="0" algn="l"/>
                      <a:r>
                        <a:rPr lang="en-US" altLang="en-US" sz="2200" b="0" dirty="0">
                          <a:solidFill>
                            <a:srgbClr val="0000FF"/>
                          </a:solidFill>
                        </a:rPr>
                        <a:t>U</a:t>
                      </a:r>
                      <a:r>
                        <a:rPr lang="en-US" altLang="en-US" sz="2200" b="0" dirty="0"/>
                        <a:t>: Undefined</a:t>
                      </a:r>
                    </a:p>
                    <a:p>
                      <a:pPr lvl="0" algn="l"/>
                      <a:r>
                        <a:rPr lang="en-US" altLang="en-US" sz="2200" b="0" dirty="0">
                          <a:solidFill>
                            <a:srgbClr val="0000FF"/>
                          </a:solidFill>
                        </a:rPr>
                        <a:t>D</a:t>
                      </a:r>
                      <a:r>
                        <a:rPr lang="en-US" altLang="en-US" sz="2200" b="0" dirty="0"/>
                        <a:t>: Defined but not referenced</a:t>
                      </a:r>
                    </a:p>
                    <a:p>
                      <a:pPr lvl="0" algn="l"/>
                      <a:r>
                        <a:rPr lang="en-US" altLang="en-US" sz="2200" b="0" dirty="0">
                          <a:solidFill>
                            <a:srgbClr val="0000FF"/>
                          </a:solidFill>
                        </a:rPr>
                        <a:t>R</a:t>
                      </a:r>
                      <a:r>
                        <a:rPr lang="en-US" altLang="en-US" sz="2200" b="0" dirty="0"/>
                        <a:t>: Defined and referenced</a:t>
                      </a:r>
                    </a:p>
                    <a:p>
                      <a:pPr lvl="0" algn="l"/>
                      <a:r>
                        <a:rPr lang="en-US" altLang="en-US" sz="2200" b="0" dirty="0">
                          <a:solidFill>
                            <a:srgbClr val="0000FF"/>
                          </a:solidFill>
                        </a:rPr>
                        <a:t>A</a:t>
                      </a:r>
                      <a:r>
                        <a:rPr lang="en-US" altLang="en-US" sz="2200" b="0" dirty="0"/>
                        <a:t>:  </a:t>
                      </a:r>
                      <a:r>
                        <a:rPr lang="en-US" altLang="en-US" sz="2200" dirty="0"/>
                        <a:t>Abnormal</a:t>
                      </a:r>
                      <a:endParaRPr lang="en-US" sz="2200" dirty="0"/>
                    </a:p>
                  </a:txBody>
                  <a:tcPr/>
                </a:tc>
                <a:extLst>
                  <a:ext uri="{0D108BD9-81ED-4DB2-BD59-A6C34878D82A}">
                    <a16:rowId xmlns:a16="http://schemas.microsoft.com/office/drawing/2014/main" val="10000"/>
                  </a:ext>
                </a:extLst>
              </a:tr>
              <a:tr h="37084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en-US" sz="2200" dirty="0">
                          <a:solidFill>
                            <a:srgbClr val="C00000"/>
                          </a:solidFill>
                        </a:rPr>
                        <a:t>Actions</a:t>
                      </a:r>
                    </a:p>
                  </a:txBody>
                  <a:tcPr/>
                </a:tc>
                <a:tc>
                  <a:txBody>
                    <a:bodyPr/>
                    <a:lstStyle/>
                    <a:p>
                      <a:pPr lvl="0"/>
                      <a:r>
                        <a:rPr lang="en-US" altLang="en-US" sz="2200" b="1" i="1" dirty="0">
                          <a:solidFill>
                            <a:srgbClr val="0000FF"/>
                          </a:solidFill>
                        </a:rPr>
                        <a:t>d</a:t>
                      </a:r>
                      <a:r>
                        <a:rPr lang="en-US" altLang="en-US" sz="2200" dirty="0"/>
                        <a:t>: define the variable</a:t>
                      </a:r>
                    </a:p>
                    <a:p>
                      <a:pPr lvl="0"/>
                      <a:r>
                        <a:rPr lang="en-US" altLang="en-US" sz="2200" b="1" i="1" dirty="0">
                          <a:solidFill>
                            <a:srgbClr val="0000FF"/>
                          </a:solidFill>
                        </a:rPr>
                        <a:t>r</a:t>
                      </a:r>
                      <a:r>
                        <a:rPr lang="en-US" altLang="en-US" sz="2200" dirty="0"/>
                        <a:t>: reference/read the variable</a:t>
                      </a:r>
                    </a:p>
                    <a:p>
                      <a:pPr lvl="0"/>
                      <a:r>
                        <a:rPr lang="en-US" altLang="en-US" sz="2200" b="1" i="1" dirty="0">
                          <a:solidFill>
                            <a:srgbClr val="0000FF"/>
                          </a:solidFill>
                        </a:rPr>
                        <a:t>u</a:t>
                      </a:r>
                      <a:r>
                        <a:rPr lang="en-US" altLang="en-US" sz="2200" dirty="0"/>
                        <a:t>: undefine the variable</a:t>
                      </a:r>
                    </a:p>
                    <a:p>
                      <a:pPr lvl="2"/>
                      <a:endParaRPr lang="en-US" sz="2200" dirty="0"/>
                    </a:p>
                  </a:txBody>
                  <a:tcPr/>
                </a:tc>
                <a:extLst>
                  <a:ext uri="{0D108BD9-81ED-4DB2-BD59-A6C34878D82A}">
                    <a16:rowId xmlns:a16="http://schemas.microsoft.com/office/drawing/2014/main" val="10001"/>
                  </a:ext>
                </a:extLst>
              </a:tr>
            </a:tbl>
          </a:graphicData>
        </a:graphic>
      </p:graphicFrame>
      <p:pic>
        <p:nvPicPr>
          <p:cNvPr id="1026" name="Picture 2"/>
          <p:cNvPicPr>
            <a:picLocks noChangeAspect="1" noChangeArrowheads="1"/>
          </p:cNvPicPr>
          <p:nvPr/>
        </p:nvPicPr>
        <p:blipFill>
          <a:blip r:embed="rId2"/>
          <a:srcRect/>
          <a:stretch>
            <a:fillRect/>
          </a:stretch>
        </p:blipFill>
        <p:spPr bwMode="auto">
          <a:xfrm>
            <a:off x="6046839" y="2265807"/>
            <a:ext cx="5958348" cy="4375814"/>
          </a:xfrm>
          <a:prstGeom prst="rect">
            <a:avLst/>
          </a:prstGeom>
          <a:noFill/>
          <a:ln w="9525">
            <a:noFill/>
            <a:miter lim="800000"/>
            <a:headEnd/>
            <a:tailEnd/>
          </a:ln>
          <a:effectLst/>
        </p:spPr>
      </p:pic>
      <p:sp>
        <p:nvSpPr>
          <p:cNvPr id="6" name="Rectangle 5" descr="M. Mhahudul Hasan">
            <a:extLst>
              <a:ext uri="{FF2B5EF4-FFF2-40B4-BE49-F238E27FC236}">
                <a16:creationId xmlns:a16="http://schemas.microsoft.com/office/drawing/2014/main" id="{CF62D23B-2BE4-432D-B2C5-DB6222DFDA72}"/>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8: Data Flow Testing</a:t>
            </a:r>
          </a:p>
        </p:txBody>
      </p:sp>
      <p:sp>
        <p:nvSpPr>
          <p:cNvPr id="9" name="Slide Number Placeholder 3">
            <a:extLst>
              <a:ext uri="{FF2B5EF4-FFF2-40B4-BE49-F238E27FC236}">
                <a16:creationId xmlns:a16="http://schemas.microsoft.com/office/drawing/2014/main" id="{980D8A36-C610-44B5-B082-77FA32F737F5}"/>
              </a:ext>
            </a:extLst>
          </p:cNvPr>
          <p:cNvSpPr txBox="1">
            <a:spLocks/>
          </p:cNvSpPr>
          <p:nvPr/>
        </p:nvSpPr>
        <p:spPr>
          <a:xfrm rot="5400000">
            <a:off x="11749548" y="250724"/>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8</a:t>
            </a:fld>
            <a:r>
              <a:rPr lang="en-US" sz="1400" b="1" dirty="0"/>
              <a:t> </a:t>
            </a:r>
          </a:p>
        </p:txBody>
      </p:sp>
      <p:sp>
        <p:nvSpPr>
          <p:cNvPr id="10" name="Content Placeholder 2">
            <a:extLst>
              <a:ext uri="{FF2B5EF4-FFF2-40B4-BE49-F238E27FC236}">
                <a16:creationId xmlns:a16="http://schemas.microsoft.com/office/drawing/2014/main" id="{546ABF15-A319-49BA-9EE4-B2751C9C0D4D}"/>
              </a:ext>
            </a:extLst>
          </p:cNvPr>
          <p:cNvSpPr>
            <a:spLocks noGrp="1"/>
          </p:cNvSpPr>
          <p:nvPr/>
        </p:nvSpPr>
        <p:spPr>
          <a:xfrm>
            <a:off x="-137653"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1" name="Rectangle 10" descr="M. Mhahudul Hasan">
            <a:extLst>
              <a:ext uri="{FF2B5EF4-FFF2-40B4-BE49-F238E27FC236}">
                <a16:creationId xmlns:a16="http://schemas.microsoft.com/office/drawing/2014/main" id="{348B2476-26AD-41A2-B332-14588B94EB20}"/>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85910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98438"/>
            <a:ext cx="11029950" cy="551938"/>
          </a:xfrm>
        </p:spPr>
        <p:txBody>
          <a:bodyPr/>
          <a:lstStyle/>
          <a:p>
            <a:pPr algn="ctr"/>
            <a:r>
              <a:rPr lang="en-GB" altLang="en-US" dirty="0">
                <a:solidFill>
                  <a:srgbClr val="0070C0"/>
                </a:solidFill>
              </a:rPr>
              <a:t>State transition diagram of a program variable</a:t>
            </a:r>
            <a:endParaRPr lang="en-GB" dirty="0">
              <a:solidFill>
                <a:srgbClr val="0070C0"/>
              </a:solidFill>
            </a:endParaRPr>
          </a:p>
        </p:txBody>
      </p:sp>
      <p:sp>
        <p:nvSpPr>
          <p:cNvPr id="5" name="Content Placeholder 2"/>
          <p:cNvSpPr txBox="1">
            <a:spLocks/>
          </p:cNvSpPr>
          <p:nvPr/>
        </p:nvSpPr>
        <p:spPr>
          <a:xfrm>
            <a:off x="479663" y="1452602"/>
            <a:ext cx="11316011" cy="409369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200" dirty="0"/>
              <a:t>Initially, a variable can remain in an “undefined” (U) state, meaning that just a memory location has been allocated to the variable but no value has yet been assigned (</a:t>
            </a:r>
            <a:r>
              <a:rPr lang="en-US" altLang="en-US" sz="2200" dirty="0">
                <a:solidFill>
                  <a:srgbClr val="7030A0"/>
                </a:solidFill>
              </a:rPr>
              <a:t>declared</a:t>
            </a:r>
            <a:r>
              <a:rPr lang="en-US" altLang="en-US" sz="2200" dirty="0"/>
              <a:t>).</a:t>
            </a:r>
          </a:p>
          <a:p>
            <a:r>
              <a:rPr lang="en-US" altLang="en-US" sz="2200" dirty="0"/>
              <a:t>At a later time, the programmer can perform a computation to define (d) the variable in the form of assigning a value to the variable –this is when the variable moves to a “defined but not referenced” (D) state.</a:t>
            </a:r>
          </a:p>
          <a:p>
            <a:r>
              <a:rPr lang="en-US" altLang="en-US" sz="2200" dirty="0"/>
              <a:t>At a later time, the programmer can reference (r), that is, read, the value of the variable, thereby moving the variable to a “defined and referenced” state (R) . The variable remains in the R state as long as the programmer keep referencing the value of the variable. </a:t>
            </a:r>
          </a:p>
          <a:p>
            <a:r>
              <a:rPr lang="en-US" altLang="en-US" sz="2200" dirty="0"/>
              <a:t>If the programmer assigns a new value to the variable, the variable moves back to the D state. On the other hand, the programmer can take an action to undefine (u) the variable.</a:t>
            </a:r>
          </a:p>
        </p:txBody>
      </p:sp>
      <p:sp>
        <p:nvSpPr>
          <p:cNvPr id="4" name="Rectangle 3" descr="M. Mhahudul Hasan">
            <a:extLst>
              <a:ext uri="{FF2B5EF4-FFF2-40B4-BE49-F238E27FC236}">
                <a16:creationId xmlns:a16="http://schemas.microsoft.com/office/drawing/2014/main" id="{2DC9C729-3451-40ED-A96F-10C4C70496D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8: Data Flow Testing</a:t>
            </a:r>
          </a:p>
        </p:txBody>
      </p:sp>
      <p:sp>
        <p:nvSpPr>
          <p:cNvPr id="7" name="Slide Number Placeholder 3">
            <a:extLst>
              <a:ext uri="{FF2B5EF4-FFF2-40B4-BE49-F238E27FC236}">
                <a16:creationId xmlns:a16="http://schemas.microsoft.com/office/drawing/2014/main" id="{1F9838AA-6108-4C85-9D55-93AA227D6F9C}"/>
              </a:ext>
            </a:extLst>
          </p:cNvPr>
          <p:cNvSpPr txBox="1">
            <a:spLocks/>
          </p:cNvSpPr>
          <p:nvPr/>
        </p:nvSpPr>
        <p:spPr>
          <a:xfrm rot="5400000">
            <a:off x="11749548" y="250724"/>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9</a:t>
            </a:fld>
            <a:r>
              <a:rPr lang="en-US" sz="1400" b="1" dirty="0"/>
              <a:t> </a:t>
            </a:r>
          </a:p>
        </p:txBody>
      </p:sp>
      <p:sp>
        <p:nvSpPr>
          <p:cNvPr id="8" name="Content Placeholder 2">
            <a:extLst>
              <a:ext uri="{FF2B5EF4-FFF2-40B4-BE49-F238E27FC236}">
                <a16:creationId xmlns:a16="http://schemas.microsoft.com/office/drawing/2014/main" id="{145B302A-C536-492E-84CE-AFA44DCF9CB8}"/>
              </a:ext>
            </a:extLst>
          </p:cNvPr>
          <p:cNvSpPr>
            <a:spLocks noGrp="1"/>
          </p:cNvSpPr>
          <p:nvPr/>
        </p:nvSpPr>
        <p:spPr>
          <a:xfrm>
            <a:off x="-137653"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Rectangle 8" descr="M. Mhahudul Hasan">
            <a:extLst>
              <a:ext uri="{FF2B5EF4-FFF2-40B4-BE49-F238E27FC236}">
                <a16:creationId xmlns:a16="http://schemas.microsoft.com/office/drawing/2014/main" id="{D8A0AD35-1841-4912-A4FF-FF67975325D1}"/>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54887107"/>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2172</Words>
  <Application>Microsoft Office PowerPoint</Application>
  <PresentationFormat>Widescreen</PresentationFormat>
  <Paragraphs>192</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Calibri</vt:lpstr>
      <vt:lpstr>Comic Sans MS</vt:lpstr>
      <vt:lpstr>Courier</vt:lpstr>
      <vt:lpstr>Courier New</vt:lpstr>
      <vt:lpstr>Gill Sans MT</vt:lpstr>
      <vt:lpstr>Wingdings</vt:lpstr>
      <vt:lpstr>Wingdings 2</vt:lpstr>
      <vt:lpstr>Dividend</vt:lpstr>
      <vt:lpstr>PowerPoint Presentation</vt:lpstr>
      <vt:lpstr>Data flow testing</vt:lpstr>
      <vt:lpstr>Levels of Data flow testing</vt:lpstr>
      <vt:lpstr>Data flow anomaly</vt:lpstr>
      <vt:lpstr>Types of Data flow anomaly</vt:lpstr>
      <vt:lpstr>    Types of Data flow anomaly</vt:lpstr>
      <vt:lpstr>    Types of Data flow anomaly</vt:lpstr>
      <vt:lpstr>Representing Data Flow Anomaly </vt:lpstr>
      <vt:lpstr>State transition diagram of a program variable</vt:lpstr>
      <vt:lpstr>State transition diagram of a program variable</vt:lpstr>
      <vt:lpstr>State transition diagram of a program variable</vt:lpstr>
      <vt:lpstr>State transition diagram of a program variable</vt:lpstr>
      <vt:lpstr>State transition diagram of a program variable</vt:lpstr>
      <vt:lpstr>Data flow graph</vt:lpstr>
      <vt:lpstr>Data flow graph</vt:lpstr>
      <vt:lpstr>Data flow graph</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SQAT - Ch.08 - Data Flow Testing</dc:title>
  <dc:subject>Software Quality and Testing</dc:subject>
  <dc:creator>M. Mahmudul Hasan</dc:creator>
  <cp:lastModifiedBy>Abhijit Bhowmik</cp:lastModifiedBy>
  <cp:revision>197</cp:revision>
  <dcterms:created xsi:type="dcterms:W3CDTF">2019-09-22T04:52:04Z</dcterms:created>
  <dcterms:modified xsi:type="dcterms:W3CDTF">2020-07-12T03:29:54Z</dcterms:modified>
</cp:coreProperties>
</file>