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2" r:id="rId7"/>
    <p:sldId id="304" r:id="rId8"/>
    <p:sldId id="305" r:id="rId9"/>
    <p:sldId id="306" r:id="rId10"/>
    <p:sldId id="307" r:id="rId11"/>
    <p:sldId id="308" r:id="rId12"/>
    <p:sldId id="296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domain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2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Boundary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169" y="1216629"/>
            <a:ext cx="11604031" cy="4948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Closure error</a:t>
            </a:r>
          </a:p>
          <a:p>
            <a:pPr lvl="1"/>
            <a:r>
              <a:rPr lang="en-US" altLang="en-US" sz="2200" dirty="0"/>
              <a:t>Occurs if a boundary is open when the intention is to have a closed boundary, or vice versa.</a:t>
            </a:r>
          </a:p>
          <a:p>
            <a:pPr lvl="1"/>
            <a:r>
              <a:rPr lang="en-US" altLang="en-US" sz="2200" dirty="0"/>
              <a:t>Example:  the relational operator </a:t>
            </a:r>
            <a:r>
              <a:rPr lang="en-US" altLang="en-US" sz="2200" dirty="0">
                <a:solidFill>
                  <a:srgbClr val="0070C0"/>
                </a:solidFill>
              </a:rPr>
              <a:t>≤ is implemented as &lt;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Shifted-boundary error</a:t>
            </a:r>
          </a:p>
          <a:p>
            <a:pPr lvl="1"/>
            <a:r>
              <a:rPr lang="en-US" altLang="en-US" sz="2200" dirty="0"/>
              <a:t>Occurs when the implemented boundary is parallel to the intended boundary</a:t>
            </a:r>
          </a:p>
          <a:p>
            <a:pPr lvl="1"/>
            <a:r>
              <a:rPr lang="en-US" altLang="en-US" sz="2200" dirty="0"/>
              <a:t>Example:  let the intended boundary be </a:t>
            </a:r>
            <a:r>
              <a:rPr lang="en-US" altLang="en-US" sz="2200" dirty="0">
                <a:solidFill>
                  <a:srgbClr val="0070C0"/>
                </a:solidFill>
              </a:rPr>
              <a:t>(x + y &gt; 4</a:t>
            </a:r>
            <a:r>
              <a:rPr lang="en-US" altLang="en-US" sz="2200" dirty="0"/>
              <a:t>), whereas the actual boundary is </a:t>
            </a:r>
            <a:r>
              <a:rPr lang="en-US" altLang="en-US" sz="2200" dirty="0">
                <a:solidFill>
                  <a:srgbClr val="7030A0"/>
                </a:solidFill>
              </a:rPr>
              <a:t>(x + y &gt; 5)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Tilted-boundary error</a:t>
            </a:r>
          </a:p>
          <a:p>
            <a:pPr lvl="1"/>
            <a:r>
              <a:rPr lang="en-US" altLang="en-US" sz="2200" dirty="0"/>
              <a:t>Occurs if the constant coefficients of the variables in a predicate defining a boundary take up wrong values</a:t>
            </a:r>
          </a:p>
          <a:p>
            <a:pPr lvl="1"/>
            <a:r>
              <a:rPr lang="en-US" altLang="en-US" sz="2200" dirty="0"/>
              <a:t>Example:  let the intended boundary be </a:t>
            </a:r>
            <a:r>
              <a:rPr lang="en-US" altLang="en-US" sz="2200" dirty="0">
                <a:solidFill>
                  <a:srgbClr val="0070C0"/>
                </a:solidFill>
              </a:rPr>
              <a:t>(x + 0.5*y &gt; 5),</a:t>
            </a:r>
            <a:r>
              <a:rPr lang="en-US" altLang="en-US" sz="2200" dirty="0"/>
              <a:t> whereas the actual boundary is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7030A0"/>
                </a:solidFill>
              </a:rPr>
              <a:t>(x + y &gt; 5)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70D4D509-92B2-492E-8C9F-85F092DBAE39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D75B910-6545-4937-950F-E44DEEA85ABE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EDDF9E-73E1-4906-9C5E-2CB9997C9E9A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93F28BD-65D6-4CBA-8202-FF130C61EC0B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83689"/>
            <a:ext cx="11029950" cy="62568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On &amp; off points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628" y="1408358"/>
            <a:ext cx="10972799" cy="2820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Data points on or near a boundary are most sensitive to find domain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Based on the above idea, we define two kinds of data points near domain boundaries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</a:rPr>
              <a:t>ON point: </a:t>
            </a:r>
            <a:r>
              <a:rPr lang="en-US" altLang="en-US" sz="2200" dirty="0"/>
              <a:t>It is a </a:t>
            </a:r>
            <a:r>
              <a:rPr lang="en-US" altLang="en-US" sz="2200" dirty="0">
                <a:solidFill>
                  <a:srgbClr val="7030A0"/>
                </a:solidFill>
              </a:rPr>
              <a:t>point on the boundary </a:t>
            </a:r>
            <a:r>
              <a:rPr lang="en-US" altLang="en-US" sz="2200" dirty="0"/>
              <a:t>or “</a:t>
            </a:r>
            <a:r>
              <a:rPr lang="en-US" altLang="en-US" sz="2200" dirty="0">
                <a:solidFill>
                  <a:srgbClr val="0070C0"/>
                </a:solidFill>
              </a:rPr>
              <a:t>very close</a:t>
            </a:r>
            <a:r>
              <a:rPr lang="en-US" altLang="en-US" sz="2200" dirty="0"/>
              <a:t>” to the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</a:rPr>
              <a:t>OFF point:  </a:t>
            </a:r>
            <a:r>
              <a:rPr lang="en-US" altLang="en-US" sz="2200" dirty="0"/>
              <a:t>An OFF point of a boundary lies away from the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Example - Exam results: 0-100 marks (A= 90-100, B=80-90, ….)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6698734B-1423-48E6-94E7-3A40A7DE3BA5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D5C4D54-3B78-4CB4-9901-1E81A377974A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19F661-6869-449A-9A34-AEBB37BD80BA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B05F6030-59E3-41DB-A701-061D07E6BC9C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83689"/>
            <a:ext cx="11029950" cy="62568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6374" y="1235844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9783BC7A-03C7-406D-8D17-264CFC388B83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5A4729D-999E-4A5F-847C-4D723496C41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3C369-5AFD-4D82-B6D8-EC59C100D4D1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FFA0DBF-42D7-4A12-831B-7FD5B7E5C10B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949" y="598437"/>
            <a:ext cx="11029950" cy="6256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Domain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390" y="1334615"/>
            <a:ext cx="10972799" cy="336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In Domain testing or input domain testing, the overall </a:t>
            </a:r>
            <a:r>
              <a:rPr lang="en-US" altLang="en-US" sz="2200" dirty="0">
                <a:solidFill>
                  <a:srgbClr val="0070C0"/>
                </a:solidFill>
              </a:rPr>
              <a:t>input domain </a:t>
            </a:r>
            <a:r>
              <a:rPr lang="en-US" altLang="en-US" sz="2200" dirty="0"/>
              <a:t>is partitioned into </a:t>
            </a:r>
            <a:r>
              <a:rPr lang="en-US" altLang="en-US" sz="2200" dirty="0">
                <a:solidFill>
                  <a:srgbClr val="7030A0"/>
                </a:solidFill>
              </a:rPr>
              <a:t>sub-domains</a:t>
            </a:r>
            <a:r>
              <a:rPr lang="en-US" altLang="en-US" sz="2200" dirty="0"/>
              <a:t> and the associated boundaries, as well as the sub-domains, are tested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The basic idea of domain testing is to generate test cases by assigning </a:t>
            </a:r>
            <a:r>
              <a:rPr lang="en-US" altLang="en-US" sz="2200" dirty="0">
                <a:solidFill>
                  <a:srgbClr val="7030A0"/>
                </a:solidFill>
              </a:rPr>
              <a:t>specific values to input </a:t>
            </a:r>
            <a:r>
              <a:rPr lang="en-US" altLang="en-US" sz="2200" dirty="0"/>
              <a:t>variables based on some analyses of the input domain</a:t>
            </a:r>
          </a:p>
          <a:p>
            <a:pPr lvl="1"/>
            <a:r>
              <a:rPr lang="en-US" altLang="en-US" sz="2200" dirty="0"/>
              <a:t>This analysis is called domain analysis/ input domain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Basically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black-box in nature, but could be white-box</a:t>
            </a:r>
          </a:p>
          <a:p>
            <a:endParaRPr lang="en-GB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3738F6CE-7E6A-40B3-916D-186A90372364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60EA7A-C13C-4942-AE75-5E216AA510A4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47BAE7-EBA7-4593-8F86-D18348537BE2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EFA7EF71-AAF7-4A10-AF72-DC6B7527F9DF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Domain Testing: How it works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879" y="1437854"/>
            <a:ext cx="10972799" cy="454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Identification:  </a:t>
            </a:r>
            <a:r>
              <a:rPr lang="en-US" altLang="en-US" sz="2200" dirty="0"/>
              <a:t>Identifying the </a:t>
            </a:r>
            <a:r>
              <a:rPr lang="en-US" altLang="en-US" sz="2200" dirty="0">
                <a:solidFill>
                  <a:srgbClr val="0070C0"/>
                </a:solidFill>
              </a:rPr>
              <a:t>input variable</a:t>
            </a:r>
            <a:r>
              <a:rPr lang="en-US" altLang="en-US" sz="2200" dirty="0"/>
              <a:t>, input space and define the input domain based on specifications (black-box) or implementation details (white-box) for the program unit under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Partitioning:  </a:t>
            </a:r>
            <a:r>
              <a:rPr lang="en-US" altLang="en-US" sz="2200" dirty="0"/>
              <a:t>Dividing or </a:t>
            </a:r>
            <a:r>
              <a:rPr lang="en-US" altLang="en-US" sz="2200" dirty="0">
                <a:solidFill>
                  <a:srgbClr val="0070C0"/>
                </a:solidFill>
              </a:rPr>
              <a:t>classifying the input domain </a:t>
            </a:r>
            <a:r>
              <a:rPr lang="en-US" altLang="en-US" sz="2200" dirty="0">
                <a:solidFill>
                  <a:srgbClr val="7030A0"/>
                </a:solidFill>
              </a:rPr>
              <a:t>into sub-domains </a:t>
            </a:r>
            <a:r>
              <a:rPr lang="en-US" altLang="en-US" sz="2200" dirty="0"/>
              <a:t>to form a partition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Domain Analysis:  </a:t>
            </a:r>
            <a:r>
              <a:rPr lang="en-US" altLang="en-US" sz="2200" dirty="0"/>
              <a:t>Performing </a:t>
            </a:r>
            <a:r>
              <a:rPr lang="en-US" altLang="en-US" sz="2200" dirty="0">
                <a:solidFill>
                  <a:srgbClr val="7030A0"/>
                </a:solidFill>
              </a:rPr>
              <a:t>domain analysis </a:t>
            </a:r>
            <a:r>
              <a:rPr lang="en-US" altLang="en-US" sz="2200" dirty="0"/>
              <a:t>for </a:t>
            </a:r>
            <a:r>
              <a:rPr lang="en-US" altLang="en-US" sz="2200" dirty="0">
                <a:solidFill>
                  <a:srgbClr val="0070C0"/>
                </a:solidFill>
              </a:rPr>
              <a:t>each sub-domain to examine </a:t>
            </a:r>
            <a:r>
              <a:rPr lang="en-US" altLang="en-US" sz="2200" dirty="0"/>
              <a:t>its limits in each dimension and its boundary properties, such as the specific boundary definitions and the related closure properties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Selection:  </a:t>
            </a:r>
            <a:r>
              <a:rPr lang="en-US" altLang="en-US" sz="2200" dirty="0"/>
              <a:t>Selecting </a:t>
            </a:r>
            <a:r>
              <a:rPr lang="en-US" altLang="en-US" sz="2200" dirty="0">
                <a:solidFill>
                  <a:srgbClr val="0070C0"/>
                </a:solidFill>
              </a:rPr>
              <a:t>test points </a:t>
            </a:r>
            <a:r>
              <a:rPr lang="en-US" altLang="en-US" sz="2200" dirty="0">
                <a:solidFill>
                  <a:srgbClr val="002060"/>
                </a:solidFill>
              </a:rPr>
              <a:t>(</a:t>
            </a:r>
            <a:r>
              <a:rPr lang="en-US" altLang="en-US" sz="2200" dirty="0">
                <a:solidFill>
                  <a:srgbClr val="7030A0"/>
                </a:solidFill>
              </a:rPr>
              <a:t>type of error checking</a:t>
            </a:r>
            <a:r>
              <a:rPr lang="en-US" altLang="en-US" sz="2200" dirty="0">
                <a:solidFill>
                  <a:srgbClr val="002060"/>
                </a:solidFill>
              </a:rPr>
              <a:t>) </a:t>
            </a:r>
            <a:r>
              <a:rPr lang="en-US" altLang="en-US" sz="2200" dirty="0"/>
              <a:t>to cover these partitioned sub-domains based on domain analysis results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Testing:  </a:t>
            </a:r>
            <a:r>
              <a:rPr lang="en-US" altLang="en-US" sz="2200" dirty="0"/>
              <a:t>Testing with the above selected test points as input, </a:t>
            </a:r>
            <a:r>
              <a:rPr lang="en-US" altLang="en-US" sz="2200" dirty="0">
                <a:solidFill>
                  <a:srgbClr val="7030A0"/>
                </a:solidFill>
              </a:rPr>
              <a:t>checking the results (output values)</a:t>
            </a:r>
            <a:r>
              <a:rPr lang="en-US" altLang="en-US" sz="2200" dirty="0"/>
              <a:t>, dealing with observed problems, and carrying out analysis &amp; follow-up activities</a:t>
            </a:r>
            <a:endParaRPr lang="en-GB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77B75D99-1D7C-41F7-907D-41BAAF84E574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0C3F478-16EC-45AF-AAAB-B93B4F0C9C82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3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C43C3C-58B9-4757-93FE-4DEF0ACAB680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81626EBD-A24D-486B-92F6-98EED5892E76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09946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131" y="1209369"/>
            <a:ext cx="10972799" cy="492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Two fundamental elements of a computer program are: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Input domain:  </a:t>
            </a:r>
            <a:r>
              <a:rPr lang="en-US" sz="2200" dirty="0"/>
              <a:t>The set of all input data to the program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Program path:  </a:t>
            </a:r>
            <a:r>
              <a:rPr lang="en-US" sz="2200" dirty="0"/>
              <a:t>A sequence of instructions from entry to exit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0000FF"/>
                </a:solidFill>
              </a:rPr>
              <a:t>A program path corresponds to some flow of control in the program.</a:t>
            </a:r>
          </a:p>
          <a:p>
            <a:pPr lvl="1">
              <a:defRPr/>
            </a:pPr>
            <a:r>
              <a:rPr lang="en-US" sz="2200" dirty="0">
                <a:solidFill>
                  <a:srgbClr val="0000FF"/>
                </a:solidFill>
              </a:rPr>
              <a:t>Feasible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pat</a:t>
            </a:r>
            <a:r>
              <a:rPr lang="en-US" sz="2200" dirty="0">
                <a:solidFill>
                  <a:srgbClr val="310EB2"/>
                </a:solidFill>
              </a:rPr>
              <a:t>h:  </a:t>
            </a:r>
            <a:r>
              <a:rPr lang="en-US" sz="2200" dirty="0"/>
              <a:t>A path is said to be feasible if there exists an input data which causes the program to execute the path</a:t>
            </a:r>
          </a:p>
          <a:p>
            <a:pPr lvl="1">
              <a:defRPr/>
            </a:pPr>
            <a:r>
              <a:rPr lang="en-US" sz="2200" dirty="0">
                <a:solidFill>
                  <a:srgbClr val="0000FF"/>
                </a:solidFill>
              </a:rPr>
              <a:t>Infeasible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path</a:t>
            </a:r>
            <a:r>
              <a:rPr lang="en-US" sz="2200" dirty="0"/>
              <a:t>:  No input data exists to cause the path to execute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/>
              <a:t>The identified two broad classes of errors by </a:t>
            </a:r>
            <a:r>
              <a:rPr lang="en-US" sz="2200" dirty="0">
                <a:solidFill>
                  <a:srgbClr val="7030A0"/>
                </a:solidFill>
              </a:rPr>
              <a:t>combining input domain and program paths</a:t>
            </a:r>
            <a:r>
              <a:rPr lang="en-US" sz="2200" dirty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200" dirty="0">
                <a:solidFill>
                  <a:srgbClr val="0000FF"/>
                </a:solidFill>
              </a:rPr>
              <a:t>Computation error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200" dirty="0">
                <a:solidFill>
                  <a:srgbClr val="0000FF"/>
                </a:solidFill>
              </a:rPr>
              <a:t>Domain error</a:t>
            </a:r>
            <a:endParaRPr lang="en-GB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AF09A812-1548-4D8B-8541-C19B0DD19291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0B97FA-B035-44CD-A3B5-64123ABA1B12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FDB80-CF06-4590-8404-27BA12CB1B25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8563E29-D3D9-428A-BCD7-A4D1F1BF1C8E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1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Computation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131" y="1393608"/>
            <a:ext cx="10972799" cy="437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computation error occurs when a specific input data causes the </a:t>
            </a:r>
            <a:r>
              <a:rPr lang="en-US" altLang="en-US" sz="2200" dirty="0">
                <a:solidFill>
                  <a:srgbClr val="0070C0"/>
                </a:solidFill>
              </a:rPr>
              <a:t>correct (desired) path </a:t>
            </a:r>
            <a:r>
              <a:rPr lang="en-US" altLang="en-US" sz="2200" dirty="0"/>
              <a:t>to execute, but the </a:t>
            </a:r>
            <a:r>
              <a:rPr lang="en-US" altLang="en-US" sz="2200" dirty="0">
                <a:solidFill>
                  <a:srgbClr val="C00000"/>
                </a:solidFill>
              </a:rPr>
              <a:t>output value is wrong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This can happen due to a wrong function being executed in an assignment statement.</a:t>
            </a:r>
          </a:p>
          <a:p>
            <a:r>
              <a:rPr lang="en-US" altLang="en-US" sz="2200" dirty="0"/>
              <a:t>For example , Consider a desired path containing the statement </a:t>
            </a:r>
          </a:p>
          <a:p>
            <a:pPr marL="548640" lvl="2" indent="0">
              <a:buNone/>
            </a:pP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f( a, b);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200" dirty="0"/>
              <a:t>where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/>
              <a:t>and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200" dirty="0"/>
              <a:t> are input values. A computation error may occur if the statement is replaced by a faulty one, such as </a:t>
            </a:r>
          </a:p>
          <a:p>
            <a:pPr marL="548640" lvl="2" indent="0">
              <a:buNone/>
            </a:pP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f( b, a);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200" dirty="0"/>
              <a:t>so, the result of executing the path can be erroneous because of a fault in the assignment statement, and this can happen in spite of executing a correct path.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7F4582FD-8DB7-4B18-99A3-FFCBABC6B582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3A0A74D-56CA-42B7-A13E-191B9ABC8170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39C244-CB28-4359-882E-D505339AB184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719AE71-445A-4E2C-B2AE-BDA6D6255077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0" y="554193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domain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51" y="1364112"/>
            <a:ext cx="10972799" cy="437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domain error occurs when a specific </a:t>
            </a:r>
            <a:r>
              <a:rPr lang="en-US" altLang="en-US" sz="2200" dirty="0">
                <a:solidFill>
                  <a:srgbClr val="0070C0"/>
                </a:solidFill>
              </a:rPr>
              <a:t>input data causes </a:t>
            </a:r>
            <a:r>
              <a:rPr lang="en-US" altLang="en-US" sz="2200" dirty="0"/>
              <a:t>the program to execute a </a:t>
            </a:r>
            <a:r>
              <a:rPr lang="en-US" altLang="en-US" sz="2200" dirty="0">
                <a:solidFill>
                  <a:srgbClr val="C00000"/>
                </a:solidFill>
              </a:rPr>
              <a:t>wrong path in the program</a:t>
            </a:r>
          </a:p>
          <a:p>
            <a:r>
              <a:rPr lang="en-US" altLang="en-US" sz="2200" dirty="0"/>
              <a:t>An incorrect path can be selected by a program if there is a fault in one or more of the conditional statements in the program</a:t>
            </a:r>
          </a:p>
          <a:p>
            <a:r>
              <a:rPr lang="en-US" altLang="en-US" sz="2200" dirty="0"/>
              <a:t>Example:  let us consider a conditional statement of the form </a:t>
            </a:r>
          </a:p>
          <a:p>
            <a:pPr marL="274320" lvl="1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then f1()</a:t>
            </a:r>
          </a:p>
          <a:p>
            <a:pPr marL="274320" lvl="1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else f2()</a:t>
            </a:r>
          </a:p>
          <a:p>
            <a:r>
              <a:rPr lang="en-US" altLang="en-US" sz="2200" dirty="0"/>
              <a:t>If there is a </a:t>
            </a:r>
            <a:r>
              <a:rPr lang="en-US" altLang="en-US" sz="2200" dirty="0">
                <a:solidFill>
                  <a:srgbClr val="C00000"/>
                </a:solidFill>
              </a:rPr>
              <a:t>fault</a:t>
            </a:r>
            <a:r>
              <a:rPr lang="en-US" altLang="en-US" sz="2200" dirty="0"/>
              <a:t> in the </a:t>
            </a:r>
            <a:r>
              <a:rPr lang="en-US" altLang="en-US" sz="2200" dirty="0">
                <a:solidFill>
                  <a:srgbClr val="7030A0"/>
                </a:solidFill>
              </a:rPr>
              <a:t>formulation of the predicate </a:t>
            </a:r>
            <a:r>
              <a:rPr lang="en-US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, then the wrong function call is invoked, thereby causing an incorrect path to be executed</a:t>
            </a:r>
          </a:p>
          <a:p>
            <a:pPr lvl="1"/>
            <a:endParaRPr lang="en-US" altLang="en-US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89E09B35-A29C-4305-9F51-87679127DEE8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38E6034-3278-4805-A369-CF2057E08FFC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30A23C-865A-4EC7-AA7B-07455AC41A68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64115E9E-BA68-44FE-88D9-DA297B55ED6D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98437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Source of domains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132" y="1526344"/>
            <a:ext cx="10972799" cy="278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Domains can be identified from both </a:t>
            </a:r>
            <a:r>
              <a:rPr lang="en-US" altLang="en-US" sz="2200" dirty="0">
                <a:solidFill>
                  <a:srgbClr val="C00000"/>
                </a:solidFill>
              </a:rPr>
              <a:t>specifications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C00000"/>
                </a:solidFill>
              </a:rPr>
              <a:t>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A method to identify domains from the source code: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Draw</a:t>
            </a:r>
            <a:r>
              <a:rPr lang="en-US" altLang="en-US" sz="2200" dirty="0">
                <a:solidFill>
                  <a:srgbClr val="0070C0"/>
                </a:solidFill>
              </a:rPr>
              <a:t> a control flow graph </a:t>
            </a:r>
            <a:r>
              <a:rPr lang="en-US" altLang="en-US" sz="2200" dirty="0"/>
              <a:t>from the given </a:t>
            </a:r>
            <a:r>
              <a:rPr lang="en-US" altLang="en-US" sz="2200" dirty="0">
                <a:solidFill>
                  <a:srgbClr val="7030A0"/>
                </a:solidFill>
              </a:rPr>
              <a:t>source code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Find </a:t>
            </a:r>
            <a:r>
              <a:rPr lang="en-US" altLang="en-US" sz="2200" dirty="0">
                <a:solidFill>
                  <a:srgbClr val="0070C0"/>
                </a:solidFill>
              </a:rPr>
              <a:t>all possible interpretations </a:t>
            </a:r>
            <a:r>
              <a:rPr lang="en-US" altLang="en-US" sz="2200" dirty="0"/>
              <a:t>of the </a:t>
            </a:r>
            <a:r>
              <a:rPr lang="en-US" altLang="en-US" sz="2200" dirty="0">
                <a:solidFill>
                  <a:srgbClr val="7030A0"/>
                </a:solidFill>
              </a:rPr>
              <a:t>predicates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Analyze</a:t>
            </a:r>
            <a:r>
              <a:rPr lang="en-US" altLang="en-US" sz="2200" dirty="0">
                <a:solidFill>
                  <a:srgbClr val="0070C0"/>
                </a:solidFill>
              </a:rPr>
              <a:t> the interpreted predicates</a:t>
            </a:r>
            <a:r>
              <a:rPr lang="en-US" altLang="en-US" sz="2200" dirty="0"/>
              <a:t> to </a:t>
            </a:r>
            <a:r>
              <a:rPr lang="en-US" altLang="en-US" sz="2200" dirty="0">
                <a:solidFill>
                  <a:srgbClr val="7030A0"/>
                </a:solidFill>
              </a:rPr>
              <a:t>identify domains</a:t>
            </a:r>
          </a:p>
          <a:p>
            <a:pPr lvl="1"/>
            <a:endParaRPr lang="en-US" altLang="en-US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D1DF9B30-60CB-4AD6-A23A-BC61205F6D4B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1C6A4B-D435-45B2-BFE6-15A7113AF5A3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D4F561-3FC5-4FDE-8102-0FBE95AC1DD7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18E4E213-3CD4-4925-BCF1-25F0B8D466F1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3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1" y="539444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Source of domains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0148" y="1404119"/>
            <a:ext cx="4768947" cy="4996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codedomain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c, d, k 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 = x + y;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(c &gt; 5)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 = c - x/2;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else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 = c + x/2;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(d &gt;= c + 2)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k = x + d/2;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else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k = y + d/4;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return(k);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8D4C-7238-4640-B287-895AC223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914399"/>
            <a:ext cx="3294743" cy="5667757"/>
          </a:xfrm>
          <a:prstGeom prst="rect">
            <a:avLst/>
          </a:prstGeom>
        </p:spPr>
      </p:pic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3E41A015-7499-4996-81EA-93F560CB52D8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8285C12-A7F6-4A0F-8D22-EDF516D00359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DFD19D-5643-4B9D-8055-25E2DB2805C0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99B699FE-21C4-445A-93C9-1C22D8CF1106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2" y="568940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Types of domain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51" y="1437854"/>
            <a:ext cx="10972799" cy="4800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A domain is defined by a </a:t>
            </a:r>
            <a:r>
              <a:rPr lang="en-US" sz="2200" dirty="0">
                <a:solidFill>
                  <a:srgbClr val="0070C0"/>
                </a:solidFill>
              </a:rPr>
              <a:t>set of constraints</a:t>
            </a:r>
            <a:r>
              <a:rPr lang="en-US" sz="2200" dirty="0"/>
              <a:t>, called </a:t>
            </a:r>
            <a:r>
              <a:rPr lang="en-US" sz="2200" dirty="0">
                <a:solidFill>
                  <a:srgbClr val="7030A0"/>
                </a:solidFill>
              </a:rPr>
              <a:t>boundary inequalities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properties of a domain are discussed in terms of the </a:t>
            </a:r>
            <a:r>
              <a:rPr lang="en-US" sz="2200" dirty="0">
                <a:solidFill>
                  <a:srgbClr val="7030A0"/>
                </a:solidFill>
              </a:rPr>
              <a:t>properties of its boundaries</a:t>
            </a:r>
          </a:p>
          <a:p>
            <a:r>
              <a:rPr lang="en-US" sz="2200" dirty="0">
                <a:solidFill>
                  <a:srgbClr val="C00000"/>
                </a:solidFill>
              </a:rPr>
              <a:t>Closed boundary </a:t>
            </a:r>
            <a:r>
              <a:rPr lang="en-US" sz="2200" dirty="0"/>
              <a:t>: </a:t>
            </a:r>
            <a:r>
              <a:rPr lang="en-US" altLang="en-US" sz="2200" dirty="0"/>
              <a:t>if the points on the boundary are included in the domain of interest</a:t>
            </a:r>
            <a:br>
              <a:rPr lang="en-US" altLang="en-US" sz="2200" dirty="0"/>
            </a:br>
            <a:r>
              <a:rPr lang="en-US" altLang="en-US" sz="2200" dirty="0"/>
              <a:t> (x ≤  4) (Here the boundary is 0 to 4)</a:t>
            </a:r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Open boundary</a:t>
            </a:r>
            <a:r>
              <a:rPr lang="en-US" sz="2200" dirty="0"/>
              <a:t>:  </a:t>
            </a:r>
            <a:r>
              <a:rPr lang="en-US" altLang="en-US" sz="2200" dirty="0"/>
              <a:t>if the points of the boundary do not belong to the domain of interest</a:t>
            </a:r>
            <a:br>
              <a:rPr lang="en-US" altLang="en-US" sz="2200" dirty="0"/>
            </a:br>
            <a:r>
              <a:rPr lang="en-US" altLang="en-US" sz="2200" dirty="0"/>
              <a:t> (x  &gt;  5)</a:t>
            </a:r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Closed domain</a:t>
            </a:r>
            <a:r>
              <a:rPr lang="en-US" sz="2200" dirty="0"/>
              <a:t>: </a:t>
            </a:r>
            <a:r>
              <a:rPr lang="en-US" altLang="en-US" sz="2200" dirty="0"/>
              <a:t>if all of its boundaries are closed (x&gt;2 &amp;&amp;  x&lt;=4)</a:t>
            </a:r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Open domain</a:t>
            </a:r>
            <a:r>
              <a:rPr lang="en-US" sz="2200" dirty="0"/>
              <a:t>: </a:t>
            </a:r>
            <a:r>
              <a:rPr lang="en-US" altLang="en-US" sz="2200" dirty="0"/>
              <a:t>if some of its boundaries are open (x  &gt;  5)</a:t>
            </a:r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Extreme point</a:t>
            </a:r>
            <a:r>
              <a:rPr lang="en-US" sz="2200" dirty="0"/>
              <a:t>: </a:t>
            </a:r>
            <a:r>
              <a:rPr lang="en-US" altLang="en-US" sz="2200" dirty="0"/>
              <a:t>a point where two or more boundaries cross (x=0 to 5, y = 5 to10)</a:t>
            </a:r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Adjacent domain</a:t>
            </a:r>
            <a:r>
              <a:rPr lang="en-US" sz="2200" dirty="0"/>
              <a:t>: </a:t>
            </a:r>
            <a:r>
              <a:rPr lang="en-US" altLang="en-US" sz="2200" dirty="0"/>
              <a:t>if domains have a boundary inequality in common (x= 0 to 5, y = 7 to10)</a:t>
            </a:r>
            <a:endParaRPr lang="en-US" sz="2200" dirty="0"/>
          </a:p>
          <a:p>
            <a:pPr lvl="1"/>
            <a:endParaRPr lang="en-US" altLang="en-US" sz="2200" dirty="0"/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1718FAD3-47A8-4CB3-B198-ABD9A651F547}"/>
              </a:ext>
            </a:extLst>
          </p:cNvPr>
          <p:cNvSpPr/>
          <p:nvPr/>
        </p:nvSpPr>
        <p:spPr>
          <a:xfrm>
            <a:off x="68826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Chapter 9: Domain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9D153FA-6FDE-4646-BD7B-B8B9BEFCE047}"/>
              </a:ext>
            </a:extLst>
          </p:cNvPr>
          <p:cNvSpPr txBox="1">
            <a:spLocks/>
          </p:cNvSpPr>
          <p:nvPr/>
        </p:nvSpPr>
        <p:spPr>
          <a:xfrm rot="5400000">
            <a:off x="11818374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 S.</a:t>
            </a:r>
            <a:fld id="{D57F1E4F-1CFF-5643-939E-217C01CDF565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26EACF-C2C5-4444-9663-74C73CB1F58A}"/>
              </a:ext>
            </a:extLst>
          </p:cNvPr>
          <p:cNvSpPr>
            <a:spLocks noGrp="1"/>
          </p:cNvSpPr>
          <p:nvPr/>
        </p:nvSpPr>
        <p:spPr>
          <a:xfrm>
            <a:off x="-68827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21973799-3C8D-4CDD-B30F-A19BF7D2DA62}"/>
              </a:ext>
            </a:extLst>
          </p:cNvPr>
          <p:cNvSpPr/>
          <p:nvPr/>
        </p:nvSpPr>
        <p:spPr>
          <a:xfrm>
            <a:off x="68826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1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1225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Domain testing</vt:lpstr>
      <vt:lpstr>Domain Testing: How it works</vt:lpstr>
      <vt:lpstr>error</vt:lpstr>
      <vt:lpstr>Computation error</vt:lpstr>
      <vt:lpstr>domain error</vt:lpstr>
      <vt:lpstr>Source of domains</vt:lpstr>
      <vt:lpstr>Source of domains</vt:lpstr>
      <vt:lpstr>Types of domain</vt:lpstr>
      <vt:lpstr>Boundary error</vt:lpstr>
      <vt:lpstr>On &amp; off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Ch.09 - Domain Testing</dc:title>
  <dc:subject>Software Quality and Testing</dc:subject>
  <dc:creator>M. Mahmudul Hasan</dc:creator>
  <cp:lastModifiedBy>Abhijit Bhowmik</cp:lastModifiedBy>
  <cp:revision>226</cp:revision>
  <cp:lastPrinted>2019-11-26T04:30:52Z</cp:lastPrinted>
  <dcterms:created xsi:type="dcterms:W3CDTF">2019-09-22T04:52:04Z</dcterms:created>
  <dcterms:modified xsi:type="dcterms:W3CDTF">2020-07-12T06:28:31Z</dcterms:modified>
</cp:coreProperties>
</file>