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98" r:id="rId3"/>
    <p:sldId id="299" r:id="rId4"/>
    <p:sldId id="300" r:id="rId5"/>
    <p:sldId id="301" r:id="rId6"/>
    <p:sldId id="303" r:id="rId7"/>
    <p:sldId id="304" r:id="rId8"/>
    <p:sldId id="306" r:id="rId9"/>
    <p:sldId id="307" r:id="rId10"/>
    <p:sldId id="308" r:id="rId11"/>
    <p:sldId id="309" r:id="rId12"/>
    <p:sldId id="310" r:id="rId13"/>
    <p:sldId id="311" r:id="rId14"/>
    <p:sldId id="313" r:id="rId15"/>
    <p:sldId id="314" r:id="rId16"/>
    <p:sldId id="315" r:id="rId17"/>
    <p:sldId id="312" r:id="rId18"/>
    <p:sldId id="316" r:id="rId19"/>
    <p:sldId id="317" r:id="rId20"/>
    <p:sldId id="323" r:id="rId21"/>
    <p:sldId id="318" r:id="rId22"/>
    <p:sldId id="319" r:id="rId23"/>
    <p:sldId id="320" r:id="rId24"/>
    <p:sldId id="321" r:id="rId25"/>
    <p:sldId id="322"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8" d="100"/>
          <a:sy n="68" d="100"/>
        </p:scale>
        <p:origin x="61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11</a:t>
            </a:r>
            <a:br>
              <a:rPr lang="en-US" sz="3000" dirty="0">
                <a:solidFill>
                  <a:srgbClr val="C00000"/>
                </a:solidFill>
              </a:rPr>
            </a:br>
            <a:br>
              <a:rPr lang="en-US" sz="3000" dirty="0">
                <a:solidFill>
                  <a:schemeClr val="tx2"/>
                </a:solidFill>
              </a:rPr>
            </a:br>
            <a:r>
              <a:rPr lang="en-US" sz="2500" dirty="0">
                <a:solidFill>
                  <a:schemeClr val="tx2"/>
                </a:solidFill>
              </a:rPr>
              <a:t>system testing</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24695"/>
            <a:ext cx="11029950" cy="537189"/>
          </a:xfrm>
        </p:spPr>
        <p:txBody>
          <a:bodyPr/>
          <a:lstStyle/>
          <a:p>
            <a:pPr algn="ctr"/>
            <a:r>
              <a:rPr lang="en-US" altLang="en-US" dirty="0">
                <a:solidFill>
                  <a:srgbClr val="0070C0"/>
                </a:solidFill>
              </a:rPr>
              <a:t>Measuring Test Effectiveness</a:t>
            </a:r>
            <a:endParaRPr lang="en-GB" dirty="0">
              <a:solidFill>
                <a:srgbClr val="0070C0"/>
              </a:solidFill>
            </a:endParaRPr>
          </a:p>
        </p:txBody>
      </p:sp>
      <p:sp>
        <p:nvSpPr>
          <p:cNvPr id="5" name="Content Placeholder 2"/>
          <p:cNvSpPr txBox="1">
            <a:spLocks/>
          </p:cNvSpPr>
          <p:nvPr/>
        </p:nvSpPr>
        <p:spPr>
          <a:xfrm>
            <a:off x="553416" y="1201877"/>
            <a:ext cx="11175379" cy="41665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A common </a:t>
            </a:r>
            <a:r>
              <a:rPr lang="en-US" altLang="en-US" sz="2200" dirty="0">
                <a:solidFill>
                  <a:srgbClr val="0070C0"/>
                </a:solidFill>
              </a:rPr>
              <a:t>measure of test effectiveness </a:t>
            </a:r>
            <a:r>
              <a:rPr lang="en-US" altLang="en-US" sz="2200" dirty="0"/>
              <a:t>is the </a:t>
            </a:r>
            <a:r>
              <a:rPr lang="en-US" altLang="en-US" sz="2200" dirty="0">
                <a:solidFill>
                  <a:srgbClr val="7030A0"/>
                </a:solidFill>
              </a:rPr>
              <a:t>number of defects found by the customers </a:t>
            </a:r>
            <a:r>
              <a:rPr lang="en-US" altLang="en-US" sz="2200" dirty="0">
                <a:solidFill>
                  <a:srgbClr val="C00000"/>
                </a:solidFill>
              </a:rPr>
              <a:t>that were not found by the test engineers prior to the release of the product</a:t>
            </a:r>
            <a:r>
              <a:rPr lang="en-US" altLang="en-US" sz="2200" dirty="0"/>
              <a:t>. </a:t>
            </a:r>
          </a:p>
          <a:p>
            <a:pPr>
              <a:buFont typeface="Wingdings" panose="05000000000000000000" pitchFamily="2" charset="2"/>
              <a:buChar char="q"/>
            </a:pPr>
            <a:r>
              <a:rPr lang="en-US" altLang="en-US" sz="2200" dirty="0"/>
              <a:t>The </a:t>
            </a:r>
            <a:r>
              <a:rPr lang="en-US" altLang="en-US" sz="2200" dirty="0">
                <a:solidFill>
                  <a:srgbClr val="0070C0"/>
                </a:solidFill>
              </a:rPr>
              <a:t>objective</a:t>
            </a:r>
            <a:r>
              <a:rPr lang="en-US" altLang="en-US" sz="2200" dirty="0"/>
              <a:t> of a test effectiveness metric is to </a:t>
            </a:r>
            <a:r>
              <a:rPr lang="en-US" altLang="en-US" sz="2200" dirty="0">
                <a:solidFill>
                  <a:srgbClr val="7030A0"/>
                </a:solidFill>
              </a:rPr>
              <a:t>evaluate the effectiveness of a system testing </a:t>
            </a:r>
            <a:r>
              <a:rPr lang="en-US" altLang="en-US" sz="2200" dirty="0"/>
              <a:t>effort in the development of a product in terms of the number of defects escaped from the system testing effort.</a:t>
            </a:r>
          </a:p>
          <a:p>
            <a:pPr>
              <a:buFont typeface="Wingdings" panose="05000000000000000000" pitchFamily="2" charset="2"/>
              <a:buChar char="q"/>
            </a:pPr>
            <a:r>
              <a:rPr lang="en-US" altLang="en-US" sz="2200" dirty="0"/>
              <a:t>Metrics to measure test effectiveness:</a:t>
            </a:r>
          </a:p>
          <a:p>
            <a:pPr lvl="1"/>
            <a:r>
              <a:rPr lang="en-US" altLang="en-US" sz="2200" dirty="0"/>
              <a:t>Defect removal efficiency (DRE)</a:t>
            </a:r>
          </a:p>
          <a:p>
            <a:pPr lvl="1"/>
            <a:r>
              <a:rPr lang="en-US" altLang="en-US" sz="2200" dirty="0"/>
              <a:t>Defect Age</a:t>
            </a:r>
          </a:p>
          <a:p>
            <a:pPr lvl="1"/>
            <a:r>
              <a:rPr lang="en-US" altLang="en-US" sz="2200" dirty="0"/>
              <a:t>Spoilage</a:t>
            </a:r>
            <a:endParaRPr lang="en-US" altLang="zh-TW" sz="2200" dirty="0">
              <a:solidFill>
                <a:srgbClr val="002060"/>
              </a:solidFill>
              <a:ea typeface="PMingLiU" pitchFamily="18" charset="-120"/>
            </a:endParaRPr>
          </a:p>
        </p:txBody>
      </p:sp>
      <p:sp>
        <p:nvSpPr>
          <p:cNvPr id="8" name="Content Placeholder 2">
            <a:extLst>
              <a:ext uri="{FF2B5EF4-FFF2-40B4-BE49-F238E27FC236}">
                <a16:creationId xmlns:a16="http://schemas.microsoft.com/office/drawing/2014/main" id="{A0880583-93C1-4567-AFA3-CDDE953AB942}"/>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28C0F8C6-33FB-4130-A5B0-AAC65AD65DB8}"/>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10</a:t>
            </a:fld>
            <a:r>
              <a:rPr lang="en-US" sz="1400" b="1" dirty="0"/>
              <a:t> </a:t>
            </a:r>
          </a:p>
        </p:txBody>
      </p:sp>
      <p:sp>
        <p:nvSpPr>
          <p:cNvPr id="6" name="Rectangle 5" descr="M. Mhahudul Hasan">
            <a:extLst>
              <a:ext uri="{FF2B5EF4-FFF2-40B4-BE49-F238E27FC236}">
                <a16:creationId xmlns:a16="http://schemas.microsoft.com/office/drawing/2014/main" id="{4143ED6A-C146-466E-8348-35A9C3367B3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EBAD64CF-64AB-4A54-8548-277DA1EE3AA6}"/>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01275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39444"/>
            <a:ext cx="11029950" cy="551938"/>
          </a:xfrm>
        </p:spPr>
        <p:txBody>
          <a:bodyPr/>
          <a:lstStyle/>
          <a:p>
            <a:pPr algn="ctr"/>
            <a:r>
              <a:rPr lang="en-US" altLang="en-US" dirty="0">
                <a:solidFill>
                  <a:srgbClr val="0070C0"/>
                </a:solidFill>
              </a:rPr>
              <a:t>      Defect Removal Efficiency (DRE)</a:t>
            </a:r>
            <a:endParaRPr lang="en-GB" dirty="0">
              <a:solidFill>
                <a:srgbClr val="0070C0"/>
              </a:solidFill>
            </a:endParaRPr>
          </a:p>
        </p:txBody>
      </p:sp>
      <p:sp>
        <p:nvSpPr>
          <p:cNvPr id="5" name="Content Placeholder 2"/>
          <p:cNvSpPr txBox="1">
            <a:spLocks/>
          </p:cNvSpPr>
          <p:nvPr/>
        </p:nvSpPr>
        <p:spPr>
          <a:xfrm>
            <a:off x="538668" y="1399412"/>
            <a:ext cx="11175379" cy="47402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DRE is the ratio of the number of defects discovered in an activity to the number of defects that should have been found.</a:t>
            </a:r>
          </a:p>
          <a:p>
            <a:endParaRPr lang="en-US" altLang="en-US" sz="2200" dirty="0"/>
          </a:p>
          <a:p>
            <a:endParaRPr lang="en-US" altLang="en-US" sz="2200" dirty="0"/>
          </a:p>
          <a:p>
            <a:r>
              <a:rPr lang="en-US" altLang="en-US" sz="2200" dirty="0"/>
              <a:t>One way to approximate this number is to count the defects found by the customers within the  first six months of its operation.</a:t>
            </a:r>
          </a:p>
          <a:p>
            <a:r>
              <a:rPr lang="en-US" altLang="en-US" sz="2200" dirty="0"/>
              <a:t>Defects submitted by customers that need </a:t>
            </a:r>
            <a:r>
              <a:rPr lang="en-US" altLang="en-US" sz="2200" dirty="0">
                <a:solidFill>
                  <a:srgbClr val="FF0000"/>
                </a:solidFill>
              </a:rPr>
              <a:t>corrective maintenance </a:t>
            </a:r>
            <a:r>
              <a:rPr lang="en-US" altLang="en-US" sz="2200" dirty="0"/>
              <a:t>are taken into consideration in this measurement.</a:t>
            </a:r>
          </a:p>
          <a:p>
            <a:r>
              <a:rPr lang="en-US" altLang="en-US" sz="2200" dirty="0">
                <a:solidFill>
                  <a:srgbClr val="FF0000"/>
                </a:solidFill>
              </a:rPr>
              <a:t>Fault seeding </a:t>
            </a:r>
            <a:r>
              <a:rPr lang="en-US" altLang="en-US" sz="2200" dirty="0"/>
              <a:t>is a process of intentionally adding known faults in a computer program for the purpose of monitoring the rate of detection and removal of faults and estimating the number of faults remaining in the program.</a:t>
            </a:r>
          </a:p>
        </p:txBody>
      </p:sp>
      <p:graphicFrame>
        <p:nvGraphicFramePr>
          <p:cNvPr id="7" name="Object 2">
            <a:extLst>
              <a:ext uri="{FF2B5EF4-FFF2-40B4-BE49-F238E27FC236}">
                <a16:creationId xmlns:a16="http://schemas.microsoft.com/office/drawing/2014/main" id="{76989126-F0D6-4205-BB4A-810952A5F19A}"/>
              </a:ext>
            </a:extLst>
          </p:cNvPr>
          <p:cNvGraphicFramePr>
            <a:graphicFrameLocks noChangeAspect="1"/>
          </p:cNvGraphicFramePr>
          <p:nvPr>
            <p:extLst>
              <p:ext uri="{D42A27DB-BD31-4B8C-83A1-F6EECF244321}">
                <p14:modId xmlns:p14="http://schemas.microsoft.com/office/powerpoint/2010/main" val="1781470103"/>
              </p:ext>
            </p:extLst>
          </p:nvPr>
        </p:nvGraphicFramePr>
        <p:xfrm>
          <a:off x="2219222" y="2405510"/>
          <a:ext cx="8299450" cy="703262"/>
        </p:xfrm>
        <a:graphic>
          <a:graphicData uri="http://schemas.openxmlformats.org/presentationml/2006/ole">
            <mc:AlternateContent xmlns:mc="http://schemas.openxmlformats.org/markup-compatibility/2006">
              <mc:Choice xmlns:v="urn:schemas-microsoft-com:vml" Requires="v">
                <p:oleObj spid="_x0000_s1138" name="Equation" r:id="rId3" imgW="2997000" imgH="253800" progId="Equation.3">
                  <p:embed/>
                </p:oleObj>
              </mc:Choice>
              <mc:Fallback>
                <p:oleObj name="Equation" r:id="rId3" imgW="2997000" imgH="253800" progId="Equation.3">
                  <p:embed/>
                  <p:pic>
                    <p:nvPicPr>
                      <p:cNvPr id="7" name="Object 2">
                        <a:extLst>
                          <a:ext uri="{FF2B5EF4-FFF2-40B4-BE49-F238E27FC236}">
                            <a16:creationId xmlns:a16="http://schemas.microsoft.com/office/drawing/2014/main" id="{76989126-F0D6-4205-BB4A-810952A5F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222" y="2405510"/>
                        <a:ext cx="8299450"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a:extLst>
              <a:ext uri="{FF2B5EF4-FFF2-40B4-BE49-F238E27FC236}">
                <a16:creationId xmlns:a16="http://schemas.microsoft.com/office/drawing/2014/main" id="{99E6DC73-71EF-4710-8B1C-83B1E6ECFC6D}"/>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AD0E3EED-3BB7-4EDB-AC2E-1AFA1465C027}"/>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11</a:t>
            </a:fld>
            <a:r>
              <a:rPr lang="en-US" sz="1400" b="1" dirty="0"/>
              <a:t> </a:t>
            </a:r>
          </a:p>
        </p:txBody>
      </p:sp>
      <p:sp>
        <p:nvSpPr>
          <p:cNvPr id="8" name="Rectangle 7" descr="M. Mhahudul Hasan">
            <a:extLst>
              <a:ext uri="{FF2B5EF4-FFF2-40B4-BE49-F238E27FC236}">
                <a16:creationId xmlns:a16="http://schemas.microsoft.com/office/drawing/2014/main" id="{6CFE0095-AB95-4775-8273-F29F992287A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BDB81071-97EF-4A5A-B882-CA485251786E}"/>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80243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446" y="554192"/>
            <a:ext cx="11029950" cy="640428"/>
          </a:xfrm>
        </p:spPr>
        <p:txBody>
          <a:bodyPr>
            <a:normAutofit/>
          </a:bodyPr>
          <a:lstStyle/>
          <a:p>
            <a:pPr algn="ctr"/>
            <a:r>
              <a:rPr lang="en-US" dirty="0">
                <a:solidFill>
                  <a:srgbClr val="0070C0"/>
                </a:solidFill>
              </a:rPr>
              <a:t>Defect age &amp; defect spoilage metric</a:t>
            </a:r>
            <a:endParaRPr lang="en-GB" dirty="0">
              <a:solidFill>
                <a:srgbClr val="0070C0"/>
              </a:solidFill>
            </a:endParaRPr>
          </a:p>
        </p:txBody>
      </p:sp>
      <p:sp>
        <p:nvSpPr>
          <p:cNvPr id="5" name="Content Placeholder 2"/>
          <p:cNvSpPr txBox="1">
            <a:spLocks/>
          </p:cNvSpPr>
          <p:nvPr/>
        </p:nvSpPr>
        <p:spPr>
          <a:xfrm>
            <a:off x="700900" y="1253613"/>
            <a:ext cx="11175379" cy="46338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200" dirty="0">
                <a:solidFill>
                  <a:srgbClr val="FF0000"/>
                </a:solidFill>
              </a:rPr>
              <a:t>Defect Age</a:t>
            </a:r>
          </a:p>
          <a:p>
            <a:r>
              <a:rPr lang="en-US" altLang="en-US" sz="2200" dirty="0"/>
              <a:t>Defect Age (</a:t>
            </a:r>
            <a:r>
              <a:rPr lang="en-US" altLang="en-US" sz="2200" dirty="0" err="1"/>
              <a:t>PhAge</a:t>
            </a:r>
            <a:r>
              <a:rPr lang="en-US" altLang="en-US" sz="2200" dirty="0"/>
              <a:t>) is a metric that can be used to measure the test effectiveness which assigns a numerical value to the fault depending on the phase in which it is discovered.</a:t>
            </a:r>
          </a:p>
          <a:p>
            <a:r>
              <a:rPr lang="en-US" altLang="en-US" sz="2200" dirty="0"/>
              <a:t>For example, a requirement defect discovered during a </a:t>
            </a:r>
            <a:r>
              <a:rPr lang="en-US" altLang="en-US" sz="2200" dirty="0">
                <a:solidFill>
                  <a:srgbClr val="0070C0"/>
                </a:solidFill>
              </a:rPr>
              <a:t>high-level design review </a:t>
            </a:r>
            <a:r>
              <a:rPr lang="en-US" altLang="en-US" sz="2200" dirty="0"/>
              <a:t>would be assigned a </a:t>
            </a:r>
            <a:r>
              <a:rPr lang="en-US" altLang="en-US" sz="2200" dirty="0" err="1">
                <a:solidFill>
                  <a:srgbClr val="7030A0"/>
                </a:solidFill>
              </a:rPr>
              <a:t>PhAge</a:t>
            </a:r>
            <a:r>
              <a:rPr lang="en-US" altLang="en-US" sz="2200" dirty="0">
                <a:solidFill>
                  <a:srgbClr val="7030A0"/>
                </a:solidFill>
              </a:rPr>
              <a:t> of 1</a:t>
            </a:r>
            <a:r>
              <a:rPr lang="en-US" altLang="en-US" sz="2200" dirty="0"/>
              <a:t>. If this defect had not been found until </a:t>
            </a:r>
            <a:r>
              <a:rPr lang="en-US" altLang="en-US" sz="2200" dirty="0">
                <a:solidFill>
                  <a:srgbClr val="0070C0"/>
                </a:solidFill>
              </a:rPr>
              <a:t>system testing</a:t>
            </a:r>
            <a:r>
              <a:rPr lang="en-US" altLang="en-US" sz="2200" dirty="0"/>
              <a:t>, it would have been assigned a </a:t>
            </a:r>
            <a:r>
              <a:rPr lang="en-US" altLang="en-US" sz="2200" dirty="0" err="1">
                <a:solidFill>
                  <a:srgbClr val="7030A0"/>
                </a:solidFill>
              </a:rPr>
              <a:t>PhAge</a:t>
            </a:r>
            <a:r>
              <a:rPr lang="en-US" altLang="en-US" sz="2200" dirty="0">
                <a:solidFill>
                  <a:srgbClr val="7030A0"/>
                </a:solidFill>
              </a:rPr>
              <a:t> of 6</a:t>
            </a:r>
            <a:r>
              <a:rPr lang="en-US" altLang="en-US" sz="2200" dirty="0"/>
              <a:t>.</a:t>
            </a:r>
          </a:p>
          <a:p>
            <a:pPr marL="0" indent="0">
              <a:buNone/>
            </a:pPr>
            <a:r>
              <a:rPr lang="en-US" altLang="en-US" sz="2200" dirty="0">
                <a:solidFill>
                  <a:srgbClr val="FF0000"/>
                </a:solidFill>
              </a:rPr>
              <a:t>Defect Spoilage Metric</a:t>
            </a:r>
          </a:p>
          <a:p>
            <a:r>
              <a:rPr lang="en-US" altLang="en-US" sz="2200" dirty="0"/>
              <a:t>Defect spoilage is a metric that uses Phase Age and distribution of defects to measure the effectiveness of defect removal activities.</a:t>
            </a:r>
          </a:p>
          <a:p>
            <a:r>
              <a:rPr lang="en-US" altLang="en-US" sz="2200" dirty="0"/>
              <a:t>A lower value of spoilage indicates a more effective defect discovery process, the optimal value is 1</a:t>
            </a:r>
          </a:p>
        </p:txBody>
      </p:sp>
      <p:pic>
        <p:nvPicPr>
          <p:cNvPr id="7" name="Picture 6">
            <a:extLst>
              <a:ext uri="{FF2B5EF4-FFF2-40B4-BE49-F238E27FC236}">
                <a16:creationId xmlns:a16="http://schemas.microsoft.com/office/drawing/2014/main" id="{AF5FF571-62EF-4C59-8BCE-94DE35ACB699}"/>
              </a:ext>
            </a:extLst>
          </p:cNvPr>
          <p:cNvPicPr>
            <a:picLocks noChangeAspect="1"/>
          </p:cNvPicPr>
          <p:nvPr/>
        </p:nvPicPr>
        <p:blipFill>
          <a:blip r:embed="rId2"/>
          <a:stretch>
            <a:fillRect/>
          </a:stretch>
        </p:blipFill>
        <p:spPr>
          <a:xfrm>
            <a:off x="3997595" y="5740547"/>
            <a:ext cx="5529863" cy="785033"/>
          </a:xfrm>
          <a:prstGeom prst="rect">
            <a:avLst/>
          </a:prstGeom>
        </p:spPr>
      </p:pic>
      <p:sp>
        <p:nvSpPr>
          <p:cNvPr id="12" name="Content Placeholder 2">
            <a:extLst>
              <a:ext uri="{FF2B5EF4-FFF2-40B4-BE49-F238E27FC236}">
                <a16:creationId xmlns:a16="http://schemas.microsoft.com/office/drawing/2014/main" id="{9F097CD1-B529-4ED0-86A1-01B17E6FB679}"/>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1675EF87-B3AC-4F86-B309-45EA07E0EB2F}"/>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12</a:t>
            </a:fld>
            <a:r>
              <a:rPr lang="en-US" sz="1400" b="1" dirty="0"/>
              <a:t> </a:t>
            </a:r>
          </a:p>
        </p:txBody>
      </p:sp>
      <p:sp>
        <p:nvSpPr>
          <p:cNvPr id="8" name="Rectangle 7" descr="M. Mhahudul Hasan">
            <a:extLst>
              <a:ext uri="{FF2B5EF4-FFF2-40B4-BE49-F238E27FC236}">
                <a16:creationId xmlns:a16="http://schemas.microsoft.com/office/drawing/2014/main" id="{4CCAF6A5-03AA-4944-AF9F-65D743BE61D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EA13BED3-6E1F-4CD5-AEBD-1501778676E7}"/>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4273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39444"/>
            <a:ext cx="11029950" cy="566686"/>
          </a:xfrm>
        </p:spPr>
        <p:txBody>
          <a:bodyPr/>
          <a:lstStyle/>
          <a:p>
            <a:pPr algn="ctr"/>
            <a:r>
              <a:rPr lang="en-GB" dirty="0">
                <a:solidFill>
                  <a:srgbClr val="0070C0"/>
                </a:solidFill>
              </a:rPr>
              <a:t>Testing criteria</a:t>
            </a:r>
          </a:p>
        </p:txBody>
      </p:sp>
      <p:sp>
        <p:nvSpPr>
          <p:cNvPr id="3" name="Content Placeholder 2"/>
          <p:cNvSpPr>
            <a:spLocks noGrp="1"/>
          </p:cNvSpPr>
          <p:nvPr>
            <p:ph idx="4294967295"/>
          </p:nvPr>
        </p:nvSpPr>
        <p:spPr>
          <a:xfrm>
            <a:off x="280219" y="1368579"/>
            <a:ext cx="11577484" cy="4103073"/>
          </a:xfrm>
        </p:spPr>
        <p:txBody>
          <a:bodyPr>
            <a:noAutofit/>
          </a:bodyPr>
          <a:lstStyle/>
          <a:p>
            <a:pPr>
              <a:buFont typeface="Wingdings" panose="05000000000000000000" pitchFamily="2" charset="2"/>
              <a:buChar char="q"/>
            </a:pPr>
            <a:r>
              <a:rPr lang="en-US" altLang="en-US" sz="2200" dirty="0">
                <a:solidFill>
                  <a:srgbClr val="C00000"/>
                </a:solidFill>
              </a:rPr>
              <a:t>Boot tests:  </a:t>
            </a:r>
            <a:r>
              <a:rPr lang="en-US" altLang="en-US" sz="2200" dirty="0"/>
              <a:t>verifies that the system can </a:t>
            </a:r>
            <a:r>
              <a:rPr lang="en-US" altLang="en-US" sz="2200" dirty="0">
                <a:solidFill>
                  <a:srgbClr val="7030A0"/>
                </a:solidFill>
              </a:rPr>
              <a:t>boot up its software image </a:t>
            </a:r>
            <a:r>
              <a:rPr lang="en-US" altLang="en-US" sz="2200" dirty="0"/>
              <a:t>from the supported boot options</a:t>
            </a:r>
          </a:p>
          <a:p>
            <a:pPr>
              <a:buFont typeface="Wingdings" panose="05000000000000000000" pitchFamily="2" charset="2"/>
              <a:buChar char="q"/>
            </a:pPr>
            <a:r>
              <a:rPr lang="en-US" altLang="en-US" sz="2200" dirty="0">
                <a:solidFill>
                  <a:srgbClr val="C00000"/>
                </a:solidFill>
              </a:rPr>
              <a:t>Upgrade/downgrade tests: </a:t>
            </a:r>
            <a:r>
              <a:rPr lang="en-US" altLang="en-US" sz="2200" dirty="0"/>
              <a:t>verifies that the system software can be </a:t>
            </a:r>
            <a:r>
              <a:rPr lang="en-US" altLang="en-US" sz="2200" dirty="0">
                <a:solidFill>
                  <a:srgbClr val="7030A0"/>
                </a:solidFill>
              </a:rPr>
              <a:t>upgraded or downgraded (rollback)</a:t>
            </a:r>
            <a:r>
              <a:rPr lang="en-US" altLang="en-US" sz="2200" dirty="0"/>
              <a:t> in a graceful manner from the previous version to the current version or vice versa</a:t>
            </a:r>
          </a:p>
          <a:p>
            <a:pPr>
              <a:buFont typeface="Wingdings" panose="05000000000000000000" pitchFamily="2" charset="2"/>
              <a:buChar char="q"/>
            </a:pPr>
            <a:r>
              <a:rPr lang="en-US" altLang="en-US" sz="2200" dirty="0">
                <a:solidFill>
                  <a:srgbClr val="C00000"/>
                </a:solidFill>
              </a:rPr>
              <a:t>Diagnostic tests: </a:t>
            </a:r>
            <a:r>
              <a:rPr lang="en-US" altLang="en-US" sz="2200" dirty="0"/>
              <a:t>verifies that the </a:t>
            </a:r>
            <a:r>
              <a:rPr lang="en-US" altLang="en-US" sz="2200" dirty="0">
                <a:solidFill>
                  <a:srgbClr val="0070C0"/>
                </a:solidFill>
              </a:rPr>
              <a:t>hardware components </a:t>
            </a:r>
            <a:r>
              <a:rPr lang="en-US" altLang="en-US" sz="2200" dirty="0"/>
              <a:t>of the system are </a:t>
            </a:r>
            <a:r>
              <a:rPr lang="en-US" altLang="en-US" sz="2200" dirty="0">
                <a:solidFill>
                  <a:srgbClr val="7030A0"/>
                </a:solidFill>
              </a:rPr>
              <a:t>functioning as desired</a:t>
            </a:r>
          </a:p>
          <a:p>
            <a:pPr>
              <a:buFont typeface="Wingdings" panose="05000000000000000000" pitchFamily="2" charset="2"/>
              <a:buChar char="q"/>
            </a:pPr>
            <a:r>
              <a:rPr lang="en-US" altLang="en-US" sz="2200" dirty="0">
                <a:solidFill>
                  <a:srgbClr val="C00000"/>
                </a:solidFill>
              </a:rPr>
              <a:t>Command Line Interface (CLI) tests: </a:t>
            </a:r>
            <a:r>
              <a:rPr lang="en-US" altLang="en-US" sz="2200" dirty="0"/>
              <a:t>verifies that the </a:t>
            </a:r>
            <a:r>
              <a:rPr lang="en-US" altLang="en-US" sz="2200" dirty="0">
                <a:solidFill>
                  <a:srgbClr val="0070C0"/>
                </a:solidFill>
              </a:rPr>
              <a:t>system can be configured </a:t>
            </a:r>
            <a:r>
              <a:rPr lang="en-US" altLang="en-US" sz="2200" dirty="0"/>
              <a:t>in a specific way by using the </a:t>
            </a:r>
            <a:r>
              <a:rPr lang="en-US" altLang="en-US" sz="2200" dirty="0">
                <a:solidFill>
                  <a:srgbClr val="7030A0"/>
                </a:solidFill>
              </a:rPr>
              <a:t>command line interface </a:t>
            </a:r>
            <a:r>
              <a:rPr lang="en-US" altLang="en-US" sz="2200" dirty="0">
                <a:solidFill>
                  <a:srgbClr val="002060"/>
                </a:solidFill>
              </a:rPr>
              <a:t>(Debian Linux environment)</a:t>
            </a:r>
          </a:p>
          <a:p>
            <a:pPr>
              <a:buFont typeface="Wingdings" panose="05000000000000000000" pitchFamily="2" charset="2"/>
              <a:buChar char="q"/>
            </a:pPr>
            <a:r>
              <a:rPr lang="en-US" altLang="en-US" sz="2200" dirty="0">
                <a:solidFill>
                  <a:srgbClr val="C00000"/>
                </a:solidFill>
              </a:rPr>
              <a:t>Functionality tests: </a:t>
            </a:r>
            <a:r>
              <a:rPr lang="en-US" altLang="en-US" sz="2200" dirty="0"/>
              <a:t>verify the system as thoroughly as possible over the </a:t>
            </a:r>
            <a:r>
              <a:rPr lang="en-US" altLang="en-US" sz="2200" dirty="0">
                <a:solidFill>
                  <a:srgbClr val="0070C0"/>
                </a:solidFill>
              </a:rPr>
              <a:t>full range of requirements </a:t>
            </a:r>
            <a:r>
              <a:rPr lang="en-US" altLang="en-US" sz="2200" dirty="0"/>
              <a:t>specified in the SRS document. Provide comprehensive testing over the full range of the requirements within the capabilities of the system</a:t>
            </a:r>
            <a:endParaRPr lang="en-US" sz="2200" dirty="0">
              <a:ea typeface="ＭＳ Ｐゴシック" pitchFamily="34" charset="-128"/>
            </a:endParaRPr>
          </a:p>
        </p:txBody>
      </p:sp>
      <p:sp>
        <p:nvSpPr>
          <p:cNvPr id="9" name="Content Placeholder 2">
            <a:extLst>
              <a:ext uri="{FF2B5EF4-FFF2-40B4-BE49-F238E27FC236}">
                <a16:creationId xmlns:a16="http://schemas.microsoft.com/office/drawing/2014/main" id="{AB53CD3A-0BF1-435B-AFC5-B6AFCE9B008D}"/>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4C3E3E6-64A9-4D7F-A329-1ACCD8DE4EA0}"/>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13</a:t>
            </a:fld>
            <a:r>
              <a:rPr lang="en-US" sz="1400" b="1" dirty="0"/>
              <a:t> </a:t>
            </a:r>
          </a:p>
        </p:txBody>
      </p:sp>
      <p:sp>
        <p:nvSpPr>
          <p:cNvPr id="6" name="Rectangle 5" descr="M. Mhahudul Hasan">
            <a:extLst>
              <a:ext uri="{FF2B5EF4-FFF2-40B4-BE49-F238E27FC236}">
                <a16:creationId xmlns:a16="http://schemas.microsoft.com/office/drawing/2014/main" id="{74E17C6D-568E-44C5-B9CB-8ACE0271AF1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234CA507-767F-4511-90D2-8371A60194E9}"/>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84559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54191"/>
            <a:ext cx="11029950" cy="596183"/>
          </a:xfrm>
        </p:spPr>
        <p:txBody>
          <a:bodyPr/>
          <a:lstStyle/>
          <a:p>
            <a:pPr algn="ctr"/>
            <a:r>
              <a:rPr lang="en-GB" dirty="0">
                <a:solidFill>
                  <a:srgbClr val="0070C0"/>
                </a:solidFill>
              </a:rPr>
              <a:t>Inter-operability (Compatibilities)  test</a:t>
            </a:r>
          </a:p>
        </p:txBody>
      </p:sp>
      <p:sp>
        <p:nvSpPr>
          <p:cNvPr id="3" name="Content Placeholder 2"/>
          <p:cNvSpPr>
            <a:spLocks noGrp="1"/>
          </p:cNvSpPr>
          <p:nvPr>
            <p:ph idx="4294967295"/>
          </p:nvPr>
        </p:nvSpPr>
        <p:spPr>
          <a:xfrm>
            <a:off x="604685" y="1530811"/>
            <a:ext cx="10823575" cy="2421757"/>
          </a:xfrm>
        </p:spPr>
        <p:txBody>
          <a:bodyPr>
            <a:noAutofit/>
          </a:bodyPr>
          <a:lstStyle/>
          <a:p>
            <a:pPr>
              <a:buFont typeface="Wingdings" panose="05000000000000000000" pitchFamily="2" charset="2"/>
              <a:buChar char="q"/>
            </a:pPr>
            <a:r>
              <a:rPr lang="en-US" altLang="en-US" sz="2200" dirty="0"/>
              <a:t>Inter-operability tests determine whether the system can </a:t>
            </a:r>
            <a:r>
              <a:rPr lang="en-US" altLang="en-US" sz="2200" dirty="0">
                <a:solidFill>
                  <a:srgbClr val="0070C0"/>
                </a:solidFill>
              </a:rPr>
              <a:t>inter-operate with other third-party products</a:t>
            </a:r>
          </a:p>
          <a:p>
            <a:pPr>
              <a:buFont typeface="Wingdings" panose="05000000000000000000" pitchFamily="2" charset="2"/>
              <a:buChar char="q"/>
            </a:pPr>
            <a:r>
              <a:rPr lang="en-US" altLang="en-US" sz="2200" dirty="0">
                <a:solidFill>
                  <a:srgbClr val="0070C0"/>
                </a:solidFill>
              </a:rPr>
              <a:t>Compatibility tests </a:t>
            </a:r>
            <a:r>
              <a:rPr lang="en-US" altLang="en-US" sz="2200" dirty="0"/>
              <a:t>verify that the system works the same way </a:t>
            </a:r>
            <a:r>
              <a:rPr lang="en-US" altLang="en-US" sz="2200" dirty="0">
                <a:solidFill>
                  <a:srgbClr val="7030A0"/>
                </a:solidFill>
              </a:rPr>
              <a:t>across different platforms</a:t>
            </a:r>
            <a:r>
              <a:rPr lang="en-US" altLang="en-US" sz="2200" dirty="0"/>
              <a:t>, operating systems, database management systems</a:t>
            </a:r>
          </a:p>
          <a:p>
            <a:pPr>
              <a:buFont typeface="Wingdings" panose="05000000000000000000" pitchFamily="2" charset="2"/>
              <a:buChar char="q"/>
            </a:pPr>
            <a:r>
              <a:rPr lang="en-US" altLang="en-US" sz="2200" dirty="0">
                <a:solidFill>
                  <a:srgbClr val="0070C0"/>
                </a:solidFill>
              </a:rPr>
              <a:t>Backward compatibility </a:t>
            </a:r>
            <a:r>
              <a:rPr lang="en-US" altLang="en-US" sz="2200" dirty="0"/>
              <a:t>tests verify that the </a:t>
            </a:r>
            <a:r>
              <a:rPr lang="en-US" altLang="en-US" sz="2200" dirty="0">
                <a:solidFill>
                  <a:srgbClr val="0070C0"/>
                </a:solidFill>
              </a:rPr>
              <a:t>current software build flawlessly works </a:t>
            </a:r>
            <a:r>
              <a:rPr lang="en-US" altLang="en-US" sz="2200" dirty="0"/>
              <a:t>with </a:t>
            </a:r>
            <a:r>
              <a:rPr lang="en-US" altLang="en-US" sz="2200" dirty="0">
                <a:solidFill>
                  <a:srgbClr val="7030A0"/>
                </a:solidFill>
              </a:rPr>
              <a:t>older version of platforms</a:t>
            </a:r>
            <a:endParaRPr lang="en-US" sz="2200" dirty="0">
              <a:solidFill>
                <a:srgbClr val="7030A0"/>
              </a:solidFill>
              <a:ea typeface="ＭＳ Ｐゴシック" pitchFamily="34" charset="-128"/>
            </a:endParaRPr>
          </a:p>
        </p:txBody>
      </p:sp>
      <p:sp>
        <p:nvSpPr>
          <p:cNvPr id="9" name="Content Placeholder 2">
            <a:extLst>
              <a:ext uri="{FF2B5EF4-FFF2-40B4-BE49-F238E27FC236}">
                <a16:creationId xmlns:a16="http://schemas.microsoft.com/office/drawing/2014/main" id="{6FA3BDD2-14B5-4C2E-8814-332339D55205}"/>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87DD03A-280A-4559-85DB-521A0C7FBB56}"/>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14</a:t>
            </a:fld>
            <a:r>
              <a:rPr lang="en-US" sz="1400" b="1" dirty="0"/>
              <a:t> </a:t>
            </a:r>
          </a:p>
        </p:txBody>
      </p:sp>
      <p:sp>
        <p:nvSpPr>
          <p:cNvPr id="6" name="Rectangle 5" descr="M. Mhahudul Hasan">
            <a:extLst>
              <a:ext uri="{FF2B5EF4-FFF2-40B4-BE49-F238E27FC236}">
                <a16:creationId xmlns:a16="http://schemas.microsoft.com/office/drawing/2014/main" id="{4FBDAFA6-66D4-416E-9295-6AF915A0AAA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2650C4A4-696B-466D-9EE1-75DFBD13906E}"/>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98176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219" y="539443"/>
            <a:ext cx="11029950" cy="522441"/>
          </a:xfrm>
        </p:spPr>
        <p:txBody>
          <a:bodyPr/>
          <a:lstStyle/>
          <a:p>
            <a:pPr algn="ctr"/>
            <a:r>
              <a:rPr lang="en-US" altLang="en-US" dirty="0">
                <a:solidFill>
                  <a:srgbClr val="0070C0"/>
                </a:solidFill>
              </a:rPr>
              <a:t>         Scalability tests </a:t>
            </a:r>
            <a:endParaRPr lang="en-GB" dirty="0">
              <a:solidFill>
                <a:srgbClr val="0070C0"/>
              </a:solidFill>
            </a:endParaRPr>
          </a:p>
        </p:txBody>
      </p:sp>
      <p:sp>
        <p:nvSpPr>
          <p:cNvPr id="3" name="Content Placeholder 2"/>
          <p:cNvSpPr>
            <a:spLocks noGrp="1"/>
          </p:cNvSpPr>
          <p:nvPr>
            <p:ph idx="4294967295"/>
          </p:nvPr>
        </p:nvSpPr>
        <p:spPr>
          <a:xfrm>
            <a:off x="545690" y="1368579"/>
            <a:ext cx="10823575" cy="2613485"/>
          </a:xfrm>
        </p:spPr>
        <p:txBody>
          <a:bodyPr>
            <a:noAutofit/>
          </a:bodyPr>
          <a:lstStyle/>
          <a:p>
            <a:pPr>
              <a:buFont typeface="Wingdings" panose="05000000000000000000" pitchFamily="2" charset="2"/>
              <a:buChar char="q"/>
            </a:pPr>
            <a:r>
              <a:rPr lang="en-US" altLang="en-US" sz="2200" dirty="0"/>
              <a:t>Scalability tests determine the </a:t>
            </a:r>
            <a:r>
              <a:rPr lang="en-US" altLang="en-US" sz="2200" dirty="0">
                <a:solidFill>
                  <a:srgbClr val="0070C0"/>
                </a:solidFill>
              </a:rPr>
              <a:t>scaling limits of the system</a:t>
            </a:r>
          </a:p>
          <a:p>
            <a:pPr>
              <a:buFont typeface="Wingdings" panose="05000000000000000000" pitchFamily="2" charset="2"/>
              <a:buChar char="q"/>
            </a:pPr>
            <a:r>
              <a:rPr lang="en-US" altLang="en-US" sz="2200" dirty="0"/>
              <a:t>Tests are designed to verify that the system can scale up to its engineering limits</a:t>
            </a:r>
          </a:p>
          <a:p>
            <a:pPr>
              <a:buFont typeface="Wingdings" panose="05000000000000000000" pitchFamily="2" charset="2"/>
              <a:buChar char="q"/>
            </a:pPr>
            <a:r>
              <a:rPr lang="en-US" altLang="en-US" sz="2200" dirty="0"/>
              <a:t>Scaling tests are conducted to ensure that the </a:t>
            </a:r>
            <a:r>
              <a:rPr lang="en-US" altLang="en-US" sz="2200" dirty="0">
                <a:solidFill>
                  <a:srgbClr val="0070C0"/>
                </a:solidFill>
              </a:rPr>
              <a:t>system response time remains the same</a:t>
            </a:r>
            <a:r>
              <a:rPr lang="en-US" altLang="en-US" sz="2200" dirty="0"/>
              <a:t>, </a:t>
            </a:r>
            <a:br>
              <a:rPr lang="en-US" altLang="en-US" sz="2200" dirty="0"/>
            </a:br>
            <a:r>
              <a:rPr lang="en-US" altLang="en-US" sz="2200" dirty="0"/>
              <a:t>or increases as the number of users are increased (</a:t>
            </a:r>
            <a:r>
              <a:rPr lang="en-US" altLang="en-US" sz="2200" dirty="0">
                <a:solidFill>
                  <a:srgbClr val="7030A0"/>
                </a:solidFill>
              </a:rPr>
              <a:t>911 emergency line after 9/11, VUES registration, Exam result publish</a:t>
            </a:r>
            <a:r>
              <a:rPr lang="en-US" altLang="en-US" sz="2200" dirty="0"/>
              <a:t>)</a:t>
            </a:r>
          </a:p>
          <a:p>
            <a:pPr>
              <a:buFont typeface="Wingdings" panose="05000000000000000000" pitchFamily="2" charset="2"/>
              <a:buChar char="q"/>
            </a:pPr>
            <a:r>
              <a:rPr lang="en-US" altLang="en-US" sz="2200" dirty="0"/>
              <a:t>Extrapolation is often used to predict the limit of scalability</a:t>
            </a:r>
          </a:p>
        </p:txBody>
      </p:sp>
      <p:sp>
        <p:nvSpPr>
          <p:cNvPr id="9" name="Content Placeholder 2">
            <a:extLst>
              <a:ext uri="{FF2B5EF4-FFF2-40B4-BE49-F238E27FC236}">
                <a16:creationId xmlns:a16="http://schemas.microsoft.com/office/drawing/2014/main" id="{3D267528-FC89-497B-8CE1-DF26D3D75354}"/>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5BB0233-30FD-44C1-A939-1DB26C4AA13A}"/>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15</a:t>
            </a:fld>
            <a:r>
              <a:rPr lang="en-US" sz="1400" b="1" dirty="0"/>
              <a:t> </a:t>
            </a:r>
          </a:p>
        </p:txBody>
      </p:sp>
      <p:sp>
        <p:nvSpPr>
          <p:cNvPr id="6" name="Rectangle 5" descr="M. Mhahudul Hasan">
            <a:extLst>
              <a:ext uri="{FF2B5EF4-FFF2-40B4-BE49-F238E27FC236}">
                <a16:creationId xmlns:a16="http://schemas.microsoft.com/office/drawing/2014/main" id="{42DD2E66-62DD-4FF3-84E0-6388C885BF7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004A5584-1889-4EBA-8461-247BFBA00DA7}"/>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44690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68940"/>
            <a:ext cx="11029950" cy="551938"/>
          </a:xfrm>
        </p:spPr>
        <p:txBody>
          <a:bodyPr/>
          <a:lstStyle/>
          <a:p>
            <a:pPr algn="ctr"/>
            <a:r>
              <a:rPr lang="en-US" altLang="en-US" dirty="0">
                <a:solidFill>
                  <a:srgbClr val="0070C0"/>
                </a:solidFill>
              </a:rPr>
              <a:t>reliability tests </a:t>
            </a:r>
            <a:endParaRPr lang="en-GB" dirty="0">
              <a:solidFill>
                <a:srgbClr val="0070C0"/>
              </a:solidFill>
            </a:endParaRPr>
          </a:p>
        </p:txBody>
      </p:sp>
      <p:sp>
        <p:nvSpPr>
          <p:cNvPr id="3" name="Content Placeholder 2"/>
          <p:cNvSpPr>
            <a:spLocks noGrp="1"/>
          </p:cNvSpPr>
          <p:nvPr>
            <p:ph idx="4294967295"/>
          </p:nvPr>
        </p:nvSpPr>
        <p:spPr>
          <a:xfrm>
            <a:off x="796413" y="1206347"/>
            <a:ext cx="10823575" cy="2844800"/>
          </a:xfrm>
        </p:spPr>
        <p:txBody>
          <a:bodyPr>
            <a:noAutofit/>
          </a:bodyPr>
          <a:lstStyle/>
          <a:p>
            <a:pPr>
              <a:buFont typeface="Wingdings" panose="05000000000000000000" pitchFamily="2" charset="2"/>
              <a:buChar char="q"/>
            </a:pPr>
            <a:r>
              <a:rPr lang="en-US" altLang="en-US" sz="2200" dirty="0"/>
              <a:t>Reliability tests measure the </a:t>
            </a:r>
            <a:r>
              <a:rPr lang="en-US" altLang="en-US" sz="2200" dirty="0">
                <a:solidFill>
                  <a:srgbClr val="0070C0"/>
                </a:solidFill>
              </a:rPr>
              <a:t>ability</a:t>
            </a:r>
            <a:r>
              <a:rPr lang="en-US" altLang="en-US" sz="2200" dirty="0"/>
              <a:t> of the </a:t>
            </a:r>
            <a:r>
              <a:rPr lang="en-US" altLang="en-US" sz="2200" dirty="0">
                <a:solidFill>
                  <a:srgbClr val="7030A0"/>
                </a:solidFill>
              </a:rPr>
              <a:t>system to keep operating for a long time without developing failures.</a:t>
            </a:r>
          </a:p>
          <a:p>
            <a:pPr>
              <a:buFont typeface="Wingdings" panose="05000000000000000000" pitchFamily="2" charset="2"/>
              <a:buChar char="q"/>
            </a:pPr>
            <a:r>
              <a:rPr lang="en-US" altLang="en-US" sz="2200" dirty="0"/>
              <a:t>Mean Time Between Failures (MTBF) = MTTF + MTTR</a:t>
            </a:r>
          </a:p>
          <a:p>
            <a:pPr lvl="1">
              <a:buFont typeface="Wingdings" panose="05000000000000000000" pitchFamily="2" charset="2"/>
              <a:buChar char="§"/>
            </a:pPr>
            <a:r>
              <a:rPr lang="en-US" altLang="en-US" sz="2200" dirty="0"/>
              <a:t>Average of all time (Mean) Time To Failure (MTTF)</a:t>
            </a:r>
          </a:p>
          <a:p>
            <a:pPr lvl="1">
              <a:buFont typeface="Wingdings" panose="05000000000000000000" pitchFamily="2" charset="2"/>
              <a:buChar char="§"/>
            </a:pPr>
            <a:r>
              <a:rPr lang="en-US" altLang="en-US" sz="2200" dirty="0"/>
              <a:t>Average of all time (Mean) Time To Repair (MTTR)</a:t>
            </a:r>
          </a:p>
        </p:txBody>
      </p:sp>
      <p:sp>
        <p:nvSpPr>
          <p:cNvPr id="9" name="Content Placeholder 2">
            <a:extLst>
              <a:ext uri="{FF2B5EF4-FFF2-40B4-BE49-F238E27FC236}">
                <a16:creationId xmlns:a16="http://schemas.microsoft.com/office/drawing/2014/main" id="{434E85F9-67D8-4409-AFD8-B88AA474CF2A}"/>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25FD6BA-91AB-41CD-B2AB-462BCC31C00D}"/>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16</a:t>
            </a:fld>
            <a:r>
              <a:rPr lang="en-US" sz="1400" b="1" dirty="0"/>
              <a:t> </a:t>
            </a:r>
          </a:p>
        </p:txBody>
      </p:sp>
      <p:sp>
        <p:nvSpPr>
          <p:cNvPr id="6" name="Rectangle 5" descr="M. Mhahudul Hasan">
            <a:extLst>
              <a:ext uri="{FF2B5EF4-FFF2-40B4-BE49-F238E27FC236}">
                <a16:creationId xmlns:a16="http://schemas.microsoft.com/office/drawing/2014/main" id="{B4821E08-B903-4C07-B206-A50FF299C8E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E5111B86-4BEC-4894-BF55-1B2B38EE8CD0}"/>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55025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83689"/>
            <a:ext cx="11029950" cy="551938"/>
          </a:xfrm>
        </p:spPr>
        <p:txBody>
          <a:bodyPr/>
          <a:lstStyle/>
          <a:p>
            <a:pPr algn="ctr"/>
            <a:r>
              <a:rPr lang="en-US" altLang="en-US" dirty="0">
                <a:solidFill>
                  <a:srgbClr val="0070C0"/>
                </a:solidFill>
              </a:rPr>
              <a:t>       Robustness tests</a:t>
            </a:r>
            <a:endParaRPr lang="en-GB" dirty="0">
              <a:solidFill>
                <a:srgbClr val="0070C0"/>
              </a:solidFill>
            </a:endParaRPr>
          </a:p>
        </p:txBody>
      </p:sp>
      <p:sp>
        <p:nvSpPr>
          <p:cNvPr id="3" name="Content Placeholder 2"/>
          <p:cNvSpPr>
            <a:spLocks noGrp="1"/>
          </p:cNvSpPr>
          <p:nvPr>
            <p:ph idx="4294967295"/>
          </p:nvPr>
        </p:nvSpPr>
        <p:spPr>
          <a:xfrm>
            <a:off x="619432" y="1383328"/>
            <a:ext cx="10936288" cy="2480749"/>
          </a:xfrm>
        </p:spPr>
        <p:txBody>
          <a:bodyPr>
            <a:noAutofit/>
          </a:bodyPr>
          <a:lstStyle/>
          <a:p>
            <a:endParaRPr lang="en-US" altLang="en-US" sz="2200" dirty="0"/>
          </a:p>
          <a:p>
            <a:pPr>
              <a:buFont typeface="Wingdings" panose="05000000000000000000" pitchFamily="2" charset="2"/>
              <a:buChar char="q"/>
            </a:pPr>
            <a:r>
              <a:rPr lang="en-US" altLang="en-US" sz="2200" dirty="0"/>
              <a:t>Robustness tests determine how well the </a:t>
            </a:r>
            <a:r>
              <a:rPr lang="en-US" altLang="en-US" sz="2200" dirty="0">
                <a:solidFill>
                  <a:srgbClr val="0070C0"/>
                </a:solidFill>
              </a:rPr>
              <a:t>system recovers from various input errors and other failure situations</a:t>
            </a:r>
            <a:r>
              <a:rPr lang="en-US" altLang="en-US" sz="2200" dirty="0"/>
              <a:t>.</a:t>
            </a:r>
          </a:p>
          <a:p>
            <a:pPr>
              <a:buFont typeface="Wingdings" panose="05000000000000000000" pitchFamily="2" charset="2"/>
              <a:buChar char="q"/>
            </a:pPr>
            <a:r>
              <a:rPr lang="en-US" altLang="en-US" sz="2200" dirty="0"/>
              <a:t>Robustness means how much </a:t>
            </a:r>
            <a:r>
              <a:rPr lang="en-US" altLang="en-US" sz="2200" dirty="0">
                <a:solidFill>
                  <a:srgbClr val="0070C0"/>
                </a:solidFill>
              </a:rPr>
              <a:t>sensitive a system is to erroneous input </a:t>
            </a:r>
            <a:r>
              <a:rPr lang="en-US" altLang="en-US" sz="2200" dirty="0"/>
              <a:t>and changes its operational environment</a:t>
            </a:r>
          </a:p>
          <a:p>
            <a:pPr>
              <a:buFont typeface="Wingdings" panose="05000000000000000000" pitchFamily="2" charset="2"/>
              <a:buChar char="q"/>
            </a:pPr>
            <a:r>
              <a:rPr lang="en-US" altLang="en-US" sz="2200" dirty="0"/>
              <a:t>Tests in this category are designed to verify </a:t>
            </a:r>
            <a:r>
              <a:rPr lang="en-US" altLang="en-US" sz="2200" dirty="0">
                <a:solidFill>
                  <a:srgbClr val="7030A0"/>
                </a:solidFill>
              </a:rPr>
              <a:t>how gracefully the system behaves in error situations </a:t>
            </a:r>
            <a:r>
              <a:rPr lang="en-US" altLang="en-US" sz="2200" dirty="0"/>
              <a:t>and in a changed operational environment</a:t>
            </a:r>
          </a:p>
          <a:p>
            <a:pPr marL="0" indent="0">
              <a:lnSpc>
                <a:spcPct val="90000"/>
              </a:lnSpc>
              <a:spcBef>
                <a:spcPts val="300"/>
              </a:spcBef>
              <a:buNone/>
            </a:pPr>
            <a:endParaRPr lang="en-US" sz="2200" dirty="0">
              <a:ea typeface="ＭＳ Ｐゴシック" pitchFamily="34" charset="-128"/>
            </a:endParaRPr>
          </a:p>
        </p:txBody>
      </p:sp>
      <p:sp>
        <p:nvSpPr>
          <p:cNvPr id="9" name="Content Placeholder 2">
            <a:extLst>
              <a:ext uri="{FF2B5EF4-FFF2-40B4-BE49-F238E27FC236}">
                <a16:creationId xmlns:a16="http://schemas.microsoft.com/office/drawing/2014/main" id="{66750CF2-DEBF-4361-8AB9-A6EFF02D6B63}"/>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4140E127-8B96-4A68-982A-D5AD8A26F567}"/>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17</a:t>
            </a:fld>
            <a:r>
              <a:rPr lang="en-US" sz="1400" b="1" dirty="0"/>
              <a:t> </a:t>
            </a:r>
          </a:p>
        </p:txBody>
      </p:sp>
      <p:sp>
        <p:nvSpPr>
          <p:cNvPr id="6" name="Rectangle 5" descr="M. Mhahudul Hasan">
            <a:extLst>
              <a:ext uri="{FF2B5EF4-FFF2-40B4-BE49-F238E27FC236}">
                <a16:creationId xmlns:a16="http://schemas.microsoft.com/office/drawing/2014/main" id="{0BF0F3B9-9269-45E4-BC49-34358C411A0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E85C5853-28CC-474B-997F-F78B4C0A20A4}"/>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052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7" y="539444"/>
            <a:ext cx="11029950" cy="551938"/>
          </a:xfrm>
        </p:spPr>
        <p:txBody>
          <a:bodyPr/>
          <a:lstStyle/>
          <a:p>
            <a:pPr algn="ctr"/>
            <a:r>
              <a:rPr lang="en-US" altLang="en-US" dirty="0">
                <a:solidFill>
                  <a:srgbClr val="0070C0"/>
                </a:solidFill>
              </a:rPr>
              <a:t>Document tests </a:t>
            </a:r>
            <a:endParaRPr lang="en-GB" dirty="0">
              <a:solidFill>
                <a:srgbClr val="0070C0"/>
              </a:solidFill>
            </a:endParaRPr>
          </a:p>
        </p:txBody>
      </p:sp>
      <p:sp>
        <p:nvSpPr>
          <p:cNvPr id="3" name="Content Placeholder 2"/>
          <p:cNvSpPr>
            <a:spLocks noGrp="1"/>
          </p:cNvSpPr>
          <p:nvPr>
            <p:ph idx="4294967295"/>
          </p:nvPr>
        </p:nvSpPr>
        <p:spPr>
          <a:xfrm>
            <a:off x="781664" y="1339083"/>
            <a:ext cx="10823575" cy="2185782"/>
          </a:xfrm>
        </p:spPr>
        <p:txBody>
          <a:bodyPr>
            <a:noAutofit/>
          </a:bodyPr>
          <a:lstStyle/>
          <a:p>
            <a:r>
              <a:rPr lang="en-US" altLang="en-US" sz="2200" dirty="0"/>
              <a:t>Documentation tests ensure that the system’s </a:t>
            </a:r>
            <a:r>
              <a:rPr lang="en-US" altLang="en-US" sz="2200" dirty="0">
                <a:solidFill>
                  <a:srgbClr val="0070C0"/>
                </a:solidFill>
              </a:rPr>
              <a:t>user guides are accurate and usable</a:t>
            </a:r>
          </a:p>
          <a:p>
            <a:r>
              <a:rPr lang="en-US" altLang="en-US" sz="2200" dirty="0"/>
              <a:t>Documentation test means </a:t>
            </a:r>
            <a:r>
              <a:rPr lang="en-US" altLang="en-US" sz="2200" dirty="0">
                <a:solidFill>
                  <a:srgbClr val="7030A0"/>
                </a:solidFill>
              </a:rPr>
              <a:t>verifying the technical accuracy and readability of the user manuals, tutorials and the on-line help</a:t>
            </a:r>
          </a:p>
          <a:p>
            <a:pPr marL="0" indent="0">
              <a:buNone/>
            </a:pPr>
            <a:endParaRPr lang="en-US" altLang="en-US" sz="2200" dirty="0"/>
          </a:p>
          <a:p>
            <a:pPr marL="0" indent="0">
              <a:buNone/>
            </a:pPr>
            <a:endParaRPr lang="en-US" altLang="en-US" sz="2200" dirty="0"/>
          </a:p>
        </p:txBody>
      </p:sp>
      <p:sp>
        <p:nvSpPr>
          <p:cNvPr id="9" name="Content Placeholder 2">
            <a:extLst>
              <a:ext uri="{FF2B5EF4-FFF2-40B4-BE49-F238E27FC236}">
                <a16:creationId xmlns:a16="http://schemas.microsoft.com/office/drawing/2014/main" id="{A0884C2F-88E2-47BB-AC4E-C31BC850DA35}"/>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4484BDF0-C5BD-4403-9B2A-228BA4022775}"/>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18</a:t>
            </a:fld>
            <a:r>
              <a:rPr lang="en-US" sz="1400" b="1" dirty="0"/>
              <a:t> </a:t>
            </a:r>
          </a:p>
        </p:txBody>
      </p:sp>
      <p:sp>
        <p:nvSpPr>
          <p:cNvPr id="6" name="Rectangle 5" descr="M. Mhahudul Hasan">
            <a:extLst>
              <a:ext uri="{FF2B5EF4-FFF2-40B4-BE49-F238E27FC236}">
                <a16:creationId xmlns:a16="http://schemas.microsoft.com/office/drawing/2014/main" id="{C5EF7161-431F-4532-9617-8954C5EE224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06159CE3-8AAB-4889-86A4-1626FFA71294}"/>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6938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83688"/>
            <a:ext cx="11029950" cy="596183"/>
          </a:xfrm>
        </p:spPr>
        <p:txBody>
          <a:bodyPr/>
          <a:lstStyle/>
          <a:p>
            <a:pPr algn="ctr"/>
            <a:r>
              <a:rPr lang="en-US" altLang="en-US" dirty="0">
                <a:solidFill>
                  <a:srgbClr val="0070C0"/>
                </a:solidFill>
              </a:rPr>
              <a:t>regulatory tests </a:t>
            </a:r>
            <a:endParaRPr lang="en-GB" dirty="0">
              <a:solidFill>
                <a:srgbClr val="0070C0"/>
              </a:solidFill>
            </a:endParaRPr>
          </a:p>
        </p:txBody>
      </p:sp>
      <p:sp>
        <p:nvSpPr>
          <p:cNvPr id="3" name="Content Placeholder 2"/>
          <p:cNvSpPr>
            <a:spLocks noGrp="1"/>
          </p:cNvSpPr>
          <p:nvPr>
            <p:ph idx="4294967295"/>
          </p:nvPr>
        </p:nvSpPr>
        <p:spPr>
          <a:xfrm>
            <a:off x="737420" y="1383328"/>
            <a:ext cx="10823575" cy="4250556"/>
          </a:xfrm>
        </p:spPr>
        <p:txBody>
          <a:bodyPr>
            <a:noAutofit/>
          </a:bodyPr>
          <a:lstStyle/>
          <a:p>
            <a:r>
              <a:rPr lang="en-US" altLang="en-US" sz="2200" dirty="0"/>
              <a:t>Regulatory tests ensure that the system </a:t>
            </a:r>
            <a:r>
              <a:rPr lang="en-US" altLang="en-US" sz="2200" dirty="0">
                <a:solidFill>
                  <a:srgbClr val="0070C0"/>
                </a:solidFill>
              </a:rPr>
              <a:t>meets the requirements of government regulatory bodies.</a:t>
            </a:r>
          </a:p>
          <a:p>
            <a:r>
              <a:rPr lang="en-US" altLang="en-US" sz="2200" dirty="0"/>
              <a:t>The final system is shipped to the regulatory bodies in those countries where the product is expected to be marketed. The idea is to obtain compliance marks on the product from various countries.</a:t>
            </a:r>
          </a:p>
          <a:p>
            <a:r>
              <a:rPr lang="en-US" altLang="en-US" sz="2200" dirty="0"/>
              <a:t>The regulatory agencies are interested in identifying flaws in software that have potential safety consequences. The safety requirements are primarily based on their own published standards. </a:t>
            </a:r>
          </a:p>
          <a:p>
            <a:r>
              <a:rPr lang="en-US" altLang="en-US" sz="2200" dirty="0"/>
              <a:t>Most of these regulatory bodies issue </a:t>
            </a:r>
            <a:r>
              <a:rPr lang="en-US" altLang="en-US" sz="2200" dirty="0">
                <a:solidFill>
                  <a:srgbClr val="7030A0"/>
                </a:solidFill>
              </a:rPr>
              <a:t>safety, emissions/delivery, and immunity/protection compliance certificates.</a:t>
            </a:r>
          </a:p>
        </p:txBody>
      </p:sp>
      <p:sp>
        <p:nvSpPr>
          <p:cNvPr id="9" name="Content Placeholder 2">
            <a:extLst>
              <a:ext uri="{FF2B5EF4-FFF2-40B4-BE49-F238E27FC236}">
                <a16:creationId xmlns:a16="http://schemas.microsoft.com/office/drawing/2014/main" id="{72BF0C9A-60EA-4DEB-A98C-CAE9784A79FD}"/>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A198CC93-0198-454B-8762-A91921AD3FAC}"/>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19</a:t>
            </a:fld>
            <a:r>
              <a:rPr lang="en-US" sz="1400" b="1" dirty="0"/>
              <a:t> </a:t>
            </a:r>
          </a:p>
        </p:txBody>
      </p:sp>
      <p:sp>
        <p:nvSpPr>
          <p:cNvPr id="6" name="Rectangle 5" descr="M. Mhahudul Hasan">
            <a:extLst>
              <a:ext uri="{FF2B5EF4-FFF2-40B4-BE49-F238E27FC236}">
                <a16:creationId xmlns:a16="http://schemas.microsoft.com/office/drawing/2014/main" id="{1CBE5D8C-51DA-480F-9171-31F4BBA7107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15DA05D1-2122-43CE-8E8B-75EE90BB6291}"/>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412566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1"/>
            <a:ext cx="11029950" cy="596183"/>
          </a:xfrm>
        </p:spPr>
        <p:txBody>
          <a:bodyPr/>
          <a:lstStyle/>
          <a:p>
            <a:pPr algn="ctr"/>
            <a:r>
              <a:rPr lang="en-US" dirty="0">
                <a:solidFill>
                  <a:srgbClr val="0070C0"/>
                </a:solidFill>
              </a:rPr>
              <a:t>System testing</a:t>
            </a:r>
            <a:endParaRPr lang="en-GB" dirty="0">
              <a:solidFill>
                <a:srgbClr val="0070C0"/>
              </a:solidFill>
            </a:endParaRPr>
          </a:p>
        </p:txBody>
      </p:sp>
      <p:sp>
        <p:nvSpPr>
          <p:cNvPr id="5" name="Content Placeholder 2"/>
          <p:cNvSpPr txBox="1">
            <a:spLocks/>
          </p:cNvSpPr>
          <p:nvPr/>
        </p:nvSpPr>
        <p:spPr>
          <a:xfrm>
            <a:off x="637131" y="1290370"/>
            <a:ext cx="10972799" cy="44753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is the testing of a complete and </a:t>
            </a:r>
            <a:r>
              <a:rPr lang="en-US" altLang="en-US" sz="2200" dirty="0">
                <a:solidFill>
                  <a:srgbClr val="7030A0"/>
                </a:solidFill>
              </a:rPr>
              <a:t>fully integrated software product</a:t>
            </a:r>
          </a:p>
          <a:p>
            <a:pPr>
              <a:buFont typeface="Wingdings" panose="05000000000000000000" pitchFamily="2" charset="2"/>
              <a:buChar char="q"/>
            </a:pPr>
            <a:r>
              <a:rPr lang="en-US" altLang="en-US" sz="2200" dirty="0"/>
              <a:t>tests the </a:t>
            </a:r>
            <a:r>
              <a:rPr lang="en-US" altLang="en-US" sz="2200" dirty="0">
                <a:solidFill>
                  <a:srgbClr val="7030A0"/>
                </a:solidFill>
              </a:rPr>
              <a:t>overall system operations as a whole, </a:t>
            </a:r>
            <a:r>
              <a:rPr lang="en-US" altLang="en-US" sz="2200" dirty="0">
                <a:solidFill>
                  <a:srgbClr val="0070C0"/>
                </a:solidFill>
              </a:rPr>
              <a:t>typically from a customer’s perspective</a:t>
            </a:r>
          </a:p>
          <a:p>
            <a:pPr>
              <a:buFont typeface="Wingdings" panose="05000000000000000000" pitchFamily="2" charset="2"/>
              <a:buChar char="q"/>
            </a:pPr>
            <a:r>
              <a:rPr lang="en-US" altLang="en-US" sz="2200" dirty="0"/>
              <a:t>should </a:t>
            </a:r>
            <a:r>
              <a:rPr lang="en-US" altLang="en-US" sz="2200" dirty="0">
                <a:solidFill>
                  <a:srgbClr val="7030A0"/>
                </a:solidFill>
              </a:rPr>
              <a:t>test</a:t>
            </a:r>
            <a:r>
              <a:rPr lang="en-US" altLang="en-US" sz="2200" dirty="0"/>
              <a:t> </a:t>
            </a:r>
            <a:r>
              <a:rPr lang="en-US" altLang="en-US" sz="2200" dirty="0">
                <a:solidFill>
                  <a:srgbClr val="0070C0"/>
                </a:solidFill>
              </a:rPr>
              <a:t>functional</a:t>
            </a:r>
            <a:r>
              <a:rPr lang="en-US" altLang="en-US" sz="2200" dirty="0"/>
              <a:t> and </a:t>
            </a:r>
            <a:r>
              <a:rPr lang="en-US" altLang="en-US" sz="2200" dirty="0">
                <a:solidFill>
                  <a:srgbClr val="0070C0"/>
                </a:solidFill>
              </a:rPr>
              <a:t>non-functional requirements </a:t>
            </a:r>
            <a:r>
              <a:rPr lang="en-US" altLang="en-US" sz="2200" dirty="0"/>
              <a:t>of the software</a:t>
            </a:r>
          </a:p>
          <a:p>
            <a:pPr>
              <a:buFont typeface="Wingdings" panose="05000000000000000000" pitchFamily="2" charset="2"/>
              <a:buChar char="q"/>
            </a:pPr>
            <a:r>
              <a:rPr lang="en-US" altLang="en-US" sz="2200" dirty="0"/>
              <a:t>is </a:t>
            </a:r>
            <a:r>
              <a:rPr lang="en-US" altLang="en-US" sz="2200" dirty="0">
                <a:solidFill>
                  <a:srgbClr val="0070C0"/>
                </a:solidFill>
              </a:rPr>
              <a:t>black-box testing </a:t>
            </a:r>
            <a:r>
              <a:rPr lang="en-US" altLang="en-US" sz="2200" dirty="0"/>
              <a:t>and often done</a:t>
            </a:r>
            <a:r>
              <a:rPr lang="en-US" altLang="en-US" sz="2200" dirty="0">
                <a:solidFill>
                  <a:srgbClr val="7030A0"/>
                </a:solidFill>
              </a:rPr>
              <a:t> by independent testers</a:t>
            </a:r>
          </a:p>
          <a:p>
            <a:pPr>
              <a:buFont typeface="Wingdings" panose="05000000000000000000" pitchFamily="2" charset="2"/>
              <a:buChar char="q"/>
            </a:pPr>
            <a:r>
              <a:rPr lang="en-US" altLang="en-US" sz="2200" dirty="0"/>
              <a:t>Preparing for executing system-level tests are a </a:t>
            </a:r>
            <a:r>
              <a:rPr lang="en-US" altLang="en-US" sz="2200" dirty="0">
                <a:solidFill>
                  <a:srgbClr val="C00000"/>
                </a:solidFill>
              </a:rPr>
              <a:t>critical phase </a:t>
            </a:r>
            <a:r>
              <a:rPr lang="en-US" altLang="en-US" sz="2200" dirty="0"/>
              <a:t>in a s/w development process:</a:t>
            </a:r>
          </a:p>
          <a:p>
            <a:pPr lvl="1"/>
            <a:r>
              <a:rPr lang="en-US" altLang="en-US" sz="2200" dirty="0"/>
              <a:t>pressure to meet a </a:t>
            </a:r>
            <a:r>
              <a:rPr lang="en-US" altLang="en-US" sz="2200" dirty="0">
                <a:solidFill>
                  <a:srgbClr val="0070C0"/>
                </a:solidFill>
              </a:rPr>
              <a:t>tight schedule </a:t>
            </a:r>
            <a:r>
              <a:rPr lang="en-US" altLang="en-US" sz="2200" dirty="0"/>
              <a:t>close to delivery date</a:t>
            </a:r>
          </a:p>
          <a:p>
            <a:pPr lvl="1"/>
            <a:r>
              <a:rPr lang="en-US" altLang="en-US" sz="2200" dirty="0"/>
              <a:t>a need to discover </a:t>
            </a:r>
            <a:r>
              <a:rPr lang="en-US" altLang="en-US" sz="2200" dirty="0">
                <a:solidFill>
                  <a:srgbClr val="0070C0"/>
                </a:solidFill>
              </a:rPr>
              <a:t>most of the defects </a:t>
            </a:r>
            <a:r>
              <a:rPr lang="en-US" altLang="en-US" sz="2200" dirty="0"/>
              <a:t>before delivering the product</a:t>
            </a:r>
          </a:p>
          <a:p>
            <a:pPr lvl="1"/>
            <a:r>
              <a:rPr lang="en-US" altLang="en-US" sz="2200" dirty="0"/>
              <a:t>essential to verify that </a:t>
            </a:r>
            <a:r>
              <a:rPr lang="en-US" altLang="en-US" sz="2200" dirty="0">
                <a:solidFill>
                  <a:srgbClr val="0070C0"/>
                </a:solidFill>
              </a:rPr>
              <a:t>defect fixes are working and have not resulted in new defects</a:t>
            </a:r>
          </a:p>
          <a:p>
            <a:endParaRPr lang="en-US" altLang="en-US" sz="2200" dirty="0"/>
          </a:p>
        </p:txBody>
      </p:sp>
      <p:sp>
        <p:nvSpPr>
          <p:cNvPr id="6" name="Content Placeholder 2">
            <a:extLst>
              <a:ext uri="{FF2B5EF4-FFF2-40B4-BE49-F238E27FC236}">
                <a16:creationId xmlns:a16="http://schemas.microsoft.com/office/drawing/2014/main" id="{E50DC656-92FF-4805-A271-8D3081B2743A}"/>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BF94BCD-0F02-45EB-AC6A-67E34A73376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a:t>
            </a:fld>
            <a:r>
              <a:rPr lang="en-US" sz="1400" b="1" dirty="0"/>
              <a:t> </a:t>
            </a:r>
          </a:p>
        </p:txBody>
      </p:sp>
      <p:sp>
        <p:nvSpPr>
          <p:cNvPr id="8" name="Rectangle 7" descr="M. Mhahudul Hasan">
            <a:extLst>
              <a:ext uri="{FF2B5EF4-FFF2-40B4-BE49-F238E27FC236}">
                <a16:creationId xmlns:a16="http://schemas.microsoft.com/office/drawing/2014/main" id="{4599FB1A-ADA4-40A0-B2E1-97E7B7BBC90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4CF30309-7E86-4090-A06A-9E9DCD11887E}"/>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98851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51938"/>
          </a:xfrm>
        </p:spPr>
        <p:txBody>
          <a:bodyPr/>
          <a:lstStyle/>
          <a:p>
            <a:pPr algn="ctr"/>
            <a:r>
              <a:rPr lang="en-US" altLang="en-US" dirty="0">
                <a:solidFill>
                  <a:srgbClr val="0070C0"/>
                </a:solidFill>
              </a:rPr>
              <a:t>Security testing</a:t>
            </a:r>
            <a:endParaRPr lang="en-GB" dirty="0">
              <a:solidFill>
                <a:srgbClr val="0070C0"/>
              </a:solidFill>
            </a:endParaRPr>
          </a:p>
        </p:txBody>
      </p:sp>
      <p:sp>
        <p:nvSpPr>
          <p:cNvPr id="3" name="Content Placeholder 2"/>
          <p:cNvSpPr>
            <a:spLocks noGrp="1"/>
          </p:cNvSpPr>
          <p:nvPr>
            <p:ph idx="4294967295"/>
          </p:nvPr>
        </p:nvSpPr>
        <p:spPr>
          <a:xfrm>
            <a:off x="693174" y="1235843"/>
            <a:ext cx="10936288" cy="5194453"/>
          </a:xfrm>
        </p:spPr>
        <p:txBody>
          <a:bodyPr>
            <a:noAutofit/>
          </a:bodyPr>
          <a:lstStyle/>
          <a:p>
            <a:pPr>
              <a:buFont typeface="Wingdings" panose="05000000000000000000" pitchFamily="2" charset="2"/>
              <a:buChar char="q"/>
            </a:pPr>
            <a:r>
              <a:rPr lang="en-US" altLang="en-US" sz="2200" dirty="0"/>
              <a:t>It checks to see if the application is vulnerable to attacks, if anyone hack the system or login to the application without any authorization. </a:t>
            </a:r>
          </a:p>
          <a:p>
            <a:pPr>
              <a:buFont typeface="Wingdings" panose="05000000000000000000" pitchFamily="2" charset="2"/>
              <a:buChar char="q"/>
            </a:pPr>
            <a:r>
              <a:rPr lang="en-US" altLang="en-US" sz="2200" dirty="0"/>
              <a:t>Software security aimed at:</a:t>
            </a:r>
          </a:p>
          <a:p>
            <a:pPr lvl="1"/>
            <a:r>
              <a:rPr lang="en-US" altLang="en-US" sz="2200" dirty="0">
                <a:solidFill>
                  <a:srgbClr val="7030A0"/>
                </a:solidFill>
              </a:rPr>
              <a:t>Preventing unauthorized access </a:t>
            </a:r>
            <a:r>
              <a:rPr lang="en-US" altLang="en-US" sz="2200" dirty="0"/>
              <a:t>to the system or parts of it</a:t>
            </a:r>
          </a:p>
          <a:p>
            <a:pPr lvl="1"/>
            <a:r>
              <a:rPr lang="en-US" altLang="en-US" sz="2200" dirty="0"/>
              <a:t>Detection of unauthorized access &amp; the activities performed by the penetration</a:t>
            </a:r>
          </a:p>
          <a:p>
            <a:pPr lvl="1"/>
            <a:r>
              <a:rPr lang="en-US" altLang="en-US" sz="2200" dirty="0"/>
              <a:t>Recovery of damages caused by unauthorized penetration cases</a:t>
            </a:r>
          </a:p>
          <a:p>
            <a:pPr>
              <a:buFont typeface="Wingdings" panose="05000000000000000000" pitchFamily="2" charset="2"/>
              <a:buChar char="q"/>
            </a:pPr>
            <a:r>
              <a:rPr lang="en-US" altLang="en-US" sz="2200" dirty="0"/>
              <a:t>Examples of security flaws in an application:</a:t>
            </a:r>
          </a:p>
          <a:p>
            <a:pPr lvl="1"/>
            <a:r>
              <a:rPr lang="en-US" altLang="en-US" sz="2200" dirty="0">
                <a:solidFill>
                  <a:srgbClr val="C00000"/>
                </a:solidFill>
              </a:rPr>
              <a:t>A Student Management System is insecure if ‘Admission’ branch can edit the data of ‘Exam’ branch</a:t>
            </a:r>
          </a:p>
          <a:p>
            <a:pPr lvl="1"/>
            <a:r>
              <a:rPr lang="en-US" altLang="en-US" sz="2200" dirty="0">
                <a:solidFill>
                  <a:srgbClr val="C00000"/>
                </a:solidFill>
              </a:rPr>
              <a:t>An online Shopping Mall has no security if customer’s Credit Card Detail is not encrypted</a:t>
            </a:r>
          </a:p>
        </p:txBody>
      </p:sp>
      <p:sp>
        <p:nvSpPr>
          <p:cNvPr id="8" name="Content Placeholder 2">
            <a:extLst>
              <a:ext uri="{FF2B5EF4-FFF2-40B4-BE49-F238E27FC236}">
                <a16:creationId xmlns:a16="http://schemas.microsoft.com/office/drawing/2014/main" id="{2D5A0642-C70A-4FAD-8E6B-B258FCD409FE}"/>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2ECB2A3-52C8-4FBD-9281-BF4FC9AB56C1}"/>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20</a:t>
            </a:fld>
            <a:r>
              <a:rPr lang="en-US" sz="1400" b="1" dirty="0"/>
              <a:t> </a:t>
            </a:r>
          </a:p>
        </p:txBody>
      </p:sp>
      <p:sp>
        <p:nvSpPr>
          <p:cNvPr id="6" name="Rectangle 5" descr="M. Mhahudul Hasan">
            <a:extLst>
              <a:ext uri="{FF2B5EF4-FFF2-40B4-BE49-F238E27FC236}">
                <a16:creationId xmlns:a16="http://schemas.microsoft.com/office/drawing/2014/main" id="{A76041D5-84C3-470C-92C5-057CF53ADEB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0A74E923-8FFD-48D2-8C5F-B705AF70EFB3}"/>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75907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83688"/>
            <a:ext cx="11029950" cy="596183"/>
          </a:xfrm>
        </p:spPr>
        <p:txBody>
          <a:bodyPr/>
          <a:lstStyle/>
          <a:p>
            <a:pPr algn="ctr"/>
            <a:r>
              <a:rPr lang="en-US" altLang="en-US" dirty="0">
                <a:solidFill>
                  <a:srgbClr val="0070C0"/>
                </a:solidFill>
              </a:rPr>
              <a:t>Safety testing</a:t>
            </a:r>
            <a:endParaRPr lang="en-GB" dirty="0">
              <a:solidFill>
                <a:srgbClr val="0070C0"/>
              </a:solidFill>
            </a:endParaRPr>
          </a:p>
        </p:txBody>
      </p:sp>
      <p:sp>
        <p:nvSpPr>
          <p:cNvPr id="3" name="Content Placeholder 2"/>
          <p:cNvSpPr>
            <a:spLocks noGrp="1"/>
          </p:cNvSpPr>
          <p:nvPr>
            <p:ph idx="4294967295"/>
          </p:nvPr>
        </p:nvSpPr>
        <p:spPr>
          <a:xfrm>
            <a:off x="648930" y="1324334"/>
            <a:ext cx="10936288" cy="5135459"/>
          </a:xfrm>
        </p:spPr>
        <p:txBody>
          <a:bodyPr>
            <a:noAutofit/>
          </a:bodyPr>
          <a:lstStyle/>
          <a:p>
            <a:pPr>
              <a:buFont typeface="Wingdings" panose="05000000000000000000" pitchFamily="2" charset="2"/>
              <a:buChar char="q"/>
            </a:pPr>
            <a:r>
              <a:rPr lang="en-US" altLang="en-US" sz="2200" dirty="0"/>
              <a:t>Software safety is </a:t>
            </a:r>
            <a:r>
              <a:rPr lang="en-US" altLang="en-US" sz="2200" dirty="0">
                <a:solidFill>
                  <a:srgbClr val="7030A0"/>
                </a:solidFill>
              </a:rPr>
              <a:t>defined in terms of hazards</a:t>
            </a:r>
            <a:r>
              <a:rPr lang="en-US" altLang="en-US" sz="2200" dirty="0"/>
              <a:t>.  A hazard is a state of a system or a physical situation which combined with certain environmental conditions, could lead to an accident.</a:t>
            </a:r>
          </a:p>
          <a:p>
            <a:pPr>
              <a:buFont typeface="Wingdings" panose="05000000000000000000" pitchFamily="2" charset="2"/>
              <a:buChar char="q"/>
            </a:pPr>
            <a:r>
              <a:rPr lang="en-US" altLang="en-US" sz="2200" dirty="0"/>
              <a:t>An accident is an unintended event or series of events that results in death, injury, illness, damage or loss of property, or harm to the environment. </a:t>
            </a:r>
            <a:r>
              <a:rPr lang="en-US" altLang="en-US" sz="2200" dirty="0">
                <a:solidFill>
                  <a:srgbClr val="7030A0"/>
                </a:solidFill>
              </a:rPr>
              <a:t>The concept of safety is concerned with preventing hazards.</a:t>
            </a:r>
          </a:p>
          <a:p>
            <a:r>
              <a:rPr lang="en-US" altLang="en-US" sz="2200" dirty="0"/>
              <a:t>A software in isolation cannot do physical damage. However, a software in the context of a system and an embedding environment could be vulnerable. </a:t>
            </a:r>
          </a:p>
          <a:p>
            <a:r>
              <a:rPr lang="en-US" altLang="en-US" sz="2200" dirty="0"/>
              <a:t>Example:</a:t>
            </a:r>
          </a:p>
          <a:p>
            <a:pPr lvl="1"/>
            <a:r>
              <a:rPr lang="en-US" altLang="en-US" sz="2200" dirty="0">
                <a:solidFill>
                  <a:srgbClr val="C00000"/>
                </a:solidFill>
              </a:rPr>
              <a:t>A software module in a database application is not hazardous by itself, but when it is embedded in a missile navigation system, it could be hazardous.  </a:t>
            </a:r>
          </a:p>
          <a:p>
            <a:pPr lvl="1"/>
            <a:r>
              <a:rPr lang="en-US" altLang="en-US" sz="2200" dirty="0">
                <a:solidFill>
                  <a:srgbClr val="C00000"/>
                </a:solidFill>
              </a:rPr>
              <a:t>If a missile takes a U-turn because of a software error in the navigation system, and destroys the submarine that launched it, then it is not a safe software.</a:t>
            </a:r>
            <a:endParaRPr lang="en-US" altLang="en-US" sz="2200" dirty="0"/>
          </a:p>
        </p:txBody>
      </p:sp>
      <p:sp>
        <p:nvSpPr>
          <p:cNvPr id="9" name="Content Placeholder 2">
            <a:extLst>
              <a:ext uri="{FF2B5EF4-FFF2-40B4-BE49-F238E27FC236}">
                <a16:creationId xmlns:a16="http://schemas.microsoft.com/office/drawing/2014/main" id="{63454DC8-8442-458B-9E8C-65826849D78A}"/>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EE71C9F8-460F-4734-B6A9-8C483B7EDCE1}"/>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21</a:t>
            </a:fld>
            <a:r>
              <a:rPr lang="en-US" sz="1400" b="1" dirty="0"/>
              <a:t> </a:t>
            </a:r>
          </a:p>
        </p:txBody>
      </p:sp>
      <p:sp>
        <p:nvSpPr>
          <p:cNvPr id="6" name="Rectangle 5" descr="M. Mhahudul Hasan">
            <a:extLst>
              <a:ext uri="{FF2B5EF4-FFF2-40B4-BE49-F238E27FC236}">
                <a16:creationId xmlns:a16="http://schemas.microsoft.com/office/drawing/2014/main" id="{983EF15A-A5CB-468D-A393-2720A22FA9A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67C0926B-D092-4546-B62B-BE25F92846A8}"/>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00459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54191"/>
            <a:ext cx="11029950" cy="596183"/>
          </a:xfrm>
        </p:spPr>
        <p:txBody>
          <a:bodyPr>
            <a:normAutofit/>
          </a:bodyPr>
          <a:lstStyle/>
          <a:p>
            <a:pPr algn="ctr"/>
            <a:r>
              <a:rPr lang="en-US" altLang="en-US" dirty="0">
                <a:solidFill>
                  <a:srgbClr val="0070C0"/>
                </a:solidFill>
              </a:rPr>
              <a:t>performance testing</a:t>
            </a:r>
            <a:endParaRPr lang="en-GB" dirty="0">
              <a:solidFill>
                <a:srgbClr val="0070C0"/>
              </a:solidFill>
            </a:endParaRPr>
          </a:p>
        </p:txBody>
      </p:sp>
      <p:sp>
        <p:nvSpPr>
          <p:cNvPr id="3" name="Content Placeholder 2"/>
          <p:cNvSpPr>
            <a:spLocks noGrp="1"/>
          </p:cNvSpPr>
          <p:nvPr>
            <p:ph idx="4294967295"/>
          </p:nvPr>
        </p:nvSpPr>
        <p:spPr>
          <a:xfrm>
            <a:off x="339212" y="1191597"/>
            <a:ext cx="11208774" cy="5105963"/>
          </a:xfrm>
        </p:spPr>
        <p:txBody>
          <a:bodyPr>
            <a:noAutofit/>
          </a:bodyPr>
          <a:lstStyle/>
          <a:p>
            <a:pPr>
              <a:lnSpc>
                <a:spcPct val="120000"/>
              </a:lnSpc>
              <a:spcBef>
                <a:spcPts val="0"/>
              </a:spcBef>
              <a:buFont typeface="Wingdings" panose="05000000000000000000" pitchFamily="2" charset="2"/>
              <a:buChar char="q"/>
            </a:pPr>
            <a:r>
              <a:rPr lang="en-US" altLang="en-US" sz="2200" dirty="0"/>
              <a:t>The main focus is checking a software program’s speed and response time.</a:t>
            </a:r>
          </a:p>
          <a:p>
            <a:pPr lvl="1"/>
            <a:r>
              <a:rPr lang="en-US" altLang="en-US" sz="2200" dirty="0"/>
              <a:t>speed (e.g. database response times)</a:t>
            </a:r>
          </a:p>
          <a:p>
            <a:pPr lvl="1"/>
            <a:r>
              <a:rPr lang="en-US" altLang="en-US" sz="2200" dirty="0"/>
              <a:t>throughput (transactions per second)</a:t>
            </a:r>
          </a:p>
          <a:p>
            <a:pPr lvl="1"/>
            <a:r>
              <a:rPr lang="en-US" altLang="en-US" sz="2200" dirty="0"/>
              <a:t>capacity (concurrent usage loads)</a:t>
            </a:r>
          </a:p>
          <a:p>
            <a:pPr lvl="1"/>
            <a:r>
              <a:rPr lang="en-US" altLang="en-US" sz="2200" dirty="0"/>
              <a:t>timing (hard real-time demands)</a:t>
            </a:r>
          </a:p>
          <a:p>
            <a:pPr>
              <a:buFont typeface="Wingdings" pitchFamily="2" charset="2"/>
              <a:buChar char="q"/>
            </a:pPr>
            <a:r>
              <a:rPr lang="en-US" altLang="en-US" sz="2200" dirty="0"/>
              <a:t>Performance requirements should also address how the system's performance will degrade in an overloaded situation, such as when a 911 emergency telephone system is flooded with calls. </a:t>
            </a:r>
          </a:p>
          <a:p>
            <a:pPr lvl="1"/>
            <a:r>
              <a:rPr lang="en-US" altLang="en-US" sz="2200" i="1" dirty="0"/>
              <a:t>PE-1. </a:t>
            </a:r>
            <a:r>
              <a:rPr lang="en-US" altLang="en-US" sz="2200" i="1" dirty="0">
                <a:solidFill>
                  <a:srgbClr val="C00000"/>
                </a:solidFill>
              </a:rPr>
              <a:t>Every Web page shall download in 15 seconds or less over a 50 </a:t>
            </a:r>
            <a:r>
              <a:rPr lang="en-US" altLang="en-US" sz="2200" i="1" dirty="0" err="1">
                <a:solidFill>
                  <a:srgbClr val="C00000"/>
                </a:solidFill>
              </a:rPr>
              <a:t>KBps</a:t>
            </a:r>
            <a:r>
              <a:rPr lang="en-US" altLang="en-US" sz="2200" i="1" dirty="0">
                <a:solidFill>
                  <a:srgbClr val="C00000"/>
                </a:solidFill>
              </a:rPr>
              <a:t> modem connection.</a:t>
            </a:r>
            <a:r>
              <a:rPr lang="en-US" altLang="en-US" sz="2200" dirty="0">
                <a:solidFill>
                  <a:srgbClr val="C00000"/>
                </a:solidFill>
              </a:rPr>
              <a:t> </a:t>
            </a:r>
            <a:endParaRPr lang="en-US" altLang="en-US" sz="2200" i="1" dirty="0">
              <a:solidFill>
                <a:srgbClr val="C00000"/>
              </a:solidFill>
            </a:endParaRPr>
          </a:p>
          <a:p>
            <a:pPr lvl="1"/>
            <a:r>
              <a:rPr lang="en-US" altLang="en-US" sz="2200" i="1" dirty="0"/>
              <a:t>PE-2.  </a:t>
            </a:r>
            <a:r>
              <a:rPr lang="en-US" altLang="en-US" sz="2200" i="1" dirty="0">
                <a:solidFill>
                  <a:srgbClr val="C00000"/>
                </a:solidFill>
              </a:rPr>
              <a:t>Authorization of an ATM withdrawal request shall not take more than 10 seconds.</a:t>
            </a:r>
            <a:r>
              <a:rPr lang="en-US" altLang="en-US" sz="2200" dirty="0">
                <a:solidFill>
                  <a:srgbClr val="C00000"/>
                </a:solidFill>
              </a:rPr>
              <a:t> </a:t>
            </a:r>
          </a:p>
          <a:p>
            <a:pPr>
              <a:lnSpc>
                <a:spcPct val="120000"/>
              </a:lnSpc>
              <a:spcBef>
                <a:spcPts val="0"/>
              </a:spcBef>
              <a:buFont typeface="Wingdings" panose="05000000000000000000" pitchFamily="2" charset="2"/>
              <a:buChar char="q"/>
            </a:pPr>
            <a:r>
              <a:rPr lang="en-US" altLang="en-US" sz="2200" dirty="0"/>
              <a:t>Includes: Load testing, Stress testing, Volume testing</a:t>
            </a:r>
          </a:p>
        </p:txBody>
      </p:sp>
      <p:sp>
        <p:nvSpPr>
          <p:cNvPr id="9" name="Content Placeholder 2">
            <a:extLst>
              <a:ext uri="{FF2B5EF4-FFF2-40B4-BE49-F238E27FC236}">
                <a16:creationId xmlns:a16="http://schemas.microsoft.com/office/drawing/2014/main" id="{59ACBA39-8D8D-4C10-8FAA-6B0A488D04EA}"/>
              </a:ext>
            </a:extLst>
          </p:cNvPr>
          <p:cNvSpPr txBox="1">
            <a:spLocks/>
          </p:cNvSpPr>
          <p:nvPr/>
        </p:nvSpPr>
        <p:spPr>
          <a:xfrm>
            <a:off x="-144821" y="357955"/>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FEBAEA3-C6E2-4E9D-989C-86F593A9CBDE}"/>
              </a:ext>
            </a:extLst>
          </p:cNvPr>
          <p:cNvSpPr txBox="1">
            <a:spLocks/>
          </p:cNvSpPr>
          <p:nvPr/>
        </p:nvSpPr>
        <p:spPr>
          <a:xfrm rot="5400000">
            <a:off x="11852787" y="25072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22</a:t>
            </a:fld>
            <a:r>
              <a:rPr lang="en-US" sz="1400" b="1" dirty="0"/>
              <a:t> </a:t>
            </a:r>
          </a:p>
        </p:txBody>
      </p:sp>
      <p:sp>
        <p:nvSpPr>
          <p:cNvPr id="6" name="Rectangle 5" descr="M. Mhahudul Hasan">
            <a:extLst>
              <a:ext uri="{FF2B5EF4-FFF2-40B4-BE49-F238E27FC236}">
                <a16:creationId xmlns:a16="http://schemas.microsoft.com/office/drawing/2014/main" id="{A7F2E5AB-95E6-4073-8202-8AF7DBAAD49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37842D56-1B73-4942-97BB-8019FF2438DA}"/>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24957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39444"/>
            <a:ext cx="11029950" cy="551938"/>
          </a:xfrm>
        </p:spPr>
        <p:txBody>
          <a:bodyPr/>
          <a:lstStyle/>
          <a:p>
            <a:pPr algn="ctr"/>
            <a:r>
              <a:rPr lang="en-US" altLang="en-US" dirty="0">
                <a:solidFill>
                  <a:srgbClr val="0070C0"/>
                </a:solidFill>
              </a:rPr>
              <a:t>load testing</a:t>
            </a:r>
            <a:endParaRPr lang="en-GB" dirty="0">
              <a:solidFill>
                <a:srgbClr val="0070C0"/>
              </a:solidFill>
            </a:endParaRPr>
          </a:p>
        </p:txBody>
      </p:sp>
      <p:sp>
        <p:nvSpPr>
          <p:cNvPr id="3" name="Content Placeholder 2"/>
          <p:cNvSpPr>
            <a:spLocks noGrp="1"/>
          </p:cNvSpPr>
          <p:nvPr>
            <p:ph idx="4294967295"/>
          </p:nvPr>
        </p:nvSpPr>
        <p:spPr>
          <a:xfrm>
            <a:off x="471948" y="1250592"/>
            <a:ext cx="11194026" cy="2497137"/>
          </a:xfrm>
        </p:spPr>
        <p:txBody>
          <a:bodyPr>
            <a:noAutofit/>
          </a:bodyPr>
          <a:lstStyle/>
          <a:p>
            <a:r>
              <a:rPr lang="en-US" altLang="en-US" sz="2200" dirty="0"/>
              <a:t>Load testing is defined as a short-term test of performance under real world conditions.</a:t>
            </a:r>
          </a:p>
          <a:p>
            <a:r>
              <a:rPr lang="en-US" altLang="en-US" sz="2200" dirty="0"/>
              <a:t>Load testing is performed to find out whether </a:t>
            </a:r>
            <a:r>
              <a:rPr lang="en-US" altLang="en-US" sz="2200" dirty="0">
                <a:solidFill>
                  <a:srgbClr val="0070C0"/>
                </a:solidFill>
              </a:rPr>
              <a:t>the system can handle the expected load upon deployment under real-world conditions.</a:t>
            </a:r>
          </a:p>
          <a:p>
            <a:r>
              <a:rPr lang="en-US" altLang="en-US" sz="2200" dirty="0"/>
              <a:t>The objective is to identify performance bottlenecks before the software application goes live.</a:t>
            </a:r>
          </a:p>
          <a:p>
            <a:pPr lvl="1">
              <a:lnSpc>
                <a:spcPct val="120000"/>
              </a:lnSpc>
              <a:spcBef>
                <a:spcPts val="0"/>
              </a:spcBef>
              <a:spcAft>
                <a:spcPts val="0"/>
              </a:spcAft>
            </a:pPr>
            <a:endParaRPr lang="en-US" altLang="en-US" sz="2200" dirty="0"/>
          </a:p>
        </p:txBody>
      </p:sp>
      <p:sp>
        <p:nvSpPr>
          <p:cNvPr id="12" name="Content Placeholder 2">
            <a:extLst>
              <a:ext uri="{FF2B5EF4-FFF2-40B4-BE49-F238E27FC236}">
                <a16:creationId xmlns:a16="http://schemas.microsoft.com/office/drawing/2014/main" id="{6C22C9FF-3702-4581-B946-252FA34435C6}"/>
              </a:ext>
            </a:extLst>
          </p:cNvPr>
          <p:cNvSpPr txBox="1">
            <a:spLocks/>
          </p:cNvSpPr>
          <p:nvPr/>
        </p:nvSpPr>
        <p:spPr>
          <a:xfrm>
            <a:off x="-174317"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075BBF1B-FAED-41E2-AE01-D5A9EDE180DF}"/>
              </a:ext>
            </a:extLst>
          </p:cNvPr>
          <p:cNvSpPr txBox="1">
            <a:spLocks/>
          </p:cNvSpPr>
          <p:nvPr/>
        </p:nvSpPr>
        <p:spPr>
          <a:xfrm rot="5400000">
            <a:off x="11852787" y="221226"/>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23</a:t>
            </a:fld>
            <a:r>
              <a:rPr lang="en-US" sz="1400" b="1" dirty="0"/>
              <a:t> </a:t>
            </a:r>
          </a:p>
        </p:txBody>
      </p:sp>
      <p:sp>
        <p:nvSpPr>
          <p:cNvPr id="6" name="Rectangle 5" descr="M. Mhahudul Hasan">
            <a:extLst>
              <a:ext uri="{FF2B5EF4-FFF2-40B4-BE49-F238E27FC236}">
                <a16:creationId xmlns:a16="http://schemas.microsoft.com/office/drawing/2014/main" id="{633D98EA-0F9C-4270-8C97-C7BBD32F39A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ED7C83CB-F3AC-4BF9-9309-A55870E29BCF}"/>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73447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54191"/>
            <a:ext cx="11029950" cy="522441"/>
          </a:xfrm>
        </p:spPr>
        <p:txBody>
          <a:bodyPr/>
          <a:lstStyle/>
          <a:p>
            <a:pPr algn="ctr"/>
            <a:r>
              <a:rPr lang="en-US" altLang="en-US" dirty="0">
                <a:solidFill>
                  <a:srgbClr val="0070C0"/>
                </a:solidFill>
              </a:rPr>
              <a:t>Stress testing</a:t>
            </a:r>
            <a:endParaRPr lang="en-GB" dirty="0">
              <a:solidFill>
                <a:srgbClr val="0070C0"/>
              </a:solidFill>
            </a:endParaRPr>
          </a:p>
        </p:txBody>
      </p:sp>
      <p:sp>
        <p:nvSpPr>
          <p:cNvPr id="3" name="Content Placeholder 2"/>
          <p:cNvSpPr>
            <a:spLocks noGrp="1"/>
          </p:cNvSpPr>
          <p:nvPr>
            <p:ph idx="4294967295"/>
          </p:nvPr>
        </p:nvSpPr>
        <p:spPr>
          <a:xfrm>
            <a:off x="457200" y="1235844"/>
            <a:ext cx="10936288" cy="2844800"/>
          </a:xfrm>
        </p:spPr>
        <p:txBody>
          <a:bodyPr>
            <a:noAutofit/>
          </a:bodyPr>
          <a:lstStyle/>
          <a:p>
            <a:r>
              <a:rPr lang="en-US" altLang="en-US" sz="2200" dirty="0"/>
              <a:t>Stress testing is conducted to evaluate &amp; determine the behavior of a software component when the offered </a:t>
            </a:r>
            <a:r>
              <a:rPr lang="en-US" altLang="en-US" sz="2200" dirty="0">
                <a:solidFill>
                  <a:srgbClr val="C00000"/>
                </a:solidFill>
              </a:rPr>
              <a:t>load is in excess of its designed capacity.</a:t>
            </a:r>
          </a:p>
          <a:p>
            <a:r>
              <a:rPr lang="en-US" altLang="en-US" sz="2200" dirty="0"/>
              <a:t>Stress testing is performed to </a:t>
            </a:r>
            <a:r>
              <a:rPr lang="en-US" altLang="en-US" sz="2200" dirty="0">
                <a:solidFill>
                  <a:srgbClr val="0070C0"/>
                </a:solidFill>
              </a:rPr>
              <a:t>find the application’s breaking point</a:t>
            </a:r>
            <a:r>
              <a:rPr lang="en-US" altLang="en-US" sz="2200" dirty="0"/>
              <a:t>.</a:t>
            </a:r>
          </a:p>
          <a:p>
            <a:r>
              <a:rPr lang="en-US" altLang="en-US" sz="2200" dirty="0"/>
              <a:t>Stress tests put a system under stress in order to </a:t>
            </a:r>
            <a:r>
              <a:rPr lang="en-US" altLang="en-US" sz="2200" dirty="0">
                <a:solidFill>
                  <a:srgbClr val="7030A0"/>
                </a:solidFill>
              </a:rPr>
              <a:t>determine the limitations of a system </a:t>
            </a:r>
            <a:r>
              <a:rPr lang="en-US" altLang="en-US" sz="2200" dirty="0"/>
              <a:t>and, </a:t>
            </a:r>
            <a:r>
              <a:rPr lang="en-US" altLang="en-US" sz="2200" dirty="0">
                <a:solidFill>
                  <a:srgbClr val="C00000"/>
                </a:solidFill>
              </a:rPr>
              <a:t>when it fails</a:t>
            </a:r>
            <a:r>
              <a:rPr lang="en-US" altLang="en-US" sz="2200" dirty="0"/>
              <a:t>, to determine the manner in which the failure occurs.</a:t>
            </a:r>
          </a:p>
          <a:p>
            <a:pPr lvl="1">
              <a:lnSpc>
                <a:spcPct val="120000"/>
              </a:lnSpc>
              <a:spcBef>
                <a:spcPts val="0"/>
              </a:spcBef>
              <a:spcAft>
                <a:spcPts val="0"/>
              </a:spcAft>
            </a:pPr>
            <a:endParaRPr lang="en-US" altLang="en-US" sz="2200" dirty="0"/>
          </a:p>
        </p:txBody>
      </p:sp>
      <p:sp>
        <p:nvSpPr>
          <p:cNvPr id="6" name="Content Placeholder 2">
            <a:extLst>
              <a:ext uri="{FF2B5EF4-FFF2-40B4-BE49-F238E27FC236}">
                <a16:creationId xmlns:a16="http://schemas.microsoft.com/office/drawing/2014/main" id="{4F5813F0-A6E3-47A5-BAF2-68A8AD2DD0E8}"/>
              </a:ext>
            </a:extLst>
          </p:cNvPr>
          <p:cNvSpPr txBox="1">
            <a:spLocks/>
          </p:cNvSpPr>
          <p:nvPr/>
        </p:nvSpPr>
        <p:spPr>
          <a:xfrm>
            <a:off x="-159569" y="357955"/>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B3589054-3A29-4478-AC04-BC78896579EB}"/>
              </a:ext>
            </a:extLst>
          </p:cNvPr>
          <p:cNvSpPr txBox="1">
            <a:spLocks/>
          </p:cNvSpPr>
          <p:nvPr/>
        </p:nvSpPr>
        <p:spPr>
          <a:xfrm rot="5400000">
            <a:off x="11852787" y="25072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24</a:t>
            </a:fld>
            <a:r>
              <a:rPr lang="en-US" sz="1400" b="1" dirty="0"/>
              <a:t> </a:t>
            </a:r>
          </a:p>
        </p:txBody>
      </p:sp>
      <p:sp>
        <p:nvSpPr>
          <p:cNvPr id="7" name="Rectangle 6" descr="M. Mhahudul Hasan">
            <a:extLst>
              <a:ext uri="{FF2B5EF4-FFF2-40B4-BE49-F238E27FC236}">
                <a16:creationId xmlns:a16="http://schemas.microsoft.com/office/drawing/2014/main" id="{ACE9A7F0-0C7C-423B-9BD8-2A99618AEDB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40C56876-2C0D-493B-B14E-9571EE683981}"/>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61523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3"/>
            <a:ext cx="11029950" cy="566686"/>
          </a:xfrm>
        </p:spPr>
        <p:txBody>
          <a:bodyPr/>
          <a:lstStyle/>
          <a:p>
            <a:pPr algn="ctr"/>
            <a:r>
              <a:rPr lang="en-US" altLang="en-US" dirty="0">
                <a:solidFill>
                  <a:srgbClr val="0070C0"/>
                </a:solidFill>
              </a:rPr>
              <a:t>     Volume testing</a:t>
            </a:r>
            <a:endParaRPr lang="en-GB" dirty="0">
              <a:solidFill>
                <a:srgbClr val="0070C0"/>
              </a:solidFill>
            </a:endParaRPr>
          </a:p>
        </p:txBody>
      </p:sp>
      <p:sp>
        <p:nvSpPr>
          <p:cNvPr id="3" name="Content Placeholder 2"/>
          <p:cNvSpPr>
            <a:spLocks noGrp="1"/>
          </p:cNvSpPr>
          <p:nvPr>
            <p:ph idx="4294967295"/>
          </p:nvPr>
        </p:nvSpPr>
        <p:spPr>
          <a:xfrm>
            <a:off x="604684" y="1294838"/>
            <a:ext cx="10936288" cy="2844800"/>
          </a:xfrm>
        </p:spPr>
        <p:txBody>
          <a:bodyPr>
            <a:noAutofit/>
          </a:bodyPr>
          <a:lstStyle/>
          <a:p>
            <a:r>
              <a:rPr lang="en-US" altLang="en-US" sz="2200" dirty="0"/>
              <a:t>Volume testing is performed to find the </a:t>
            </a:r>
            <a:r>
              <a:rPr lang="en-US" altLang="en-US" sz="2200" dirty="0">
                <a:solidFill>
                  <a:srgbClr val="0070C0"/>
                </a:solidFill>
              </a:rPr>
              <a:t>stability of the system with respect to handling large amounts of data over extended time periods</a:t>
            </a:r>
            <a:r>
              <a:rPr lang="en-US" altLang="en-US" sz="2200" dirty="0"/>
              <a:t>.</a:t>
            </a:r>
          </a:p>
          <a:p>
            <a:r>
              <a:rPr lang="en-US" altLang="en-US" sz="2200" dirty="0"/>
              <a:t>Under volume testing, large amounts of data is populated in database and the overall software system’s behavior is monitored</a:t>
            </a:r>
          </a:p>
          <a:p>
            <a:r>
              <a:rPr lang="en-US" altLang="en-US" sz="2200" dirty="0"/>
              <a:t>The objective is to check application’s performance under varying database volumes</a:t>
            </a:r>
          </a:p>
          <a:p>
            <a:pPr lvl="1">
              <a:lnSpc>
                <a:spcPct val="120000"/>
              </a:lnSpc>
              <a:spcBef>
                <a:spcPts val="0"/>
              </a:spcBef>
              <a:spcAft>
                <a:spcPts val="0"/>
              </a:spcAft>
            </a:pPr>
            <a:endParaRPr lang="en-US" altLang="en-US" sz="2200" dirty="0"/>
          </a:p>
        </p:txBody>
      </p:sp>
      <p:sp>
        <p:nvSpPr>
          <p:cNvPr id="8" name="Content Placeholder 2">
            <a:extLst>
              <a:ext uri="{FF2B5EF4-FFF2-40B4-BE49-F238E27FC236}">
                <a16:creationId xmlns:a16="http://schemas.microsoft.com/office/drawing/2014/main" id="{69A05F9C-5F6A-46F9-9AAC-C3AA684032C7}"/>
              </a:ext>
            </a:extLst>
          </p:cNvPr>
          <p:cNvSpPr txBox="1">
            <a:spLocks/>
          </p:cNvSpPr>
          <p:nvPr/>
        </p:nvSpPr>
        <p:spPr>
          <a:xfrm>
            <a:off x="-144820"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C5D6A14E-0FFE-4E37-9CA8-45C0075CE0A6}"/>
              </a:ext>
            </a:extLst>
          </p:cNvPr>
          <p:cNvSpPr txBox="1">
            <a:spLocks/>
          </p:cNvSpPr>
          <p:nvPr/>
        </p:nvSpPr>
        <p:spPr>
          <a:xfrm rot="5400000">
            <a:off x="11852787" y="221226"/>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25</a:t>
            </a:fld>
            <a:r>
              <a:rPr lang="en-US" sz="1400" b="1" dirty="0"/>
              <a:t> </a:t>
            </a:r>
          </a:p>
        </p:txBody>
      </p:sp>
      <p:sp>
        <p:nvSpPr>
          <p:cNvPr id="6" name="Rectangle 5" descr="M. Mhahudul Hasan">
            <a:extLst>
              <a:ext uri="{FF2B5EF4-FFF2-40B4-BE49-F238E27FC236}">
                <a16:creationId xmlns:a16="http://schemas.microsoft.com/office/drawing/2014/main" id="{D4A8CBE0-3BBC-46E6-BBAF-BCC6EE325E7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D6C229FA-C433-438B-B4BE-941405EC4473}"/>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82195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5690" y="524696"/>
            <a:ext cx="11029950" cy="640428"/>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444142" y="1235844"/>
            <a:ext cx="11025187" cy="2333266"/>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10" name="Content Placeholder 2">
            <a:extLst>
              <a:ext uri="{FF2B5EF4-FFF2-40B4-BE49-F238E27FC236}">
                <a16:creationId xmlns:a16="http://schemas.microsoft.com/office/drawing/2014/main" id="{0D578486-A3C9-41D3-B451-8DED280DD4F6}"/>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2B7B7690-E2CD-4F04-96BB-BB1633097638}"/>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26</a:t>
            </a:fld>
            <a:r>
              <a:rPr lang="en-US" sz="1400" b="1" dirty="0"/>
              <a:t> </a:t>
            </a:r>
          </a:p>
        </p:txBody>
      </p:sp>
      <p:sp>
        <p:nvSpPr>
          <p:cNvPr id="6" name="Rectangle 5" descr="M. Mhahudul Hasan">
            <a:extLst>
              <a:ext uri="{FF2B5EF4-FFF2-40B4-BE49-F238E27FC236}">
                <a16:creationId xmlns:a16="http://schemas.microsoft.com/office/drawing/2014/main" id="{0308BE1D-7F9B-4522-9986-A9DA9D4910B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F478245E-E843-42FA-87F9-2B6010781B9F}"/>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583689"/>
            <a:ext cx="11029950" cy="551938"/>
          </a:xfrm>
        </p:spPr>
        <p:txBody>
          <a:bodyPr/>
          <a:lstStyle/>
          <a:p>
            <a:pPr algn="ctr"/>
            <a:r>
              <a:rPr lang="en-US" dirty="0">
                <a:solidFill>
                  <a:srgbClr val="0070C0"/>
                </a:solidFill>
              </a:rPr>
              <a:t>Modeling defects</a:t>
            </a:r>
            <a:endParaRPr lang="en-GB" dirty="0">
              <a:solidFill>
                <a:srgbClr val="0070C0"/>
              </a:solidFill>
            </a:endParaRPr>
          </a:p>
        </p:txBody>
      </p:sp>
      <p:sp>
        <p:nvSpPr>
          <p:cNvPr id="5" name="Content Placeholder 2"/>
          <p:cNvSpPr txBox="1">
            <a:spLocks/>
          </p:cNvSpPr>
          <p:nvPr/>
        </p:nvSpPr>
        <p:spPr>
          <a:xfrm>
            <a:off x="489648" y="1319865"/>
            <a:ext cx="11191075" cy="508093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A defect life-cycle model in the form of a state-transition diagram is shown in the </a:t>
            </a:r>
            <a:r>
              <a:rPr lang="en-US" altLang="en-US" sz="2200" dirty="0">
                <a:solidFill>
                  <a:srgbClr val="7030A0"/>
                </a:solidFill>
              </a:rPr>
              <a:t>next figure</a:t>
            </a:r>
          </a:p>
          <a:p>
            <a:pPr>
              <a:buFont typeface="Wingdings" panose="05000000000000000000" pitchFamily="2" charset="2"/>
              <a:buChar char="q"/>
            </a:pPr>
            <a:r>
              <a:rPr lang="en-US" altLang="en-US" sz="2200" dirty="0"/>
              <a:t>The different states are briefly explained in the </a:t>
            </a:r>
            <a:r>
              <a:rPr lang="en-US" altLang="en-US" sz="2200" dirty="0">
                <a:solidFill>
                  <a:srgbClr val="7030A0"/>
                </a:solidFill>
              </a:rPr>
              <a:t>preceding Table</a:t>
            </a:r>
          </a:p>
          <a:p>
            <a:pPr>
              <a:buFont typeface="Wingdings" panose="05000000000000000000" pitchFamily="2" charset="2"/>
              <a:buChar char="q"/>
            </a:pPr>
            <a:r>
              <a:rPr lang="en-US" altLang="en-US" sz="2200" dirty="0">
                <a:solidFill>
                  <a:srgbClr val="C00000"/>
                </a:solidFill>
              </a:rPr>
              <a:t>Two key concepts involved in modeling defects:</a:t>
            </a:r>
          </a:p>
          <a:p>
            <a:pPr lvl="1"/>
            <a:r>
              <a:rPr lang="en-US" altLang="en-US" sz="2200" dirty="0"/>
              <a:t>the levels of </a:t>
            </a:r>
            <a:r>
              <a:rPr lang="en-US" altLang="en-US" sz="2200" dirty="0">
                <a:solidFill>
                  <a:srgbClr val="FF0000"/>
                </a:solidFill>
              </a:rPr>
              <a:t>priority</a:t>
            </a:r>
          </a:p>
          <a:p>
            <a:pPr lvl="1"/>
            <a:r>
              <a:rPr lang="en-US" altLang="en-US" sz="2200" dirty="0"/>
              <a:t>the levels of </a:t>
            </a:r>
            <a:r>
              <a:rPr lang="en-US" altLang="en-US" sz="2200" dirty="0">
                <a:solidFill>
                  <a:srgbClr val="FF0000"/>
                </a:solidFill>
              </a:rPr>
              <a:t>severity</a:t>
            </a:r>
          </a:p>
          <a:p>
            <a:pPr>
              <a:buFont typeface="Wingdings" panose="05000000000000000000" pitchFamily="2" charset="2"/>
              <a:buChar char="q"/>
            </a:pPr>
            <a:r>
              <a:rPr lang="en-US" altLang="en-US" sz="2200" dirty="0"/>
              <a:t>Priority and Severity assignments are separately done</a:t>
            </a:r>
          </a:p>
          <a:p>
            <a:pPr>
              <a:buFont typeface="Wingdings" panose="05000000000000000000" pitchFamily="2" charset="2"/>
              <a:buChar char="q"/>
            </a:pPr>
            <a:r>
              <a:rPr lang="en-US" sz="2200" dirty="0">
                <a:solidFill>
                  <a:srgbClr val="C00000"/>
                </a:solidFill>
              </a:rPr>
              <a:t>Priority of a bug is how </a:t>
            </a:r>
            <a:r>
              <a:rPr lang="en-US" sz="2200" dirty="0">
                <a:solidFill>
                  <a:srgbClr val="0070C0"/>
                </a:solidFill>
              </a:rPr>
              <a:t>important/soon </a:t>
            </a:r>
            <a:r>
              <a:rPr lang="en-US" sz="2200" dirty="0">
                <a:solidFill>
                  <a:srgbClr val="C00000"/>
                </a:solidFill>
              </a:rPr>
              <a:t>it is for a bug to be fixed.</a:t>
            </a:r>
          </a:p>
          <a:p>
            <a:pPr lvl="1"/>
            <a:r>
              <a:rPr lang="en-US" sz="2200" dirty="0"/>
              <a:t>Priority is the </a:t>
            </a:r>
            <a:r>
              <a:rPr lang="en-US" sz="2200" dirty="0">
                <a:solidFill>
                  <a:srgbClr val="0070C0"/>
                </a:solidFill>
              </a:rPr>
              <a:t>order</a:t>
            </a:r>
            <a:r>
              <a:rPr lang="en-US" sz="2200" dirty="0"/>
              <a:t> in which developer has to </a:t>
            </a:r>
            <a:r>
              <a:rPr lang="en-US" sz="2200" dirty="0">
                <a:solidFill>
                  <a:srgbClr val="0070C0"/>
                </a:solidFill>
              </a:rPr>
              <a:t>fix </a:t>
            </a:r>
            <a:r>
              <a:rPr lang="en-US" sz="2200" dirty="0"/>
              <a:t>the bug. </a:t>
            </a:r>
          </a:p>
          <a:p>
            <a:pPr lvl="1"/>
            <a:r>
              <a:rPr lang="en-US" sz="2200" dirty="0"/>
              <a:t>Defect priority levels: Critical (1), High (2), Medium (3), Low(4)</a:t>
            </a:r>
          </a:p>
          <a:p>
            <a:pPr>
              <a:buFont typeface="Wingdings" panose="05000000000000000000" pitchFamily="2" charset="2"/>
              <a:buChar char="q"/>
            </a:pPr>
            <a:r>
              <a:rPr lang="en-US" sz="2200" dirty="0">
                <a:solidFill>
                  <a:srgbClr val="C00000"/>
                </a:solidFill>
              </a:rPr>
              <a:t>Severity of a bug is a measure of how </a:t>
            </a:r>
            <a:r>
              <a:rPr lang="en-US" sz="2200" dirty="0">
                <a:solidFill>
                  <a:srgbClr val="0070C0"/>
                </a:solidFill>
              </a:rPr>
              <a:t>bad(impact) </a:t>
            </a:r>
            <a:r>
              <a:rPr lang="en-US" sz="2200" dirty="0">
                <a:solidFill>
                  <a:srgbClr val="C00000"/>
                </a:solidFill>
              </a:rPr>
              <a:t>the bug is. </a:t>
            </a:r>
          </a:p>
          <a:p>
            <a:pPr lvl="1"/>
            <a:r>
              <a:rPr lang="en-US" sz="2200" dirty="0"/>
              <a:t>Defect severity levels: Critical (1), High (2), Medium (3), Low (4) </a:t>
            </a:r>
            <a:endParaRPr lang="en-US" altLang="en-US" sz="2200" dirty="0"/>
          </a:p>
        </p:txBody>
      </p:sp>
      <p:sp>
        <p:nvSpPr>
          <p:cNvPr id="6" name="Content Placeholder 2">
            <a:extLst>
              <a:ext uri="{FF2B5EF4-FFF2-40B4-BE49-F238E27FC236}">
                <a16:creationId xmlns:a16="http://schemas.microsoft.com/office/drawing/2014/main" id="{0D2DEDC4-CB5F-4E48-BD63-303348A1AA58}"/>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C0939D7-B992-48A3-A2BE-A23584830FFA}"/>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3</a:t>
            </a:fld>
            <a:r>
              <a:rPr lang="en-US" sz="1400" b="1" dirty="0"/>
              <a:t> </a:t>
            </a:r>
          </a:p>
        </p:txBody>
      </p:sp>
      <p:sp>
        <p:nvSpPr>
          <p:cNvPr id="8" name="Rectangle 7" descr="M. Mhahudul Hasan">
            <a:extLst>
              <a:ext uri="{FF2B5EF4-FFF2-40B4-BE49-F238E27FC236}">
                <a16:creationId xmlns:a16="http://schemas.microsoft.com/office/drawing/2014/main" id="{C789EFF5-D640-4AA3-AA53-C42D4C80B78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91FD61A8-0545-412B-B81C-B58509FA3475}"/>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10010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vert270"/>
          <a:lstStyle/>
          <a:p>
            <a:r>
              <a:rPr lang="en-US" sz="1400" b="1" dirty="0"/>
              <a:t>Slide - </a:t>
            </a:r>
            <a:fld id="{D57F1E4F-1CFF-5643-939E-217C01CDF565}" type="slidenum">
              <a:rPr lang="en-US" sz="1400" b="1" smtClean="0"/>
              <a:pPr/>
              <a:t>4</a:t>
            </a:fld>
            <a:r>
              <a:rPr lang="en-US" sz="1400" b="1" dirty="0"/>
              <a:t> </a:t>
            </a:r>
          </a:p>
        </p:txBody>
      </p:sp>
      <p:sp>
        <p:nvSpPr>
          <p:cNvPr id="2" name="Title 1"/>
          <p:cNvSpPr>
            <a:spLocks noGrp="1"/>
          </p:cNvSpPr>
          <p:nvPr>
            <p:ph type="title" idx="4294967295"/>
          </p:nvPr>
        </p:nvSpPr>
        <p:spPr>
          <a:xfrm>
            <a:off x="147484" y="509947"/>
            <a:ext cx="11029950" cy="596182"/>
          </a:xfrm>
        </p:spPr>
        <p:txBody>
          <a:bodyPr>
            <a:normAutofit/>
          </a:bodyPr>
          <a:lstStyle/>
          <a:p>
            <a:pPr algn="ctr"/>
            <a:r>
              <a:rPr lang="en-US" dirty="0">
                <a:solidFill>
                  <a:srgbClr val="0070C0"/>
                </a:solidFill>
              </a:rPr>
              <a:t>Modeling defects</a:t>
            </a:r>
            <a:endParaRPr lang="en-GB" dirty="0">
              <a:solidFill>
                <a:srgbClr val="0070C0"/>
              </a:solidFill>
            </a:endParaRPr>
          </a:p>
        </p:txBody>
      </p:sp>
      <p:pic>
        <p:nvPicPr>
          <p:cNvPr id="7" name="Picture 5" descr="defecttransdiagram">
            <a:extLst>
              <a:ext uri="{FF2B5EF4-FFF2-40B4-BE49-F238E27FC236}">
                <a16:creationId xmlns:a16="http://schemas.microsoft.com/office/drawing/2014/main" id="{DC4EFB1F-FA6F-4CDE-9A09-2CDC23808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1028642"/>
            <a:ext cx="4441371" cy="4521127"/>
          </a:xfrm>
          <a:prstGeom prst="rect">
            <a:avLst/>
          </a:prstGeom>
        </p:spPr>
      </p:pic>
      <p:pic>
        <p:nvPicPr>
          <p:cNvPr id="8" name="Picture 7" descr="defectstatemeaning">
            <a:extLst>
              <a:ext uri="{FF2B5EF4-FFF2-40B4-BE49-F238E27FC236}">
                <a16:creationId xmlns:a16="http://schemas.microsoft.com/office/drawing/2014/main" id="{8852A477-688F-401E-8946-B5E5B4320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06645" y="1281425"/>
            <a:ext cx="8055429" cy="5018600"/>
          </a:xfrm>
          <a:prstGeom prst="rect">
            <a:avLst/>
          </a:prstGeom>
        </p:spPr>
      </p:pic>
      <p:sp>
        <p:nvSpPr>
          <p:cNvPr id="11" name="Content Placeholder 2">
            <a:extLst>
              <a:ext uri="{FF2B5EF4-FFF2-40B4-BE49-F238E27FC236}">
                <a16:creationId xmlns:a16="http://schemas.microsoft.com/office/drawing/2014/main" id="{3C197AF7-30D5-4EF8-8636-751D6517582C}"/>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52BC109F-2CC9-4966-8EE6-B64095A7B59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4</a:t>
            </a:fld>
            <a:r>
              <a:rPr lang="en-US" sz="1400" b="1" dirty="0"/>
              <a:t> </a:t>
            </a:r>
          </a:p>
        </p:txBody>
      </p:sp>
      <p:sp>
        <p:nvSpPr>
          <p:cNvPr id="9" name="Rectangle 8" descr="M. Mhahudul Hasan">
            <a:extLst>
              <a:ext uri="{FF2B5EF4-FFF2-40B4-BE49-F238E27FC236}">
                <a16:creationId xmlns:a16="http://schemas.microsoft.com/office/drawing/2014/main" id="{656F50A1-F514-460B-8799-78F41BA1861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3" name="Rectangle 12" descr="M. Mhahudul Hasan">
            <a:extLst>
              <a:ext uri="{FF2B5EF4-FFF2-40B4-BE49-F238E27FC236}">
                <a16:creationId xmlns:a16="http://schemas.microsoft.com/office/drawing/2014/main" id="{1C3E92D1-7184-4E71-BDD3-322F86A67EF0}"/>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64589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68941"/>
            <a:ext cx="11029950" cy="551938"/>
          </a:xfrm>
        </p:spPr>
        <p:txBody>
          <a:bodyPr/>
          <a:lstStyle/>
          <a:p>
            <a:pPr algn="ctr"/>
            <a:r>
              <a:rPr lang="en-US" altLang="en-US" dirty="0">
                <a:solidFill>
                  <a:srgbClr val="0070C0"/>
                </a:solidFill>
              </a:rPr>
              <a:t>Metrics for Monitoring Test Execution</a:t>
            </a:r>
            <a:endParaRPr lang="en-GB" dirty="0">
              <a:solidFill>
                <a:srgbClr val="0070C0"/>
              </a:solidFill>
            </a:endParaRPr>
          </a:p>
        </p:txBody>
      </p:sp>
      <p:sp>
        <p:nvSpPr>
          <p:cNvPr id="5" name="Content Placeholder 2"/>
          <p:cNvSpPr txBox="1">
            <a:spLocks/>
          </p:cNvSpPr>
          <p:nvPr/>
        </p:nvSpPr>
        <p:spPr>
          <a:xfrm>
            <a:off x="637131" y="1393607"/>
            <a:ext cx="10972799" cy="485970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solidFill>
                  <a:srgbClr val="C00000"/>
                </a:solidFill>
              </a:rPr>
              <a:t>Test Case Escapes (TCE)</a:t>
            </a:r>
          </a:p>
          <a:p>
            <a:pPr lvl="1"/>
            <a:r>
              <a:rPr lang="en-US" altLang="en-US" sz="2200" dirty="0"/>
              <a:t>A significant increase in the number of test case escapes implies that deficiencies in the test design</a:t>
            </a:r>
          </a:p>
          <a:p>
            <a:pPr>
              <a:buFont typeface="Wingdings" panose="05000000000000000000" pitchFamily="2" charset="2"/>
              <a:buChar char="q"/>
            </a:pPr>
            <a:r>
              <a:rPr lang="en-US" altLang="en-US" sz="2200" dirty="0">
                <a:solidFill>
                  <a:srgbClr val="C00000"/>
                </a:solidFill>
              </a:rPr>
              <a:t>Planned vs. Actual Execution (PAE) Rate</a:t>
            </a:r>
          </a:p>
          <a:p>
            <a:pPr lvl="1"/>
            <a:r>
              <a:rPr lang="en-US" altLang="en-US" sz="2200" dirty="0"/>
              <a:t>Compare the actual number of test cases executed every week with the planned number of test cases to be executed</a:t>
            </a:r>
          </a:p>
          <a:p>
            <a:pPr lvl="1"/>
            <a:r>
              <a:rPr lang="en-US" altLang="en-US" sz="2200" dirty="0"/>
              <a:t>Represents the productivity of the test team</a:t>
            </a:r>
          </a:p>
          <a:p>
            <a:pPr>
              <a:buFont typeface="Wingdings" panose="05000000000000000000" pitchFamily="2" charset="2"/>
              <a:buChar char="q"/>
            </a:pPr>
            <a:r>
              <a:rPr lang="en-US" altLang="en-US" sz="2200" dirty="0">
                <a:solidFill>
                  <a:srgbClr val="C00000"/>
                </a:solidFill>
              </a:rPr>
              <a:t>Execution Status of Test (EST) Cases</a:t>
            </a:r>
          </a:p>
          <a:p>
            <a:pPr lvl="1"/>
            <a:r>
              <a:rPr lang="en-US" altLang="en-US" sz="2200" dirty="0"/>
              <a:t>Periodically monitor the number of test cases lying in different states – </a:t>
            </a:r>
            <a:r>
              <a:rPr lang="en-US" altLang="en-US" sz="2200" dirty="0">
                <a:solidFill>
                  <a:srgbClr val="0070C0"/>
                </a:solidFill>
              </a:rPr>
              <a:t>Failed, Passed, Invalid and Untested</a:t>
            </a:r>
          </a:p>
          <a:p>
            <a:pPr lvl="1"/>
            <a:r>
              <a:rPr lang="en-US" altLang="en-US" sz="2200" dirty="0"/>
              <a:t> Useful to further subdivide those numbers by test categories </a:t>
            </a:r>
          </a:p>
        </p:txBody>
      </p:sp>
      <p:sp>
        <p:nvSpPr>
          <p:cNvPr id="8" name="Content Placeholder 2">
            <a:extLst>
              <a:ext uri="{FF2B5EF4-FFF2-40B4-BE49-F238E27FC236}">
                <a16:creationId xmlns:a16="http://schemas.microsoft.com/office/drawing/2014/main" id="{4F8B0544-C11E-466C-BE83-7BA585E650AF}"/>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41EFE3D7-687F-4C21-A420-467A6AD6160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5</a:t>
            </a:fld>
            <a:r>
              <a:rPr lang="en-US" sz="1400" b="1" dirty="0"/>
              <a:t> </a:t>
            </a:r>
          </a:p>
        </p:txBody>
      </p:sp>
      <p:sp>
        <p:nvSpPr>
          <p:cNvPr id="6" name="Rectangle 5" descr="M. Mhahudul Hasan">
            <a:extLst>
              <a:ext uri="{FF2B5EF4-FFF2-40B4-BE49-F238E27FC236}">
                <a16:creationId xmlns:a16="http://schemas.microsoft.com/office/drawing/2014/main" id="{7B1D57F6-6DC1-4076-BEF1-9E35F64BBE9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B686425E-FC1F-4871-8C66-63BD89F34553}"/>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50287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51938"/>
          </a:xfrm>
        </p:spPr>
        <p:txBody>
          <a:bodyPr/>
          <a:lstStyle/>
          <a:p>
            <a:pPr algn="ctr"/>
            <a:r>
              <a:rPr lang="en-US" altLang="en-US" dirty="0">
                <a:solidFill>
                  <a:srgbClr val="0070C0"/>
                </a:solidFill>
              </a:rPr>
              <a:t>Defect analysis techniques</a:t>
            </a:r>
            <a:endParaRPr lang="en-GB" dirty="0">
              <a:solidFill>
                <a:srgbClr val="0070C0"/>
              </a:solidFill>
            </a:endParaRPr>
          </a:p>
        </p:txBody>
      </p:sp>
      <p:sp>
        <p:nvSpPr>
          <p:cNvPr id="5" name="Content Placeholder 2"/>
          <p:cNvSpPr txBox="1">
            <a:spLocks/>
          </p:cNvSpPr>
          <p:nvPr/>
        </p:nvSpPr>
        <p:spPr>
          <a:xfrm>
            <a:off x="533893" y="1113388"/>
            <a:ext cx="10972799" cy="46679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solidFill>
                  <a:srgbClr val="C00000"/>
                </a:solidFill>
              </a:rPr>
              <a:t>Defect Causal Analysis (DCA)</a:t>
            </a:r>
          </a:p>
          <a:p>
            <a:pPr lvl="1"/>
            <a:r>
              <a:rPr lang="en-US" altLang="en-US" sz="2200" dirty="0"/>
              <a:t>Causal analysis is conducted to identify the </a:t>
            </a:r>
            <a:r>
              <a:rPr lang="en-US" altLang="en-US" sz="2200" dirty="0">
                <a:solidFill>
                  <a:srgbClr val="0070C0"/>
                </a:solidFill>
              </a:rPr>
              <a:t>root cause </a:t>
            </a:r>
            <a:r>
              <a:rPr lang="en-US" altLang="en-US" sz="2200" dirty="0"/>
              <a:t>of the defects and to take actions to eliminate the sources of defects; this is done at the time of fixing defects.</a:t>
            </a:r>
          </a:p>
          <a:p>
            <a:pPr>
              <a:buFont typeface="Wingdings" panose="05000000000000000000" pitchFamily="2" charset="2"/>
              <a:buChar char="q"/>
            </a:pPr>
            <a:r>
              <a:rPr lang="en-US" altLang="en-US" sz="2200" dirty="0">
                <a:solidFill>
                  <a:srgbClr val="C00000"/>
                </a:solidFill>
              </a:rPr>
              <a:t>Orthogonal Defect Classification (ODC)  </a:t>
            </a:r>
          </a:p>
          <a:p>
            <a:pPr lvl="1"/>
            <a:r>
              <a:rPr lang="en-US" altLang="en-US" sz="2200" dirty="0"/>
              <a:t>In the ODC method, assessment is not done against individual defects; rather, </a:t>
            </a:r>
            <a:r>
              <a:rPr lang="en-US" altLang="en-US" sz="2200" dirty="0">
                <a:solidFill>
                  <a:srgbClr val="0070C0"/>
                </a:solidFill>
              </a:rPr>
              <a:t>trends &amp; patterns </a:t>
            </a:r>
            <a:r>
              <a:rPr lang="en-US" altLang="en-US" sz="2200" dirty="0"/>
              <a:t>in the aggregate data are studied.</a:t>
            </a:r>
          </a:p>
          <a:p>
            <a:pPr lvl="1"/>
            <a:r>
              <a:rPr lang="en-US" altLang="en-US" sz="2200" dirty="0"/>
              <a:t>ODC along with the application of Pareto analysis can give a good indication of which parts of  the system are error prone and may require more testing.</a:t>
            </a:r>
          </a:p>
          <a:p>
            <a:pPr>
              <a:buFont typeface="Wingdings" panose="05000000000000000000" pitchFamily="2" charset="2"/>
              <a:buChar char="q"/>
            </a:pPr>
            <a:r>
              <a:rPr lang="en-US" altLang="en-US" sz="2200" dirty="0">
                <a:solidFill>
                  <a:srgbClr val="C00000"/>
                </a:solidFill>
              </a:rPr>
              <a:t>Pareto Principle </a:t>
            </a:r>
          </a:p>
          <a:p>
            <a:pPr lvl="1"/>
            <a:r>
              <a:rPr lang="en-US" altLang="en-US" sz="2200" dirty="0"/>
              <a:t>The principle is to state that </a:t>
            </a:r>
            <a:r>
              <a:rPr lang="en-US" altLang="en-US" sz="2200" dirty="0">
                <a:solidFill>
                  <a:srgbClr val="0070C0"/>
                </a:solidFill>
              </a:rPr>
              <a:t>80% of the problems </a:t>
            </a:r>
            <a:r>
              <a:rPr lang="en-US" altLang="en-US" sz="2200" dirty="0"/>
              <a:t>can be fixed with </a:t>
            </a:r>
            <a:r>
              <a:rPr lang="en-US" altLang="en-US" sz="2200" dirty="0">
                <a:solidFill>
                  <a:srgbClr val="7030A0"/>
                </a:solidFill>
              </a:rPr>
              <a:t>20% of the effort</a:t>
            </a:r>
          </a:p>
        </p:txBody>
      </p:sp>
      <p:sp>
        <p:nvSpPr>
          <p:cNvPr id="8" name="Content Placeholder 2">
            <a:extLst>
              <a:ext uri="{FF2B5EF4-FFF2-40B4-BE49-F238E27FC236}">
                <a16:creationId xmlns:a16="http://schemas.microsoft.com/office/drawing/2014/main" id="{864882D1-D558-4198-A30E-1BAC4C732E60}"/>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8D500E9-E482-46E7-BD44-34AA9CB89F0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6</a:t>
            </a:fld>
            <a:r>
              <a:rPr lang="en-US" sz="1400" b="1" dirty="0"/>
              <a:t> </a:t>
            </a:r>
          </a:p>
        </p:txBody>
      </p:sp>
      <p:sp>
        <p:nvSpPr>
          <p:cNvPr id="6" name="Rectangle 5" descr="M. Mhahudul Hasan">
            <a:extLst>
              <a:ext uri="{FF2B5EF4-FFF2-40B4-BE49-F238E27FC236}">
                <a16:creationId xmlns:a16="http://schemas.microsoft.com/office/drawing/2014/main" id="{967A762A-6977-4180-B6D1-3EEFC64A81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7CA8A45D-86FD-44EB-A8F9-CCD39CE2D62F}"/>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50806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1" y="509947"/>
            <a:ext cx="11029950" cy="566686"/>
          </a:xfrm>
        </p:spPr>
        <p:txBody>
          <a:bodyPr>
            <a:normAutofit/>
          </a:bodyPr>
          <a:lstStyle/>
          <a:p>
            <a:pPr algn="ctr"/>
            <a:r>
              <a:rPr lang="en-US" altLang="en-US" dirty="0">
                <a:solidFill>
                  <a:srgbClr val="0070C0"/>
                </a:solidFill>
              </a:rPr>
              <a:t> Beta testing</a:t>
            </a:r>
            <a:endParaRPr lang="en-GB" dirty="0">
              <a:solidFill>
                <a:srgbClr val="0070C0"/>
              </a:solidFill>
            </a:endParaRPr>
          </a:p>
        </p:txBody>
      </p:sp>
      <p:sp>
        <p:nvSpPr>
          <p:cNvPr id="5" name="Content Placeholder 2"/>
          <p:cNvSpPr txBox="1">
            <a:spLocks/>
          </p:cNvSpPr>
          <p:nvPr/>
        </p:nvSpPr>
        <p:spPr>
          <a:xfrm>
            <a:off x="312666" y="1231375"/>
            <a:ext cx="11702353" cy="52579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20000"/>
              </a:lnSpc>
              <a:spcBef>
                <a:spcPts val="0"/>
              </a:spcBef>
              <a:buFont typeface="Wingdings" panose="05000000000000000000" pitchFamily="2" charset="2"/>
              <a:buChar char="q"/>
            </a:pPr>
            <a:r>
              <a:rPr lang="en-US" altLang="en-US" sz="2200" dirty="0"/>
              <a:t>Conducted by the </a:t>
            </a:r>
            <a:r>
              <a:rPr lang="en-US" altLang="en-US" sz="2200" dirty="0">
                <a:solidFill>
                  <a:srgbClr val="0070C0"/>
                </a:solidFill>
              </a:rPr>
              <a:t>potential buyers </a:t>
            </a:r>
            <a:r>
              <a:rPr lang="en-US" altLang="en-US" sz="2200" dirty="0"/>
              <a:t>prior to the </a:t>
            </a:r>
            <a:r>
              <a:rPr lang="en-US" altLang="en-US" sz="2200" dirty="0">
                <a:solidFill>
                  <a:srgbClr val="7030A0"/>
                </a:solidFill>
              </a:rPr>
              <a:t>official release of the product</a:t>
            </a:r>
          </a:p>
          <a:p>
            <a:pPr>
              <a:lnSpc>
                <a:spcPct val="120000"/>
              </a:lnSpc>
              <a:spcBef>
                <a:spcPts val="0"/>
              </a:spcBef>
              <a:buFont typeface="Wingdings" panose="05000000000000000000" pitchFamily="2" charset="2"/>
              <a:buChar char="q"/>
            </a:pPr>
            <a:r>
              <a:rPr lang="en-US" altLang="en-US" sz="2200" dirty="0"/>
              <a:t>Purpose is not to find defects, but to obtain feedback from the field about the </a:t>
            </a:r>
            <a:r>
              <a:rPr lang="en-US" altLang="en-US" sz="2200" dirty="0">
                <a:solidFill>
                  <a:srgbClr val="7030A0"/>
                </a:solidFill>
              </a:rPr>
              <a:t>usability</a:t>
            </a:r>
            <a:r>
              <a:rPr lang="en-US" altLang="en-US" sz="2200" dirty="0"/>
              <a:t> of  product</a:t>
            </a:r>
          </a:p>
          <a:p>
            <a:pPr>
              <a:lnSpc>
                <a:spcPct val="120000"/>
              </a:lnSpc>
              <a:spcBef>
                <a:spcPts val="0"/>
              </a:spcBef>
              <a:buFont typeface="Wingdings" panose="05000000000000000000" pitchFamily="2" charset="2"/>
              <a:buChar char="q"/>
            </a:pPr>
            <a:r>
              <a:rPr lang="en-US" altLang="en-US" sz="2200" dirty="0"/>
              <a:t>A </a:t>
            </a:r>
            <a:r>
              <a:rPr lang="en-US" altLang="en-US" sz="2200" dirty="0">
                <a:solidFill>
                  <a:srgbClr val="0070C0"/>
                </a:solidFill>
              </a:rPr>
              <a:t>decision </a:t>
            </a:r>
            <a:r>
              <a:rPr lang="en-US" altLang="en-US" sz="2200" dirty="0"/>
              <a:t>about </a:t>
            </a:r>
            <a:r>
              <a:rPr lang="en-US" altLang="en-US" sz="2200" dirty="0">
                <a:solidFill>
                  <a:srgbClr val="7030A0"/>
                </a:solidFill>
              </a:rPr>
              <a:t>when to release </a:t>
            </a:r>
            <a:r>
              <a:rPr lang="en-US" altLang="en-US" sz="2200" dirty="0"/>
              <a:t>the system to the beta customers is made by the software project team members. The beta release criteria are established by the project team.</a:t>
            </a:r>
          </a:p>
          <a:p>
            <a:pPr>
              <a:lnSpc>
                <a:spcPct val="120000"/>
              </a:lnSpc>
              <a:spcBef>
                <a:spcPts val="0"/>
              </a:spcBef>
              <a:buFont typeface="Wingdings" panose="05000000000000000000" pitchFamily="2" charset="2"/>
              <a:buChar char="q"/>
            </a:pPr>
            <a:r>
              <a:rPr lang="en-US" altLang="en-US" sz="2200" dirty="0"/>
              <a:t>The system test cycle continues concurrently with beta testing</a:t>
            </a:r>
          </a:p>
          <a:p>
            <a:pPr>
              <a:lnSpc>
                <a:spcPct val="120000"/>
              </a:lnSpc>
              <a:spcBef>
                <a:spcPts val="0"/>
              </a:spcBef>
              <a:buFont typeface="Wingdings" panose="05000000000000000000" pitchFamily="2" charset="2"/>
              <a:buChar char="q"/>
            </a:pPr>
            <a:r>
              <a:rPr lang="en-US" altLang="en-US" sz="2200" dirty="0"/>
              <a:t>Weekly meetings are conducted with the beta customers by the beta support team to resolve issues</a:t>
            </a:r>
          </a:p>
          <a:p>
            <a:pPr>
              <a:lnSpc>
                <a:spcPct val="120000"/>
              </a:lnSpc>
              <a:spcBef>
                <a:spcPts val="0"/>
              </a:spcBef>
              <a:buFont typeface="Wingdings" panose="05000000000000000000" pitchFamily="2" charset="2"/>
              <a:buChar char="q"/>
            </a:pPr>
            <a:r>
              <a:rPr lang="en-US" sz="2200" dirty="0"/>
              <a:t>Categories of Beta Testing:</a:t>
            </a:r>
          </a:p>
          <a:p>
            <a:pPr lvl="1">
              <a:lnSpc>
                <a:spcPct val="120000"/>
              </a:lnSpc>
              <a:spcBef>
                <a:spcPts val="0"/>
              </a:spcBef>
              <a:spcAft>
                <a:spcPts val="0"/>
              </a:spcAft>
            </a:pPr>
            <a:r>
              <a:rPr lang="en-US" sz="2200" dirty="0">
                <a:solidFill>
                  <a:srgbClr val="C00000"/>
                </a:solidFill>
              </a:rPr>
              <a:t>Marketing beta: </a:t>
            </a:r>
            <a:r>
              <a:rPr lang="en-US" sz="2200" dirty="0"/>
              <a:t>builds early </a:t>
            </a:r>
            <a:r>
              <a:rPr lang="en-US" sz="2200" dirty="0">
                <a:solidFill>
                  <a:srgbClr val="7030A0"/>
                </a:solidFill>
              </a:rPr>
              <a:t>awareness and interest </a:t>
            </a:r>
            <a:r>
              <a:rPr lang="en-US" sz="2200" dirty="0"/>
              <a:t>in the product among potential buyers.</a:t>
            </a:r>
          </a:p>
          <a:p>
            <a:pPr lvl="1">
              <a:lnSpc>
                <a:spcPct val="120000"/>
              </a:lnSpc>
              <a:spcBef>
                <a:spcPts val="0"/>
              </a:spcBef>
              <a:spcAft>
                <a:spcPts val="0"/>
              </a:spcAft>
            </a:pPr>
            <a:r>
              <a:rPr lang="en-US" sz="2200" dirty="0">
                <a:solidFill>
                  <a:srgbClr val="C00000"/>
                </a:solidFill>
              </a:rPr>
              <a:t>Technical beta: </a:t>
            </a:r>
            <a:r>
              <a:rPr lang="en-US" sz="2200" dirty="0"/>
              <a:t>obtains </a:t>
            </a:r>
            <a:r>
              <a:rPr lang="en-US" sz="2200" dirty="0">
                <a:solidFill>
                  <a:srgbClr val="7030A0"/>
                </a:solidFill>
              </a:rPr>
              <a:t>feedback</a:t>
            </a:r>
            <a:r>
              <a:rPr lang="en-US" sz="2200" dirty="0"/>
              <a:t> about the</a:t>
            </a:r>
            <a:r>
              <a:rPr lang="en-US" sz="2200" dirty="0">
                <a:solidFill>
                  <a:srgbClr val="7030A0"/>
                </a:solidFill>
              </a:rPr>
              <a:t> usability </a:t>
            </a:r>
            <a:r>
              <a:rPr lang="en-US" sz="2200" dirty="0"/>
              <a:t>of the product in a real environment with </a:t>
            </a:r>
            <a:r>
              <a:rPr lang="en-US" sz="2200" dirty="0">
                <a:solidFill>
                  <a:srgbClr val="7030A0"/>
                </a:solidFill>
              </a:rPr>
              <a:t>different configurations </a:t>
            </a:r>
            <a:r>
              <a:rPr lang="en-US" sz="2200" dirty="0"/>
              <a:t>from a small number of </a:t>
            </a:r>
            <a:r>
              <a:rPr lang="en-US" sz="2200" dirty="0">
                <a:solidFill>
                  <a:srgbClr val="7030A0"/>
                </a:solidFill>
              </a:rPr>
              <a:t>friendly customers</a:t>
            </a:r>
            <a:r>
              <a:rPr lang="en-US" sz="2200" dirty="0"/>
              <a:t>.</a:t>
            </a:r>
          </a:p>
          <a:p>
            <a:pPr lvl="1">
              <a:lnSpc>
                <a:spcPct val="120000"/>
              </a:lnSpc>
              <a:spcBef>
                <a:spcPts val="0"/>
              </a:spcBef>
              <a:spcAft>
                <a:spcPts val="0"/>
              </a:spcAft>
            </a:pPr>
            <a:r>
              <a:rPr lang="en-US" sz="2200" dirty="0">
                <a:solidFill>
                  <a:srgbClr val="C00000"/>
                </a:solidFill>
              </a:rPr>
              <a:t>Acceptance beta: </a:t>
            </a:r>
            <a:r>
              <a:rPr lang="en-US" sz="2200" dirty="0"/>
              <a:t>conducted to ensure that the product meets its </a:t>
            </a:r>
            <a:r>
              <a:rPr lang="en-US" sz="2200" dirty="0">
                <a:solidFill>
                  <a:srgbClr val="7030A0"/>
                </a:solidFill>
              </a:rPr>
              <a:t>acceptance</a:t>
            </a:r>
            <a:r>
              <a:rPr lang="en-US" sz="2200" dirty="0"/>
              <a:t> criteria</a:t>
            </a:r>
            <a:endParaRPr lang="en-US" altLang="en-US" sz="2200" dirty="0"/>
          </a:p>
        </p:txBody>
      </p:sp>
      <p:sp>
        <p:nvSpPr>
          <p:cNvPr id="8" name="Content Placeholder 2">
            <a:extLst>
              <a:ext uri="{FF2B5EF4-FFF2-40B4-BE49-F238E27FC236}">
                <a16:creationId xmlns:a16="http://schemas.microsoft.com/office/drawing/2014/main" id="{90ED77B5-626A-40A2-9F43-74921FF90880}"/>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37B54055-0C2C-49B4-B4B6-EB3E2B4ACF1F}"/>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7</a:t>
            </a:fld>
            <a:r>
              <a:rPr lang="en-US" sz="1400" b="1" dirty="0"/>
              <a:t> </a:t>
            </a:r>
          </a:p>
        </p:txBody>
      </p:sp>
      <p:sp>
        <p:nvSpPr>
          <p:cNvPr id="6" name="Rectangle 5" descr="M. Mhahudul Hasan">
            <a:extLst>
              <a:ext uri="{FF2B5EF4-FFF2-40B4-BE49-F238E27FC236}">
                <a16:creationId xmlns:a16="http://schemas.microsoft.com/office/drawing/2014/main" id="{B8902006-DD05-40A2-A7FA-3B2F9D78F92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8D93D5FC-5551-483C-BC43-CECCF07309E9}"/>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81827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68939"/>
            <a:ext cx="11029950" cy="581435"/>
          </a:xfrm>
        </p:spPr>
        <p:txBody>
          <a:bodyPr/>
          <a:lstStyle/>
          <a:p>
            <a:pPr algn="ctr"/>
            <a:r>
              <a:rPr lang="en-US" dirty="0">
                <a:solidFill>
                  <a:srgbClr val="0070C0"/>
                </a:solidFill>
              </a:rPr>
              <a:t>First customer shipment</a:t>
            </a:r>
            <a:endParaRPr lang="en-GB" dirty="0">
              <a:solidFill>
                <a:srgbClr val="0070C0"/>
              </a:solidFill>
            </a:endParaRPr>
          </a:p>
        </p:txBody>
      </p:sp>
      <p:sp>
        <p:nvSpPr>
          <p:cNvPr id="5" name="Content Placeholder 2"/>
          <p:cNvSpPr txBox="1">
            <a:spLocks/>
          </p:cNvSpPr>
          <p:nvPr/>
        </p:nvSpPr>
        <p:spPr>
          <a:xfrm>
            <a:off x="582913" y="1305118"/>
            <a:ext cx="11086011" cy="503668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All the test cases from the test suite should have been executed</a:t>
            </a:r>
          </a:p>
          <a:p>
            <a:r>
              <a:rPr lang="en-US" altLang="en-US" sz="2200" dirty="0"/>
              <a:t>Test case results are updated with Passed, Failed, Blocked, or Invalid status</a:t>
            </a:r>
          </a:p>
          <a:p>
            <a:r>
              <a:rPr lang="en-US" altLang="en-US" sz="2200" dirty="0"/>
              <a:t>The pass rate of test cases is very high, say, 98%</a:t>
            </a:r>
          </a:p>
          <a:p>
            <a:r>
              <a:rPr lang="en-US" altLang="en-US" sz="2200" dirty="0"/>
              <a:t>No crash in the past two weeks of testing has been observed</a:t>
            </a:r>
          </a:p>
          <a:p>
            <a:r>
              <a:rPr lang="en-US" altLang="en-US" sz="2200" dirty="0"/>
              <a:t>No known defect with CRITICAL or HIGH severity exists in the product</a:t>
            </a:r>
          </a:p>
          <a:p>
            <a:r>
              <a:rPr lang="en-US" altLang="en-US" sz="2200" dirty="0"/>
              <a:t>Not more than a certain number of known defects with MEDIUM and LOW levels of severity exist</a:t>
            </a:r>
          </a:p>
          <a:p>
            <a:r>
              <a:rPr lang="en-US" altLang="en-US" sz="2200" dirty="0"/>
              <a:t>All the resolved defects must be in the CLOSED state</a:t>
            </a:r>
          </a:p>
          <a:p>
            <a:r>
              <a:rPr lang="en-US" altLang="en-US" sz="2200" dirty="0"/>
              <a:t>The user guides are in place</a:t>
            </a:r>
          </a:p>
          <a:p>
            <a:r>
              <a:rPr lang="en-US" altLang="en-US" sz="2200" dirty="0"/>
              <a:t>Trouble shooting guide is available</a:t>
            </a:r>
          </a:p>
          <a:p>
            <a:r>
              <a:rPr lang="en-US" altLang="en-US" sz="2200" dirty="0"/>
              <a:t>The test report is completed and approved</a:t>
            </a:r>
          </a:p>
        </p:txBody>
      </p:sp>
      <p:sp>
        <p:nvSpPr>
          <p:cNvPr id="8" name="Content Placeholder 2">
            <a:extLst>
              <a:ext uri="{FF2B5EF4-FFF2-40B4-BE49-F238E27FC236}">
                <a16:creationId xmlns:a16="http://schemas.microsoft.com/office/drawing/2014/main" id="{51D66FDA-89A2-49D8-BC09-6FE929C08E60}"/>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DC11635D-3EC2-4FFD-93DD-F8B56315D53D}"/>
              </a:ext>
            </a:extLst>
          </p:cNvPr>
          <p:cNvSpPr txBox="1">
            <a:spLocks/>
          </p:cNvSpPr>
          <p:nvPr/>
        </p:nvSpPr>
        <p:spPr>
          <a:xfrm rot="5400000">
            <a:off x="11749548" y="23597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8</a:t>
            </a:fld>
            <a:r>
              <a:rPr lang="en-US" sz="1400" b="1" dirty="0"/>
              <a:t> </a:t>
            </a:r>
          </a:p>
        </p:txBody>
      </p:sp>
      <p:sp>
        <p:nvSpPr>
          <p:cNvPr id="6" name="Rectangle 5" descr="M. Mhahudul Hasan">
            <a:extLst>
              <a:ext uri="{FF2B5EF4-FFF2-40B4-BE49-F238E27FC236}">
                <a16:creationId xmlns:a16="http://schemas.microsoft.com/office/drawing/2014/main" id="{1D32CE0A-727B-40B5-8D4E-3087B148721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10" name="Rectangle 9" descr="M. Mhahudul Hasan">
            <a:extLst>
              <a:ext uri="{FF2B5EF4-FFF2-40B4-BE49-F238E27FC236}">
                <a16:creationId xmlns:a16="http://schemas.microsoft.com/office/drawing/2014/main" id="{8AE055ED-89D2-45D3-81CF-B00A221CC088}"/>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20597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09946"/>
            <a:ext cx="11029950" cy="522441"/>
          </a:xfrm>
        </p:spPr>
        <p:txBody>
          <a:bodyPr/>
          <a:lstStyle/>
          <a:p>
            <a:pPr algn="ctr"/>
            <a:r>
              <a:rPr lang="en-US" dirty="0">
                <a:solidFill>
                  <a:srgbClr val="0070C0"/>
                </a:solidFill>
              </a:rPr>
              <a:t>Product sustaining</a:t>
            </a:r>
            <a:endParaRPr lang="en-GB" dirty="0">
              <a:solidFill>
                <a:srgbClr val="0070C0"/>
              </a:solidFill>
            </a:endParaRPr>
          </a:p>
        </p:txBody>
      </p:sp>
      <p:sp>
        <p:nvSpPr>
          <p:cNvPr id="5" name="Content Placeholder 2"/>
          <p:cNvSpPr txBox="1">
            <a:spLocks/>
          </p:cNvSpPr>
          <p:nvPr/>
        </p:nvSpPr>
        <p:spPr>
          <a:xfrm>
            <a:off x="523919" y="1231375"/>
            <a:ext cx="11086011" cy="483021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Once the product is shipped to one of the paying customers, the software project is moved to sustaining phase</a:t>
            </a:r>
          </a:p>
          <a:p>
            <a:pPr>
              <a:buFont typeface="Wingdings" panose="05000000000000000000" pitchFamily="2" charset="2"/>
              <a:buChar char="q"/>
            </a:pPr>
            <a:r>
              <a:rPr lang="en-US" altLang="en-US" sz="2200" dirty="0"/>
              <a:t>The goal of this phase is to </a:t>
            </a:r>
            <a:r>
              <a:rPr lang="en-US" altLang="en-US" sz="2200" dirty="0">
                <a:solidFill>
                  <a:srgbClr val="7030A0"/>
                </a:solidFill>
              </a:rPr>
              <a:t>maintain the software quality throughout the product’s market life</a:t>
            </a:r>
          </a:p>
          <a:p>
            <a:pPr>
              <a:buFont typeface="Wingdings" panose="05000000000000000000" pitchFamily="2" charset="2"/>
              <a:buChar char="q"/>
            </a:pPr>
            <a:r>
              <a:rPr lang="en-US" altLang="en-US" sz="2200" dirty="0"/>
              <a:t>Software </a:t>
            </a:r>
            <a:r>
              <a:rPr lang="en-US" altLang="en-US" sz="2200" dirty="0">
                <a:solidFill>
                  <a:srgbClr val="0070C0"/>
                </a:solidFill>
              </a:rPr>
              <a:t>maintenance activities occur </a:t>
            </a:r>
            <a:r>
              <a:rPr lang="en-US" altLang="en-US" sz="2200" dirty="0"/>
              <a:t>because </a:t>
            </a:r>
            <a:r>
              <a:rPr lang="en-US" altLang="en-US" sz="2200" dirty="0">
                <a:solidFill>
                  <a:srgbClr val="7030A0"/>
                </a:solidFill>
              </a:rPr>
              <a:t>software testing cannot uncover all the defects in a large software system</a:t>
            </a:r>
          </a:p>
          <a:p>
            <a:pPr>
              <a:lnSpc>
                <a:spcPct val="90000"/>
              </a:lnSpc>
              <a:buFont typeface="Wingdings" pitchFamily="2" charset="2"/>
              <a:buChar char="q"/>
            </a:pPr>
            <a:r>
              <a:rPr lang="en-US" altLang="zh-TW" sz="2200" dirty="0">
                <a:ea typeface="PMingLiU" pitchFamily="18" charset="-120"/>
              </a:rPr>
              <a:t>Different types of maintenance</a:t>
            </a:r>
          </a:p>
          <a:p>
            <a:pPr lvl="1">
              <a:lnSpc>
                <a:spcPct val="90000"/>
              </a:lnSpc>
              <a:buFont typeface="Wingdings" pitchFamily="2" charset="2"/>
              <a:buChar char="§"/>
            </a:pPr>
            <a:r>
              <a:rPr lang="en-US" altLang="zh-TW" sz="2200" dirty="0">
                <a:solidFill>
                  <a:srgbClr val="002060"/>
                </a:solidFill>
                <a:ea typeface="PMingLiU" pitchFamily="18" charset="-120"/>
              </a:rPr>
              <a:t>  Corrective maintenance [about 20%]: </a:t>
            </a:r>
            <a:r>
              <a:rPr lang="en-US" altLang="zh-TW" sz="2200" dirty="0">
                <a:solidFill>
                  <a:srgbClr val="C00000"/>
                </a:solidFill>
                <a:ea typeface="PMingLiU" pitchFamily="18" charset="-120"/>
              </a:rPr>
              <a:t>Modification to fix a problem</a:t>
            </a:r>
            <a:endParaRPr lang="en-US" altLang="zh-TW" sz="2200" dirty="0">
              <a:solidFill>
                <a:srgbClr val="002060"/>
              </a:solidFill>
              <a:ea typeface="PMingLiU" pitchFamily="18" charset="-120"/>
            </a:endParaRPr>
          </a:p>
          <a:p>
            <a:pPr lvl="1">
              <a:lnSpc>
                <a:spcPct val="90000"/>
              </a:lnSpc>
              <a:buFont typeface="Wingdings" pitchFamily="2" charset="2"/>
              <a:buChar char="§"/>
            </a:pPr>
            <a:r>
              <a:rPr lang="en-US" altLang="zh-TW" sz="2200" dirty="0">
                <a:solidFill>
                  <a:srgbClr val="002060"/>
                </a:solidFill>
                <a:ea typeface="PMingLiU" pitchFamily="18" charset="-120"/>
              </a:rPr>
              <a:t>  Enhancement [about 80%]</a:t>
            </a:r>
          </a:p>
          <a:p>
            <a:pPr lvl="2">
              <a:lnSpc>
                <a:spcPct val="90000"/>
              </a:lnSpc>
              <a:buFontTx/>
              <a:buChar char="-"/>
            </a:pPr>
            <a:r>
              <a:rPr lang="en-US" altLang="zh-TW" sz="2200" dirty="0">
                <a:ea typeface="PMingLiU" pitchFamily="18" charset="-120"/>
              </a:rPr>
              <a:t>  </a:t>
            </a:r>
            <a:r>
              <a:rPr lang="en-US" altLang="zh-TW" sz="2200" dirty="0">
                <a:solidFill>
                  <a:srgbClr val="C00000"/>
                </a:solidFill>
                <a:ea typeface="PMingLiU" pitchFamily="18" charset="-120"/>
              </a:rPr>
              <a:t>Perfective maintenance (modification to improve usability,…) </a:t>
            </a:r>
            <a:r>
              <a:rPr lang="en-US" altLang="zh-TW" sz="2200" dirty="0">
                <a:solidFill>
                  <a:srgbClr val="002060"/>
                </a:solidFill>
                <a:ea typeface="PMingLiU" pitchFamily="18" charset="-120"/>
              </a:rPr>
              <a:t>[about 60%]</a:t>
            </a:r>
          </a:p>
          <a:p>
            <a:pPr lvl="2">
              <a:lnSpc>
                <a:spcPct val="90000"/>
              </a:lnSpc>
              <a:buFontTx/>
              <a:buChar char="-"/>
            </a:pPr>
            <a:r>
              <a:rPr lang="en-US" altLang="zh-TW" sz="2200" dirty="0">
                <a:solidFill>
                  <a:srgbClr val="C00000"/>
                </a:solidFill>
                <a:ea typeface="PMingLiU" pitchFamily="18" charset="-120"/>
              </a:rPr>
              <a:t>  Adaptive maintenance (modification to keep up-to-date) </a:t>
            </a:r>
            <a:r>
              <a:rPr lang="en-US" altLang="zh-TW" sz="2200" dirty="0">
                <a:solidFill>
                  <a:srgbClr val="002060"/>
                </a:solidFill>
                <a:ea typeface="PMingLiU" pitchFamily="18" charset="-120"/>
              </a:rPr>
              <a:t>[about 20%]</a:t>
            </a:r>
          </a:p>
          <a:p>
            <a:pPr lvl="2">
              <a:lnSpc>
                <a:spcPct val="90000"/>
              </a:lnSpc>
              <a:buFontTx/>
              <a:buChar char="-"/>
            </a:pPr>
            <a:r>
              <a:rPr lang="en-US" altLang="zh-TW" sz="2200" dirty="0">
                <a:solidFill>
                  <a:srgbClr val="C00000"/>
                </a:solidFill>
                <a:ea typeface="PMingLiU" pitchFamily="18" charset="-120"/>
              </a:rPr>
              <a:t>  Preventive maintenance (modification to avoid any future error) </a:t>
            </a:r>
            <a:r>
              <a:rPr lang="en-US" altLang="zh-TW" sz="2200" dirty="0">
                <a:solidFill>
                  <a:srgbClr val="002060"/>
                </a:solidFill>
                <a:ea typeface="PMingLiU" pitchFamily="18" charset="-120"/>
              </a:rPr>
              <a:t>[about 20%]</a:t>
            </a:r>
          </a:p>
        </p:txBody>
      </p:sp>
      <p:sp>
        <p:nvSpPr>
          <p:cNvPr id="10" name="Content Placeholder 2">
            <a:extLst>
              <a:ext uri="{FF2B5EF4-FFF2-40B4-BE49-F238E27FC236}">
                <a16:creationId xmlns:a16="http://schemas.microsoft.com/office/drawing/2014/main" id="{9D1684CF-77D6-4CC4-86D4-6C09B968F2A9}"/>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91789880-B837-4FBE-A9F9-47FF0030D7B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9</a:t>
            </a:fld>
            <a:r>
              <a:rPr lang="en-US" sz="1400" b="1" dirty="0"/>
              <a:t> </a:t>
            </a:r>
          </a:p>
        </p:txBody>
      </p:sp>
      <p:sp>
        <p:nvSpPr>
          <p:cNvPr id="6" name="Rectangle 5" descr="M. Mhahudul Hasan">
            <a:extLst>
              <a:ext uri="{FF2B5EF4-FFF2-40B4-BE49-F238E27FC236}">
                <a16:creationId xmlns:a16="http://schemas.microsoft.com/office/drawing/2014/main" id="{DE42944D-A558-4672-AB92-06B37D2F3A5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11: System Testing</a:t>
            </a:r>
          </a:p>
        </p:txBody>
      </p:sp>
      <p:sp>
        <p:nvSpPr>
          <p:cNvPr id="8" name="Rectangle 7" descr="M. Mhahudul Hasan">
            <a:extLst>
              <a:ext uri="{FF2B5EF4-FFF2-40B4-BE49-F238E27FC236}">
                <a16:creationId xmlns:a16="http://schemas.microsoft.com/office/drawing/2014/main" id="{6D1BD19F-EB24-4872-BAE5-056FA1E6E173}"/>
              </a:ext>
            </a:extLst>
          </p:cNvPr>
          <p:cNvSpPr/>
          <p:nvPr/>
        </p:nvSpPr>
        <p:spPr>
          <a:xfrm>
            <a:off x="68826"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80299406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2560</Words>
  <Application>Microsoft Office PowerPoint</Application>
  <PresentationFormat>Widescreen</PresentationFormat>
  <Paragraphs>247</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Calibri</vt:lpstr>
      <vt:lpstr>Gill Sans MT</vt:lpstr>
      <vt:lpstr>Wingdings</vt:lpstr>
      <vt:lpstr>Wingdings 2</vt:lpstr>
      <vt:lpstr>Dividend</vt:lpstr>
      <vt:lpstr>Equation</vt:lpstr>
      <vt:lpstr>PowerPoint Presentation</vt:lpstr>
      <vt:lpstr>System testing</vt:lpstr>
      <vt:lpstr>Modeling defects</vt:lpstr>
      <vt:lpstr>Modeling defects</vt:lpstr>
      <vt:lpstr>Metrics for Monitoring Test Execution</vt:lpstr>
      <vt:lpstr>Defect analysis techniques</vt:lpstr>
      <vt:lpstr> Beta testing</vt:lpstr>
      <vt:lpstr>First customer shipment</vt:lpstr>
      <vt:lpstr>Product sustaining</vt:lpstr>
      <vt:lpstr>Measuring Test Effectiveness</vt:lpstr>
      <vt:lpstr>      Defect Removal Efficiency (DRE)</vt:lpstr>
      <vt:lpstr>Defect age &amp; defect spoilage metric</vt:lpstr>
      <vt:lpstr>Testing criteria</vt:lpstr>
      <vt:lpstr>Inter-operability (Compatibilities)  test</vt:lpstr>
      <vt:lpstr>         Scalability tests </vt:lpstr>
      <vt:lpstr>reliability tests </vt:lpstr>
      <vt:lpstr>       Robustness tests</vt:lpstr>
      <vt:lpstr>Document tests </vt:lpstr>
      <vt:lpstr>regulatory tests </vt:lpstr>
      <vt:lpstr>Security testing</vt:lpstr>
      <vt:lpstr>Safety testing</vt:lpstr>
      <vt:lpstr>performance testing</vt:lpstr>
      <vt:lpstr>load testing</vt:lpstr>
      <vt:lpstr>Stress testing</vt:lpstr>
      <vt:lpstr>     Volume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Ch.11 - System Testing</dc:title>
  <dc:subject>Software Quality and Testing</dc:subject>
  <dc:creator>M. Mahmudul Hasan</dc:creator>
  <cp:lastModifiedBy>Abhijit Bhowmik</cp:lastModifiedBy>
  <cp:revision>361</cp:revision>
  <dcterms:created xsi:type="dcterms:W3CDTF">2019-09-22T04:52:04Z</dcterms:created>
  <dcterms:modified xsi:type="dcterms:W3CDTF">2020-07-12T06:27:10Z</dcterms:modified>
</cp:coreProperties>
</file>