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acceptance testing</a:t>
            </a:r>
            <a:endParaRPr lang="en-US" sz="30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8930" y="509946"/>
            <a:ext cx="11029950" cy="61093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Acceptance test report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6" name="Picture 6" descr="acceptancetestreport">
            <a:extLst>
              <a:ext uri="{FF2B5EF4-FFF2-40B4-BE49-F238E27FC236}">
                <a16:creationId xmlns:a16="http://schemas.microsoft.com/office/drawing/2014/main" id="{2D645285-9091-4665-806F-15B3718D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817" y="1488158"/>
            <a:ext cx="11053917" cy="4234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EE2A91-6D1F-48D7-9E03-1DEE8344224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59FB46F-F5FD-45EC-9070-3F322A0F0F44}"/>
              </a:ext>
            </a:extLst>
          </p:cNvPr>
          <p:cNvSpPr txBox="1">
            <a:spLocks/>
          </p:cNvSpPr>
          <p:nvPr/>
        </p:nvSpPr>
        <p:spPr>
          <a:xfrm rot="5400000">
            <a:off x="11852787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FCF6DF38-8168-40F3-B839-62292D0C3739}"/>
              </a:ext>
            </a:extLst>
          </p:cNvPr>
          <p:cNvSpPr/>
          <p:nvPr/>
        </p:nvSpPr>
        <p:spPr>
          <a:xfrm>
            <a:off x="-34413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12:  Acceptance Testing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DA3F215A-C70B-428E-A448-72EC25E3EB26}"/>
              </a:ext>
            </a:extLst>
          </p:cNvPr>
          <p:cNvSpPr/>
          <p:nvPr/>
        </p:nvSpPr>
        <p:spPr>
          <a:xfrm>
            <a:off x="34413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0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54191"/>
            <a:ext cx="11029950" cy="61093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7600" y="1265340"/>
            <a:ext cx="11025187" cy="189081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578486-A3C9-41D3-B451-8DED280DD4F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B7B7690-E2CD-4F04-96BB-BB1633097638}"/>
              </a:ext>
            </a:extLst>
          </p:cNvPr>
          <p:cNvSpPr txBox="1">
            <a:spLocks/>
          </p:cNvSpPr>
          <p:nvPr/>
        </p:nvSpPr>
        <p:spPr>
          <a:xfrm rot="5400000">
            <a:off x="11852787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02E8B28D-AA53-4971-B032-9DA07EC212A6}"/>
              </a:ext>
            </a:extLst>
          </p:cNvPr>
          <p:cNvSpPr/>
          <p:nvPr/>
        </p:nvSpPr>
        <p:spPr>
          <a:xfrm>
            <a:off x="-34413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12:  Acceptance Testing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D4B4E2AB-E0BC-49E4-BAF0-FCC0855624F0}"/>
              </a:ext>
            </a:extLst>
          </p:cNvPr>
          <p:cNvSpPr/>
          <p:nvPr/>
        </p:nvSpPr>
        <p:spPr>
          <a:xfrm>
            <a:off x="34413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7" y="554192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acceptance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4113" y="1187132"/>
            <a:ext cx="10748623" cy="5346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>
                <a:solidFill>
                  <a:srgbClr val="0070C0"/>
                </a:solidFill>
              </a:rPr>
              <a:t>Formal testing for product evaluation </a:t>
            </a:r>
            <a:r>
              <a:rPr lang="en-US" altLang="en-US" sz="2200" dirty="0"/>
              <a:t>to determine whether </a:t>
            </a:r>
            <a:r>
              <a:rPr lang="en-US" altLang="en-US" sz="2200" dirty="0">
                <a:solidFill>
                  <a:srgbClr val="0070C0"/>
                </a:solidFill>
              </a:rPr>
              <a:t>a system satisfies</a:t>
            </a:r>
            <a:r>
              <a:rPr lang="en-US" altLang="en-US" sz="2200" dirty="0"/>
              <a:t> its </a:t>
            </a:r>
            <a:r>
              <a:rPr lang="en-US" altLang="en-US" sz="2200" dirty="0">
                <a:solidFill>
                  <a:srgbClr val="7030A0"/>
                </a:solidFill>
              </a:rPr>
              <a:t>acceptance criteria</a:t>
            </a:r>
          </a:p>
          <a:p>
            <a:r>
              <a:rPr lang="en-US" altLang="en-US" sz="2200" dirty="0">
                <a:solidFill>
                  <a:srgbClr val="0070C0"/>
                </a:solidFill>
              </a:rPr>
              <a:t>Performed </a:t>
            </a:r>
            <a:r>
              <a:rPr lang="en-US" altLang="en-US" sz="2200" dirty="0"/>
              <a:t>by </a:t>
            </a:r>
            <a:r>
              <a:rPr lang="en-US" altLang="en-US" sz="2200" dirty="0">
                <a:solidFill>
                  <a:srgbClr val="7030A0"/>
                </a:solidFill>
              </a:rPr>
              <a:t>customers/end users </a:t>
            </a:r>
            <a:r>
              <a:rPr lang="en-US" altLang="en-US" sz="2200" dirty="0"/>
              <a:t>(preferably)</a:t>
            </a:r>
          </a:p>
          <a:p>
            <a:r>
              <a:rPr lang="en-US" altLang="en-US" sz="2200" dirty="0">
                <a:solidFill>
                  <a:srgbClr val="7030A0"/>
                </a:solidFill>
              </a:rPr>
              <a:t>Verifies functionality and usability of the software</a:t>
            </a:r>
          </a:p>
          <a:p>
            <a:r>
              <a:rPr lang="en-US" altLang="en-US" sz="2200" dirty="0"/>
              <a:t>Conducted </a:t>
            </a:r>
            <a:r>
              <a:rPr lang="en-US" altLang="en-US" sz="2200" dirty="0">
                <a:solidFill>
                  <a:srgbClr val="0070C0"/>
                </a:solidFill>
              </a:rPr>
              <a:t>prior</a:t>
            </a:r>
            <a:r>
              <a:rPr lang="en-US" altLang="en-US" sz="2200" dirty="0"/>
              <a:t> to software being </a:t>
            </a:r>
            <a:r>
              <a:rPr lang="en-US" altLang="en-US" sz="2200" dirty="0">
                <a:solidFill>
                  <a:srgbClr val="7030A0"/>
                </a:solidFill>
              </a:rPr>
              <a:t>released</a:t>
            </a:r>
            <a:r>
              <a:rPr lang="en-US" altLang="en-US" sz="2200" dirty="0"/>
              <a:t> to live operation</a:t>
            </a:r>
          </a:p>
          <a:p>
            <a:r>
              <a:rPr lang="en-US" altLang="en-US" sz="2200" dirty="0"/>
              <a:t>At this level of testing, the </a:t>
            </a:r>
            <a:r>
              <a:rPr lang="en-US" altLang="en-US" sz="2200" dirty="0">
                <a:solidFill>
                  <a:srgbClr val="0070C0"/>
                </a:solidFill>
              </a:rPr>
              <a:t>software</a:t>
            </a:r>
            <a:r>
              <a:rPr lang="en-US" altLang="en-US" sz="2200" dirty="0"/>
              <a:t> should be in a </a:t>
            </a:r>
            <a:r>
              <a:rPr lang="en-US" altLang="en-US" sz="2200" dirty="0">
                <a:solidFill>
                  <a:srgbClr val="7030A0"/>
                </a:solidFill>
              </a:rPr>
              <a:t>sufficiently defect-free state </a:t>
            </a:r>
            <a:r>
              <a:rPr lang="en-US" altLang="en-US" sz="2200" dirty="0"/>
              <a:t>to permit the emphasis to change.</a:t>
            </a:r>
          </a:p>
          <a:p>
            <a:r>
              <a:rPr lang="en-US" altLang="en-US" sz="2200" dirty="0"/>
              <a:t>It is usually the </a:t>
            </a:r>
            <a:r>
              <a:rPr lang="en-US" altLang="en-US" sz="2200" dirty="0">
                <a:solidFill>
                  <a:srgbClr val="0070C0"/>
                </a:solidFill>
              </a:rPr>
              <a:t>last step before the user/customer takes the possession of the software</a:t>
            </a:r>
            <a:r>
              <a:rPr lang="en-US" altLang="en-US" sz="2200" dirty="0"/>
              <a:t>.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C00000"/>
                </a:solidFill>
              </a:rPr>
              <a:t>Objectives of Acceptance Testing </a:t>
            </a:r>
          </a:p>
          <a:p>
            <a:r>
              <a:rPr lang="en-US" altLang="en-US" sz="2200" dirty="0"/>
              <a:t>Confirm that the system meets the agreed upon criteria</a:t>
            </a:r>
          </a:p>
          <a:p>
            <a:r>
              <a:rPr lang="en-US" altLang="en-US" sz="2200" dirty="0"/>
              <a:t>Identify and resolve discrepancies, if there is any</a:t>
            </a:r>
          </a:p>
          <a:p>
            <a:r>
              <a:rPr lang="en-US" altLang="en-US" sz="2200" dirty="0"/>
              <a:t>Determine the readiness of the system for cut-over to live operations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6260DE-7F67-4C9E-BB2E-572BE21FF45B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0AE6516-13F9-4B9F-AB1A-A8F42D64C439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ECDD0AE-9096-4881-8488-69DECEB9FBDB}"/>
              </a:ext>
            </a:extLst>
          </p:cNvPr>
          <p:cNvSpPr/>
          <p:nvPr/>
        </p:nvSpPr>
        <p:spPr>
          <a:xfrm>
            <a:off x="-34413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12:  Acceptance Testing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D35A9DCB-18BF-4990-B61D-0A8C13FBB2C5}"/>
              </a:ext>
            </a:extLst>
          </p:cNvPr>
          <p:cNvSpPr/>
          <p:nvPr/>
        </p:nvSpPr>
        <p:spPr>
          <a:xfrm>
            <a:off x="34413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4967" y="554191"/>
            <a:ext cx="11029950" cy="5814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Categories of acceptance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5119" y="1327356"/>
            <a:ext cx="10972799" cy="514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/>
              <a:t>1. </a:t>
            </a:r>
            <a:r>
              <a:rPr lang="en-US" altLang="en-US" sz="2200" dirty="0">
                <a:solidFill>
                  <a:srgbClr val="C00000"/>
                </a:solidFill>
              </a:rPr>
              <a:t>User Acceptance Testing (UAT) 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Conducted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0070C0"/>
                </a:solidFill>
              </a:rPr>
              <a:t>by </a:t>
            </a:r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7030A0"/>
                </a:solidFill>
              </a:rPr>
              <a:t>customer</a:t>
            </a:r>
            <a:r>
              <a:rPr lang="en-US" altLang="en-US" sz="2200" dirty="0"/>
              <a:t> to ensure that system </a:t>
            </a:r>
            <a:r>
              <a:rPr lang="en-US" altLang="en-US" sz="2200" dirty="0">
                <a:solidFill>
                  <a:srgbClr val="7030A0"/>
                </a:solidFill>
              </a:rPr>
              <a:t>satisfies the contractual acceptance </a:t>
            </a:r>
            <a:r>
              <a:rPr lang="en-US" altLang="en-US" sz="2200" dirty="0"/>
              <a:t>criteria </a:t>
            </a:r>
            <a:r>
              <a:rPr lang="en-US" altLang="en-US" sz="2200" dirty="0">
                <a:solidFill>
                  <a:srgbClr val="7030A0"/>
                </a:solidFill>
              </a:rPr>
              <a:t>before being signed-off as meeting user needs</a:t>
            </a:r>
          </a:p>
          <a:p>
            <a:pPr lvl="1"/>
            <a:r>
              <a:rPr lang="en-US" altLang="en-US" sz="2200" dirty="0"/>
              <a:t>Actual planning and </a:t>
            </a:r>
            <a:r>
              <a:rPr lang="en-US" altLang="en-US" sz="2200" dirty="0">
                <a:solidFill>
                  <a:srgbClr val="0070C0"/>
                </a:solidFill>
              </a:rPr>
              <a:t>execution of the acceptance tests </a:t>
            </a:r>
            <a:r>
              <a:rPr lang="en-US" altLang="en-US" sz="2200" dirty="0"/>
              <a:t>do not have to be undertaken directly by the customer.  Often </a:t>
            </a:r>
            <a:r>
              <a:rPr lang="en-US" altLang="en-US" sz="2200" dirty="0">
                <a:solidFill>
                  <a:srgbClr val="7030A0"/>
                </a:solidFill>
              </a:rPr>
              <a:t>third-party consulting firms </a:t>
            </a:r>
            <a:r>
              <a:rPr lang="en-US" altLang="en-US" sz="2200" dirty="0"/>
              <a:t>offer their services to do this task</a:t>
            </a:r>
          </a:p>
          <a:p>
            <a:pPr marL="0" indent="0">
              <a:buNone/>
            </a:pPr>
            <a:r>
              <a:rPr lang="en-US" altLang="en-US" sz="2200" dirty="0"/>
              <a:t>2.  </a:t>
            </a:r>
            <a:r>
              <a:rPr lang="en-US" altLang="en-US" sz="2200" dirty="0">
                <a:solidFill>
                  <a:srgbClr val="C00000"/>
                </a:solidFill>
              </a:rPr>
              <a:t>Business Acceptance Testing (BAT)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Undertaken</a:t>
            </a:r>
            <a:r>
              <a:rPr lang="en-US" altLang="en-US" sz="2200" dirty="0"/>
              <a:t> within the </a:t>
            </a:r>
            <a:r>
              <a:rPr lang="en-US" altLang="en-US" sz="2200" dirty="0">
                <a:solidFill>
                  <a:srgbClr val="7030A0"/>
                </a:solidFill>
              </a:rPr>
              <a:t>development organization </a:t>
            </a:r>
            <a:r>
              <a:rPr lang="en-US" altLang="en-US" sz="2200" dirty="0"/>
              <a:t>of the supplier to ensure that the </a:t>
            </a:r>
            <a:r>
              <a:rPr lang="en-US" altLang="en-US" sz="2200" dirty="0">
                <a:solidFill>
                  <a:srgbClr val="7030A0"/>
                </a:solidFill>
              </a:rPr>
              <a:t>system will eventually pass the UAT</a:t>
            </a:r>
          </a:p>
          <a:p>
            <a:pPr lvl="1"/>
            <a:r>
              <a:rPr lang="en-US" altLang="en-US" sz="2200" dirty="0"/>
              <a:t>It is a </a:t>
            </a:r>
            <a:r>
              <a:rPr lang="en-US" altLang="en-US" sz="2200" dirty="0">
                <a:solidFill>
                  <a:srgbClr val="0070C0"/>
                </a:solidFill>
              </a:rPr>
              <a:t>rehearsal of UAT </a:t>
            </a:r>
            <a:r>
              <a:rPr lang="en-US" altLang="en-US" sz="2200" dirty="0"/>
              <a:t>at the </a:t>
            </a:r>
            <a:r>
              <a:rPr lang="en-US" altLang="en-US" sz="2200" dirty="0">
                <a:solidFill>
                  <a:srgbClr val="7030A0"/>
                </a:solidFill>
              </a:rPr>
              <a:t>premises of the supplier</a:t>
            </a:r>
            <a:r>
              <a:rPr lang="en-US" altLang="en-US" sz="2200" dirty="0"/>
              <a:t>.</a:t>
            </a:r>
          </a:p>
          <a:p>
            <a:pPr lvl="1"/>
            <a:r>
              <a:rPr lang="en-US" altLang="en-US" sz="2200" dirty="0"/>
              <a:t>The development organization of the </a:t>
            </a:r>
            <a:r>
              <a:rPr lang="en-US" altLang="en-US" sz="2200" dirty="0">
                <a:solidFill>
                  <a:srgbClr val="0070C0"/>
                </a:solidFill>
              </a:rPr>
              <a:t>supplier derives and executes test cases </a:t>
            </a:r>
            <a:r>
              <a:rPr lang="en-US" altLang="en-US" sz="2200" dirty="0"/>
              <a:t>from the </a:t>
            </a:r>
            <a:r>
              <a:rPr lang="en-US" altLang="en-US" sz="2200" dirty="0">
                <a:solidFill>
                  <a:srgbClr val="7030A0"/>
                </a:solidFill>
              </a:rPr>
              <a:t>client’s contract</a:t>
            </a:r>
            <a:r>
              <a:rPr lang="en-US" altLang="en-US" sz="2200" dirty="0"/>
              <a:t>, which </a:t>
            </a:r>
            <a:r>
              <a:rPr lang="en-US" altLang="en-US" sz="2200" dirty="0">
                <a:solidFill>
                  <a:srgbClr val="7030A0"/>
                </a:solidFill>
              </a:rPr>
              <a:t>include the acceptance criteria</a:t>
            </a:r>
            <a:r>
              <a:rPr lang="en-US" altLang="en-US" sz="2200" dirty="0"/>
              <a:t>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CEF77-7988-4A69-8FA3-6362981C287E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42773E6-4E48-47C5-83D8-D54450FDAB2D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E9C1E976-FFD5-4525-A482-E063DCF9B8A3}"/>
              </a:ext>
            </a:extLst>
          </p:cNvPr>
          <p:cNvSpPr/>
          <p:nvPr/>
        </p:nvSpPr>
        <p:spPr>
          <a:xfrm>
            <a:off x="-34413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12:  Acceptance Testing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244EA2C2-A4F8-4E78-AEAE-7027E555CB0F}"/>
              </a:ext>
            </a:extLst>
          </p:cNvPr>
          <p:cNvSpPr/>
          <p:nvPr/>
        </p:nvSpPr>
        <p:spPr>
          <a:xfrm>
            <a:off x="34413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2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3962" y="539443"/>
            <a:ext cx="11029950" cy="5519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Selection of acceptance criteria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9682" y="1297857"/>
            <a:ext cx="10940248" cy="4272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The customer needs to select a </a:t>
            </a:r>
            <a:r>
              <a:rPr lang="en-US" altLang="en-US" sz="2200" dirty="0">
                <a:solidFill>
                  <a:srgbClr val="7030A0"/>
                </a:solidFill>
              </a:rPr>
              <a:t>subset of the quality attributes and prioritize </a:t>
            </a:r>
            <a:r>
              <a:rPr lang="en-US" altLang="en-US" sz="2200" dirty="0"/>
              <a:t>them to suit their specific situation.</a:t>
            </a:r>
          </a:p>
          <a:p>
            <a:r>
              <a:rPr lang="en-US" altLang="en-US" sz="2200" dirty="0"/>
              <a:t>When the customer &amp; software vendor reach an agreement on the acceptance criteria, both parties must keep in mind that satisfaction of the acceptance criteria is a </a:t>
            </a:r>
            <a:r>
              <a:rPr lang="en-US" altLang="en-US" sz="2200" dirty="0">
                <a:solidFill>
                  <a:srgbClr val="7030A0"/>
                </a:solidFill>
              </a:rPr>
              <a:t>trade-off between time, cost, and quality</a:t>
            </a:r>
            <a:r>
              <a:rPr lang="en-US" altLang="en-US" sz="2200" dirty="0"/>
              <a:t>.</a:t>
            </a:r>
          </a:p>
          <a:p>
            <a:r>
              <a:rPr lang="en-US" altLang="en-US" sz="2200" dirty="0"/>
              <a:t>Formulation of acceptance criteria is governed by </a:t>
            </a:r>
            <a:r>
              <a:rPr lang="en-US" altLang="en-US" sz="2200" dirty="0">
                <a:solidFill>
                  <a:srgbClr val="7030A0"/>
                </a:solidFill>
              </a:rPr>
              <a:t>the business goals </a:t>
            </a:r>
            <a:r>
              <a:rPr lang="en-US" altLang="en-US" sz="2200" dirty="0"/>
              <a:t>of the customer’s organization. </a:t>
            </a:r>
          </a:p>
          <a:p>
            <a:r>
              <a:rPr lang="en-US" altLang="en-US" sz="2200" dirty="0"/>
              <a:t>IBM use the quality attribute list – </a:t>
            </a:r>
            <a:r>
              <a:rPr lang="en-US" altLang="en-US" sz="2200" dirty="0">
                <a:solidFill>
                  <a:srgbClr val="0070C0"/>
                </a:solidFill>
              </a:rPr>
              <a:t>CUPRIMDS for their products </a:t>
            </a:r>
            <a:r>
              <a:rPr lang="en-US" altLang="en-US" sz="2200" dirty="0"/>
              <a:t>–– </a:t>
            </a:r>
            <a:r>
              <a:rPr lang="en-US" altLang="en-US" sz="2200" dirty="0">
                <a:solidFill>
                  <a:srgbClr val="7030A0"/>
                </a:solidFill>
              </a:rPr>
              <a:t>Capability, Usability, Performance, Reliability, Installation, Maintenance, Documentation, and Service</a:t>
            </a:r>
            <a:r>
              <a:rPr lang="en-US" altLang="en-US" sz="2200" dirty="0"/>
              <a:t>.</a:t>
            </a:r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8DD2E3-0283-4967-A934-40F8D88324BE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03BD536-5E97-4567-96AC-306C02150A57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D509E251-0140-4B7C-8C1A-D784682C259B}"/>
              </a:ext>
            </a:extLst>
          </p:cNvPr>
          <p:cNvSpPr/>
          <p:nvPr/>
        </p:nvSpPr>
        <p:spPr>
          <a:xfrm>
            <a:off x="-34413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12:  Acceptance Testing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3CB99000-DED8-4841-9607-5D4644A76487}"/>
              </a:ext>
            </a:extLst>
          </p:cNvPr>
          <p:cNvSpPr/>
          <p:nvPr/>
        </p:nvSpPr>
        <p:spPr>
          <a:xfrm>
            <a:off x="34413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24694"/>
            <a:ext cx="11029950" cy="62568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Prioritization in selection of Acceptance Criteria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0688" y="1290371"/>
            <a:ext cx="11055286" cy="313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Prioritization scheme is often used in specific application domains – 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Web-based applications:</a:t>
            </a:r>
            <a:r>
              <a:rPr lang="en-US" altLang="en-US" sz="2200" dirty="0"/>
              <a:t> reliability, usability, security, availability, scalability, maintainability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Word processor software:</a:t>
            </a:r>
            <a:r>
              <a:rPr lang="en-US" altLang="en-US" sz="2200" dirty="0">
                <a:sym typeface="Wingdings" panose="05000000000000000000" pitchFamily="2" charset="2"/>
              </a:rPr>
              <a:t> usability and maintainability take precedence over performance and reliability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  <a:sym typeface="Wingdings" panose="05000000000000000000" pitchFamily="2" charset="2"/>
              </a:rPr>
              <a:t>Real-time systems:</a:t>
            </a:r>
            <a:r>
              <a:rPr lang="en-US" altLang="en-US" sz="2200" dirty="0">
                <a:sym typeface="Wingdings" panose="05000000000000000000" pitchFamily="2" charset="2"/>
              </a:rPr>
              <a:t> safety, reliability</a:t>
            </a:r>
            <a:endParaRPr lang="en-US" altLang="en-US" sz="2200" dirty="0"/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663624-C726-4C42-937A-90C4498FF973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88923BA-D1AA-4DBD-A4DA-423246243EAC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D02E4F84-6908-4269-A47D-896D63A42C8E}"/>
              </a:ext>
            </a:extLst>
          </p:cNvPr>
          <p:cNvSpPr/>
          <p:nvPr/>
        </p:nvSpPr>
        <p:spPr>
          <a:xfrm>
            <a:off x="-34413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12:  Acceptance Testing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77DD5541-D76B-41E5-AD79-A21C313BA038}"/>
              </a:ext>
            </a:extLst>
          </p:cNvPr>
          <p:cNvSpPr/>
          <p:nvPr/>
        </p:nvSpPr>
        <p:spPr>
          <a:xfrm>
            <a:off x="34413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1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439" y="539443"/>
            <a:ext cx="11029950" cy="53719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Acceptance test plan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6" name="Picture 6" descr="acceptancetestplan">
            <a:extLst>
              <a:ext uri="{FF2B5EF4-FFF2-40B4-BE49-F238E27FC236}">
                <a16:creationId xmlns:a16="http://schemas.microsoft.com/office/drawing/2014/main" id="{C8C09CAF-C593-41E8-A00C-33FA3E951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0005" y="1467464"/>
            <a:ext cx="5643684" cy="4038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BE11F9-3C73-4A84-BDAE-83AAB371A053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2766728-A2EB-4546-AA40-7E9818041020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9219D4DE-3BC1-418B-8B36-FE91BFAAB336}"/>
              </a:ext>
            </a:extLst>
          </p:cNvPr>
          <p:cNvSpPr/>
          <p:nvPr/>
        </p:nvSpPr>
        <p:spPr>
          <a:xfrm>
            <a:off x="-34413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12:  Acceptance Testing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2905743D-28D5-4C3D-A3C3-05C1D10615AB}"/>
              </a:ext>
            </a:extLst>
          </p:cNvPr>
          <p:cNvSpPr/>
          <p:nvPr/>
        </p:nvSpPr>
        <p:spPr>
          <a:xfrm>
            <a:off x="34413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8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5690" y="568940"/>
            <a:ext cx="11029950" cy="58143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Acceptance test execution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2" y="1423106"/>
            <a:ext cx="10940248" cy="428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The acceptance test cases are divided into </a:t>
            </a:r>
            <a:r>
              <a:rPr lang="en-US" altLang="en-US" sz="2200" dirty="0">
                <a:solidFill>
                  <a:srgbClr val="7030A0"/>
                </a:solidFill>
              </a:rPr>
              <a:t>two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subgroups</a:t>
            </a:r>
            <a:r>
              <a:rPr lang="en-US" altLang="en-US" sz="2200" dirty="0"/>
              <a:t>: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Basic test cases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Test cases that are more complex to execute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The acceptance tests are executed in </a:t>
            </a:r>
            <a:r>
              <a:rPr lang="en-US" altLang="en-US" sz="2200" dirty="0">
                <a:solidFill>
                  <a:srgbClr val="7030A0"/>
                </a:solidFill>
              </a:rPr>
              <a:t>two phases</a:t>
            </a:r>
            <a:r>
              <a:rPr lang="en-US" altLang="en-US" sz="2200" dirty="0"/>
              <a:t>: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0070C0"/>
                </a:solidFill>
              </a:rPr>
              <a:t>test cases </a:t>
            </a:r>
            <a:r>
              <a:rPr lang="en-US" altLang="en-US" sz="2200" dirty="0"/>
              <a:t>from the </a:t>
            </a:r>
            <a:r>
              <a:rPr lang="en-US" altLang="en-US" sz="2200" dirty="0">
                <a:solidFill>
                  <a:srgbClr val="7030A0"/>
                </a:solidFill>
              </a:rPr>
              <a:t>basic test </a:t>
            </a:r>
            <a:r>
              <a:rPr lang="en-US" altLang="en-US" sz="2200" dirty="0"/>
              <a:t>group are </a:t>
            </a:r>
            <a:r>
              <a:rPr lang="en-US" altLang="en-US" sz="2200" dirty="0">
                <a:solidFill>
                  <a:srgbClr val="7030A0"/>
                </a:solidFill>
              </a:rPr>
              <a:t>executed</a:t>
            </a:r>
          </a:p>
          <a:p>
            <a:pPr lvl="1"/>
            <a:r>
              <a:rPr lang="en-US" altLang="en-US" sz="2200" dirty="0"/>
              <a:t>If the test </a:t>
            </a:r>
            <a:r>
              <a:rPr lang="en-US" altLang="en-US" sz="2200" dirty="0">
                <a:solidFill>
                  <a:srgbClr val="0070C0"/>
                </a:solidFill>
              </a:rPr>
              <a:t>results are satisfactory </a:t>
            </a:r>
            <a:r>
              <a:rPr lang="en-US" altLang="en-US" sz="2200" dirty="0"/>
              <a:t>then the </a:t>
            </a:r>
            <a:r>
              <a:rPr lang="en-US" altLang="en-US" sz="2200" dirty="0">
                <a:solidFill>
                  <a:srgbClr val="0070C0"/>
                </a:solidFill>
              </a:rPr>
              <a:t>second phase</a:t>
            </a:r>
            <a:r>
              <a:rPr lang="en-US" altLang="en-US" sz="2200" dirty="0"/>
              <a:t>, in which the </a:t>
            </a:r>
            <a:r>
              <a:rPr lang="en-US" altLang="en-US" sz="2200" dirty="0">
                <a:solidFill>
                  <a:srgbClr val="7030A0"/>
                </a:solidFill>
              </a:rPr>
              <a:t>complex test cases </a:t>
            </a:r>
            <a:r>
              <a:rPr lang="en-US" altLang="en-US" sz="2200" dirty="0"/>
              <a:t>are executed. 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In addition to the basic test cases</a:t>
            </a:r>
            <a:r>
              <a:rPr lang="en-US" altLang="en-US" sz="2200" dirty="0"/>
              <a:t>, a subset of the </a:t>
            </a:r>
            <a:r>
              <a:rPr lang="en-US" altLang="en-US" sz="2200" dirty="0">
                <a:solidFill>
                  <a:srgbClr val="7030A0"/>
                </a:solidFill>
              </a:rPr>
              <a:t>system-level test cases are executed </a:t>
            </a:r>
            <a:r>
              <a:rPr lang="en-US" altLang="en-US" sz="2200" dirty="0"/>
              <a:t>by the acceptance test engineers to independently confirm the test results.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36C660-DE76-47D9-A30A-7797B062CEC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F28702F-42C9-40AF-9F9A-2869A317D61F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6047FC2C-26D0-4B44-8FB6-7D90A8D9397F}"/>
              </a:ext>
            </a:extLst>
          </p:cNvPr>
          <p:cNvSpPr/>
          <p:nvPr/>
        </p:nvSpPr>
        <p:spPr>
          <a:xfrm>
            <a:off x="-34413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12:  Acceptance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D22859EA-A846-4747-A0F3-EC4D7B7E4023}"/>
              </a:ext>
            </a:extLst>
          </p:cNvPr>
          <p:cNvSpPr/>
          <p:nvPr/>
        </p:nvSpPr>
        <p:spPr>
          <a:xfrm>
            <a:off x="34413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5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554192"/>
            <a:ext cx="11029950" cy="53719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Acceptance test execution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2702" y="1246125"/>
            <a:ext cx="10940248" cy="289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Acceptance test execution activity includes the following detailed actions: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0070C0"/>
                </a:solidFill>
              </a:rPr>
              <a:t>developers </a:t>
            </a:r>
            <a:r>
              <a:rPr lang="en-US" altLang="en-US" sz="2200" dirty="0">
                <a:solidFill>
                  <a:srgbClr val="7030A0"/>
                </a:solidFill>
              </a:rPr>
              <a:t>train the customer </a:t>
            </a:r>
            <a:r>
              <a:rPr lang="en-US" altLang="en-US" sz="2200" dirty="0"/>
              <a:t>on </a:t>
            </a:r>
            <a:r>
              <a:rPr lang="en-US" altLang="en-US" sz="2200" dirty="0">
                <a:solidFill>
                  <a:srgbClr val="0070C0"/>
                </a:solidFill>
              </a:rPr>
              <a:t>the usage of the system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0070C0"/>
                </a:solidFill>
              </a:rPr>
              <a:t>developers </a:t>
            </a:r>
            <a:r>
              <a:rPr lang="en-US" altLang="en-US" sz="2200" dirty="0"/>
              <a:t>and the </a:t>
            </a:r>
            <a:r>
              <a:rPr lang="en-US" altLang="en-US" sz="2200" dirty="0">
                <a:solidFill>
                  <a:srgbClr val="0070C0"/>
                </a:solidFill>
              </a:rPr>
              <a:t>customer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co-ordinate</a:t>
            </a:r>
            <a:r>
              <a:rPr lang="en-US" altLang="en-US" sz="2200" dirty="0"/>
              <a:t> the </a:t>
            </a:r>
            <a:r>
              <a:rPr lang="en-US" altLang="en-US" sz="2200" dirty="0">
                <a:solidFill>
                  <a:srgbClr val="7030A0"/>
                </a:solidFill>
              </a:rPr>
              <a:t>fixing of any problem</a:t>
            </a:r>
            <a:r>
              <a:rPr lang="en-US" altLang="en-US" sz="2200" dirty="0"/>
              <a:t> discovered during acceptance testing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0070C0"/>
                </a:solidFill>
              </a:rPr>
              <a:t>developers</a:t>
            </a:r>
            <a:r>
              <a:rPr lang="en-US" altLang="en-US" sz="2200" dirty="0"/>
              <a:t> and the </a:t>
            </a:r>
            <a:r>
              <a:rPr lang="en-US" altLang="en-US" sz="2200" dirty="0">
                <a:solidFill>
                  <a:srgbClr val="0070C0"/>
                </a:solidFill>
              </a:rPr>
              <a:t>customer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resolve</a:t>
            </a:r>
            <a:r>
              <a:rPr lang="en-US" altLang="en-US" sz="2200" dirty="0"/>
              <a:t> the </a:t>
            </a:r>
            <a:r>
              <a:rPr lang="en-US" altLang="en-US" sz="2200" dirty="0">
                <a:solidFill>
                  <a:srgbClr val="7030A0"/>
                </a:solidFill>
              </a:rPr>
              <a:t>issues arising</a:t>
            </a:r>
            <a:r>
              <a:rPr lang="en-US" altLang="en-US" sz="2200" dirty="0"/>
              <a:t> out of any acceptance criteria discrepancy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21AA87-EFA0-471D-B10F-887C5B8EE7AF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39DE3D-68D2-4242-A7DF-0A9088C7B7F9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A2BE5F01-44CD-4712-97DE-DE10EB5EA25C}"/>
              </a:ext>
            </a:extLst>
          </p:cNvPr>
          <p:cNvSpPr/>
          <p:nvPr/>
        </p:nvSpPr>
        <p:spPr>
          <a:xfrm>
            <a:off x="-34413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12:  Acceptance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F6026AFE-0330-435F-ABB9-AED69E193D9B}"/>
              </a:ext>
            </a:extLst>
          </p:cNvPr>
          <p:cNvSpPr/>
          <p:nvPr/>
        </p:nvSpPr>
        <p:spPr>
          <a:xfrm>
            <a:off x="34413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0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6193" y="539443"/>
            <a:ext cx="11029950" cy="551938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Acceptance test report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3205" y="1349364"/>
            <a:ext cx="10940248" cy="4054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The acceptance test activities are designed to reach </a:t>
            </a:r>
            <a:r>
              <a:rPr lang="en-US" altLang="en-US" sz="2200" dirty="0">
                <a:solidFill>
                  <a:srgbClr val="7030A0"/>
                </a:solidFill>
              </a:rPr>
              <a:t>one of three conclusions</a:t>
            </a:r>
            <a:r>
              <a:rPr lang="en-US" altLang="en-US" sz="2200" dirty="0"/>
              <a:t>: 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Accept</a:t>
            </a:r>
            <a:r>
              <a:rPr lang="en-US" altLang="en-US" sz="2200" dirty="0"/>
              <a:t> the system </a:t>
            </a:r>
            <a:r>
              <a:rPr lang="en-US" altLang="en-US" sz="2200" dirty="0">
                <a:solidFill>
                  <a:srgbClr val="7030A0"/>
                </a:solidFill>
              </a:rPr>
              <a:t>as delivered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Accept</a:t>
            </a:r>
            <a:r>
              <a:rPr lang="en-US" altLang="en-US" sz="2200" dirty="0"/>
              <a:t> the system </a:t>
            </a:r>
            <a:r>
              <a:rPr lang="en-US" altLang="en-US" sz="2200" dirty="0">
                <a:solidFill>
                  <a:srgbClr val="7030A0"/>
                </a:solidFill>
              </a:rPr>
              <a:t>after</a:t>
            </a:r>
            <a:r>
              <a:rPr lang="en-US" altLang="en-US" sz="2200" dirty="0"/>
              <a:t> the </a:t>
            </a:r>
            <a:r>
              <a:rPr lang="en-US" altLang="en-US" sz="2200" dirty="0">
                <a:solidFill>
                  <a:srgbClr val="7030A0"/>
                </a:solidFill>
              </a:rPr>
              <a:t>requested modifications </a:t>
            </a:r>
            <a:r>
              <a:rPr lang="en-US" altLang="en-US" sz="2200" dirty="0"/>
              <a:t>have been made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Do not accept </a:t>
            </a:r>
            <a:r>
              <a:rPr lang="en-US" altLang="en-US" sz="2200" dirty="0">
                <a:solidFill>
                  <a:srgbClr val="7030A0"/>
                </a:solidFill>
              </a:rPr>
              <a:t>the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Usually some useful intermediate decisions </a:t>
            </a:r>
            <a:r>
              <a:rPr lang="en-US" altLang="en-US" sz="2200" dirty="0"/>
              <a:t>are made </a:t>
            </a:r>
            <a:r>
              <a:rPr lang="en-US" altLang="en-US" sz="2200" dirty="0">
                <a:solidFill>
                  <a:srgbClr val="7030A0"/>
                </a:solidFill>
              </a:rPr>
              <a:t>before making the final decision</a:t>
            </a:r>
            <a:r>
              <a:rPr lang="en-US" altLang="en-US" sz="2200" dirty="0"/>
              <a:t>.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A decision is made </a:t>
            </a:r>
            <a:r>
              <a:rPr lang="en-US" altLang="en-US" sz="2200" dirty="0"/>
              <a:t>about the continuation of acceptance testing </a:t>
            </a:r>
            <a:r>
              <a:rPr lang="en-US" altLang="en-US" sz="2200" dirty="0">
                <a:solidFill>
                  <a:srgbClr val="0070C0"/>
                </a:solidFill>
              </a:rPr>
              <a:t>if the results of the first phase </a:t>
            </a:r>
            <a:r>
              <a:rPr lang="en-US" altLang="en-US" sz="2200" dirty="0"/>
              <a:t>of </a:t>
            </a:r>
            <a:r>
              <a:rPr lang="en-US" altLang="en-US" sz="2200" dirty="0">
                <a:solidFill>
                  <a:srgbClr val="7030A0"/>
                </a:solidFill>
              </a:rPr>
              <a:t>acceptance testing is not promising</a:t>
            </a:r>
            <a:r>
              <a:rPr lang="en-US" altLang="en-US" sz="2200" dirty="0"/>
              <a:t>.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If the test results are unsatisfactory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7030A0"/>
                </a:solidFill>
              </a:rPr>
              <a:t>changes will be made to the system before acceptance testing can proceed to the next phase.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1A2D1D-6CE5-40AE-ADB8-8DFD5B85A09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E2E36E1-D403-4705-990C-43F5A886AA96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D916595B-88ED-4630-B865-9E77E8A3ABF9}"/>
              </a:ext>
            </a:extLst>
          </p:cNvPr>
          <p:cNvSpPr/>
          <p:nvPr/>
        </p:nvSpPr>
        <p:spPr>
          <a:xfrm>
            <a:off x="-34413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12:  Acceptance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65C00B80-360C-462B-BAB7-BEFF27E4EF9D}"/>
              </a:ext>
            </a:extLst>
          </p:cNvPr>
          <p:cNvSpPr/>
          <p:nvPr/>
        </p:nvSpPr>
        <p:spPr>
          <a:xfrm>
            <a:off x="34413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855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804</Words>
  <Application>Microsoft Office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Wingdings</vt:lpstr>
      <vt:lpstr>Wingdings 2</vt:lpstr>
      <vt:lpstr>Dividend</vt:lpstr>
      <vt:lpstr>PowerPoint Presentation</vt:lpstr>
      <vt:lpstr>acceptance testing</vt:lpstr>
      <vt:lpstr>Categories of acceptance testing</vt:lpstr>
      <vt:lpstr>Selection of acceptance criteria</vt:lpstr>
      <vt:lpstr>Prioritization in selection of Acceptance Criteria</vt:lpstr>
      <vt:lpstr>Acceptance test plan</vt:lpstr>
      <vt:lpstr>Acceptance test execution</vt:lpstr>
      <vt:lpstr>Acceptance test execution</vt:lpstr>
      <vt:lpstr>Acceptance test report</vt:lpstr>
      <vt:lpstr>Acceptance test report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Ch.12 - Acceptance Testing</dc:title>
  <dc:subject>Software Quality and Testing</dc:subject>
  <dc:creator>M. Mahmudul Hasan</dc:creator>
  <cp:lastModifiedBy>Abhijit Bhowmik</cp:lastModifiedBy>
  <cp:revision>390</cp:revision>
  <dcterms:created xsi:type="dcterms:W3CDTF">2019-09-22T04:52:04Z</dcterms:created>
  <dcterms:modified xsi:type="dcterms:W3CDTF">2020-07-12T06:26:21Z</dcterms:modified>
</cp:coreProperties>
</file>