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13" r:id="rId9"/>
    <p:sldId id="317" r:id="rId10"/>
    <p:sldId id="316" r:id="rId11"/>
    <p:sldId id="312" r:id="rId12"/>
    <p:sldId id="314" r:id="rId13"/>
    <p:sldId id="315" r:id="rId14"/>
    <p:sldId id="305" r:id="rId15"/>
    <p:sldId id="297" r:id="rId16"/>
    <p:sldId id="29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tudera.nu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software quality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465702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120879"/>
            <a:ext cx="10899058" cy="197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RELIABILITY AND CORRECTNESS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a program can be expected to perform its intendent functions with required precession (user’s objectives/satisfaction). </a:t>
            </a:r>
          </a:p>
          <a:p>
            <a:pPr lvl="1"/>
            <a:r>
              <a:rPr lang="en-US" altLang="en-US" sz="2200" dirty="0"/>
              <a:t>The probability of the software executing without failure for a specific period of time is known as reliability</a:t>
            </a:r>
            <a:endParaRPr lang="en-GB" sz="2200" dirty="0">
              <a:solidFill>
                <a:srgbClr val="002060"/>
              </a:solidFill>
            </a:endParaRP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B360E04-211A-4E21-8105-950E152B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6" y="3038168"/>
            <a:ext cx="7521678" cy="381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eliability">
            <a:extLst>
              <a:ext uri="{FF2B5EF4-FFF2-40B4-BE49-F238E27FC236}">
                <a16:creationId xmlns:a16="http://schemas.microsoft.com/office/drawing/2014/main" id="{1343C282-600D-4923-9F46-7B444C58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87" y="3883896"/>
            <a:ext cx="4322391" cy="26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2597FF-6865-4E07-9792-12B4CA790819}"/>
              </a:ext>
            </a:extLst>
          </p:cNvPr>
          <p:cNvSpPr/>
          <p:nvPr/>
        </p:nvSpPr>
        <p:spPr>
          <a:xfrm>
            <a:off x="6096000" y="2823212"/>
            <a:ext cx="6096000" cy="811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dirty="0"/>
              <a:t>Example: </a:t>
            </a:r>
            <a:r>
              <a:rPr lang="en-US" altLang="en-US" sz="2200" i="1" dirty="0">
                <a:solidFill>
                  <a:srgbClr val="7030A0"/>
                </a:solidFill>
              </a:rPr>
              <a:t>No more than five experimental runs out of 1000 can be lost because of software failures</a:t>
            </a:r>
            <a:r>
              <a:rPr lang="en-US" altLang="en-US" sz="22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46D21B-A448-4889-988B-93AB35C70B4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C2E7607-F8E2-470D-B171-99A4E31E42EF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1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85971606-CFD9-4575-B2CA-2563075B7491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M. Mhahudul Hasan">
            <a:extLst>
              <a:ext uri="{FF2B5EF4-FFF2-40B4-BE49-F238E27FC236}">
                <a16:creationId xmlns:a16="http://schemas.microsoft.com/office/drawing/2014/main" id="{458CCF07-0526-4E71-8728-5A6DFE21285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14940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973393" y="1120877"/>
            <a:ext cx="10879393" cy="163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solidFill>
                  <a:srgbClr val="C00000"/>
                </a:solidFill>
              </a:rPr>
              <a:t>Software Quality Criteria</a:t>
            </a:r>
          </a:p>
          <a:p>
            <a:r>
              <a:rPr lang="en-US" sz="2200" dirty="0"/>
              <a:t>A quality criterion is an attribute of a quality factor that is related to </a:t>
            </a:r>
            <a:r>
              <a:rPr lang="en-US" sz="2200" dirty="0">
                <a:solidFill>
                  <a:srgbClr val="7030A0"/>
                </a:solidFill>
              </a:rPr>
              <a:t>software development</a:t>
            </a:r>
          </a:p>
          <a:p>
            <a:r>
              <a:rPr lang="en-US" sz="2200" dirty="0"/>
              <a:t>Example: </a:t>
            </a:r>
            <a:r>
              <a:rPr lang="en-GB" sz="2200" dirty="0">
                <a:solidFill>
                  <a:srgbClr val="7030A0"/>
                </a:solidFill>
              </a:rPr>
              <a:t>Modularity, testability, maintainability, reusability, etc.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57E667-F1AC-422A-9680-CE40CB031CC1}"/>
              </a:ext>
            </a:extLst>
          </p:cNvPr>
          <p:cNvSpPr txBox="1">
            <a:spLocks/>
          </p:cNvSpPr>
          <p:nvPr/>
        </p:nvSpPr>
        <p:spPr>
          <a:xfrm>
            <a:off x="0" y="524695"/>
            <a:ext cx="11029950" cy="55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4164E4-D392-47E5-9F7B-A2D9FEEE6650}"/>
              </a:ext>
            </a:extLst>
          </p:cNvPr>
          <p:cNvSpPr txBox="1">
            <a:spLocks/>
          </p:cNvSpPr>
          <p:nvPr/>
        </p:nvSpPr>
        <p:spPr>
          <a:xfrm>
            <a:off x="860321" y="2802195"/>
            <a:ext cx="6484376" cy="294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MODULARITY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Modularity is an attribute of the architecture of a software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A highly modular software allows designers to put cohesive components in one module, thereby increasing the maintainability of the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Compatibility among the module integration</a:t>
            </a:r>
          </a:p>
        </p:txBody>
      </p:sp>
      <p:pic>
        <p:nvPicPr>
          <p:cNvPr id="1026" name="Picture 2" descr="Image result for modularity">
            <a:extLst>
              <a:ext uri="{FF2B5EF4-FFF2-40B4-BE49-F238E27FC236}">
                <a16:creationId xmlns:a16="http://schemas.microsoft.com/office/drawing/2014/main" id="{D70D0DAD-F534-487D-95A2-763D5BED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33" y="2127762"/>
            <a:ext cx="2955516" cy="238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dularity">
            <a:extLst>
              <a:ext uri="{FF2B5EF4-FFF2-40B4-BE49-F238E27FC236}">
                <a16:creationId xmlns:a16="http://schemas.microsoft.com/office/drawing/2014/main" id="{0F763B8B-82EE-47F6-B891-D24B4890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626" y="4019736"/>
            <a:ext cx="2649026" cy="254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88D431C-E526-4091-8A59-4E3C5F3E6E90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27805F2-0285-4C20-A8A9-F73FC986D3A4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9B1D15B8-C33B-40D8-9F78-8F27753A7F9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M. Mhahudul Hasan">
            <a:extLst>
              <a:ext uri="{FF2B5EF4-FFF2-40B4-BE49-F238E27FC236}">
                <a16:creationId xmlns:a16="http://schemas.microsoft.com/office/drawing/2014/main" id="{51C9F384-A241-4475-8F6F-85D8010A559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53291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709" y="663679"/>
            <a:ext cx="9011265" cy="489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MAINTAINABILITY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locate and fix a 	defect in an operational program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A maintenance programmer shall be able to modify existing reports to conform to revised chemical-reporting regulations from the federal government with 20 labor hours or less of development effort.</a:t>
            </a:r>
            <a:endParaRPr lang="en-GB" sz="22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TESTABILITY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program to ensure that it performs</a:t>
            </a:r>
            <a:br>
              <a:rPr lang="en-GB" sz="2200" dirty="0">
                <a:solidFill>
                  <a:srgbClr val="002060"/>
                </a:solidFill>
              </a:rPr>
            </a:br>
            <a:r>
              <a:rPr lang="en-GB" sz="2200" dirty="0">
                <a:solidFill>
                  <a:srgbClr val="002060"/>
                </a:solidFill>
              </a:rPr>
              <a:t>its intendent functions.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The maximum cyclomatic complexity* of a module shall not exceed 20</a:t>
            </a:r>
            <a:endParaRPr lang="en-GB" sz="22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FLEXIBILITY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modify an operational program.</a:t>
            </a:r>
          </a:p>
          <a:p>
            <a:pPr marL="324000" lvl="1" indent="0">
              <a:buNone/>
            </a:pPr>
            <a:endParaRPr lang="en-GB" sz="22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Image result for maintainability">
            <a:extLst>
              <a:ext uri="{FF2B5EF4-FFF2-40B4-BE49-F238E27FC236}">
                <a16:creationId xmlns:a16="http://schemas.microsoft.com/office/drawing/2014/main" id="{625725DB-B970-41AB-A9DE-C9011A5FE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457" y="610984"/>
            <a:ext cx="2024217" cy="177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estability">
            <a:extLst>
              <a:ext uri="{FF2B5EF4-FFF2-40B4-BE49-F238E27FC236}">
                <a16:creationId xmlns:a16="http://schemas.microsoft.com/office/drawing/2014/main" id="{AE78D673-A805-45B2-94BA-0C57C28E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32" y="2558078"/>
            <a:ext cx="3593690" cy="189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ftware flexibility">
            <a:extLst>
              <a:ext uri="{FF2B5EF4-FFF2-40B4-BE49-F238E27FC236}">
                <a16:creationId xmlns:a16="http://schemas.microsoft.com/office/drawing/2014/main" id="{54F97625-9851-4888-9DCF-192B88215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683" y="4321278"/>
            <a:ext cx="3368317" cy="14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F89BB3-DB76-43B1-AB42-12DFA10FE61E}"/>
              </a:ext>
            </a:extLst>
          </p:cNvPr>
          <p:cNvSpPr>
            <a:spLocks noGrp="1"/>
          </p:cNvSpPr>
          <p:nvPr/>
        </p:nvSpPr>
        <p:spPr>
          <a:xfrm>
            <a:off x="-152402" y="376260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DEF145B-0E11-458F-864D-92764BDB452C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8B517A-C95C-4503-B6CD-911B4641FD5B}"/>
              </a:ext>
            </a:extLst>
          </p:cNvPr>
          <p:cNvSpPr/>
          <p:nvPr/>
        </p:nvSpPr>
        <p:spPr>
          <a:xfrm>
            <a:off x="717753" y="5484533"/>
            <a:ext cx="109924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200" i="1" dirty="0">
                <a:solidFill>
                  <a:srgbClr val="7030A0"/>
                </a:solidFill>
              </a:rPr>
              <a:t>A maintenance programmer who has at least six months of experience supporting this product shall be able to make a new copy output available to the product, including code modifications and testing, with no more than one hour of labor.</a:t>
            </a:r>
            <a:r>
              <a:rPr lang="en-US" altLang="en-US" sz="2200" dirty="0">
                <a:solidFill>
                  <a:srgbClr val="7030A0"/>
                </a:solidFill>
              </a:rPr>
              <a:t> 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7B1C6002-53C0-4100-95B1-3845DF9409C7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M. Mhahudul Hasan">
            <a:extLst>
              <a:ext uri="{FF2B5EF4-FFF2-40B4-BE49-F238E27FC236}">
                <a16:creationId xmlns:a16="http://schemas.microsoft.com/office/drawing/2014/main" id="{250EA5F2-5FC2-486C-B945-1A82F100E4D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27936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723" y="929149"/>
            <a:ext cx="7433187" cy="592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PORTABILITY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transfer a program from one hardware and/or software environment to another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REUSABILITY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parts of a software system can be reused in other application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The chemical structure input functions shall be designed to be reusable at the object code level in other applications that use the international standard chemical structure representations.</a:t>
            </a:r>
            <a:endParaRPr lang="en-GB" sz="22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INTEROPERABILITY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couple one system with another (Biometric SIM registration, Blockchain)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The Chemical Tracking System shall be able to import any valid chemical structure from the </a:t>
            </a:r>
            <a:r>
              <a:rPr lang="en-US" altLang="en-US" sz="2200" i="1" dirty="0" err="1">
                <a:solidFill>
                  <a:srgbClr val="7030A0"/>
                </a:solidFill>
              </a:rPr>
              <a:t>ChemiDraw</a:t>
            </a:r>
            <a:r>
              <a:rPr lang="en-US" altLang="en-US" sz="2200" i="1" dirty="0">
                <a:solidFill>
                  <a:srgbClr val="7030A0"/>
                </a:solidFill>
              </a:rPr>
              <a:t> (version 2.3 or earlier) and Chem-Struct (version 5 or earlier) tools.</a:t>
            </a:r>
            <a:endParaRPr lang="en-GB" sz="2200" dirty="0">
              <a:solidFill>
                <a:srgbClr val="7030A0"/>
              </a:solidFill>
            </a:endParaRPr>
          </a:p>
          <a:p>
            <a:pPr marL="324000" lvl="1" indent="0">
              <a:buNone/>
            </a:pPr>
            <a:endParaRPr lang="en-GB" sz="2200" dirty="0">
              <a:solidFill>
                <a:srgbClr val="002060"/>
              </a:solidFill>
            </a:endParaRPr>
          </a:p>
        </p:txBody>
      </p:sp>
      <p:pic>
        <p:nvPicPr>
          <p:cNvPr id="7" name="Picture 8" descr="Image result for software portability">
            <a:extLst>
              <a:ext uri="{FF2B5EF4-FFF2-40B4-BE49-F238E27FC236}">
                <a16:creationId xmlns:a16="http://schemas.microsoft.com/office/drawing/2014/main" id="{4D18F9B9-DD2E-44A5-80C2-2937CBB9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90" y="1056201"/>
            <a:ext cx="3481849" cy="161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ystem interoperability">
            <a:extLst>
              <a:ext uri="{FF2B5EF4-FFF2-40B4-BE49-F238E27FC236}">
                <a16:creationId xmlns:a16="http://schemas.microsoft.com/office/drawing/2014/main" id="{5B3D4344-78F9-4CC6-9401-2AC821DC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06" y="4257521"/>
            <a:ext cx="2762711" cy="260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eusability">
            <a:extLst>
              <a:ext uri="{FF2B5EF4-FFF2-40B4-BE49-F238E27FC236}">
                <a16:creationId xmlns:a16="http://schemas.microsoft.com/office/drawing/2014/main" id="{7C568AE2-515D-4FF7-B860-A2DDC0FF6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08" y="2837373"/>
            <a:ext cx="3137872" cy="171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ystem interoperability">
            <a:extLst>
              <a:ext uri="{FF2B5EF4-FFF2-40B4-BE49-F238E27FC236}">
                <a16:creationId xmlns:a16="http://schemas.microsoft.com/office/drawing/2014/main" id="{69B8CD4A-12B8-4062-B583-37B6CF9A1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12" y="4792613"/>
            <a:ext cx="1709459" cy="100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DCB11D-87B8-403E-B37C-853095795B1A}"/>
              </a:ext>
            </a:extLst>
          </p:cNvPr>
          <p:cNvSpPr>
            <a:spLocks noGrp="1"/>
          </p:cNvSpPr>
          <p:nvPr/>
        </p:nvSpPr>
        <p:spPr>
          <a:xfrm>
            <a:off x="-152402" y="376260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D81150F-C035-4C56-9A80-DB66CDE6FF5C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AA4D94B7-5256-4E80-8872-2C3DE000918C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M. Mhahudul Hasan">
            <a:extLst>
              <a:ext uri="{FF2B5EF4-FFF2-40B4-BE49-F238E27FC236}">
                <a16:creationId xmlns:a16="http://schemas.microsoft.com/office/drawing/2014/main" id="{F90EEAFC-EADB-41E0-878C-F97818623BE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11262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9946"/>
            <a:ext cx="11029950" cy="62568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    ISO-9126 Quality Framework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2026" y="2071312"/>
            <a:ext cx="5909839" cy="362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>
                <a:solidFill>
                  <a:srgbClr val="C00000"/>
                </a:solidFill>
              </a:rPr>
              <a:t>ISO-9126: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The mostly influential one in the software </a:t>
            </a:r>
            <a:r>
              <a:rPr lang="en-US" altLang="en-US" sz="2200" dirty="0">
                <a:solidFill>
                  <a:srgbClr val="7030A0"/>
                </a:solidFill>
              </a:rPr>
              <a:t>engineering community today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Provides a </a:t>
            </a:r>
            <a:r>
              <a:rPr lang="en-US" altLang="en-US" sz="2200" dirty="0">
                <a:solidFill>
                  <a:srgbClr val="7030A0"/>
                </a:solidFill>
              </a:rPr>
              <a:t>hierarchical framework for quality </a:t>
            </a:r>
            <a:r>
              <a:rPr lang="en-US" altLang="en-US" sz="2200" dirty="0"/>
              <a:t>definition, organized into quality characteristics and sub-characteristics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>
                <a:solidFill>
                  <a:srgbClr val="7030A0"/>
                </a:solidFill>
              </a:rPr>
              <a:t>Six top-level quality characteristics</a:t>
            </a:r>
            <a:r>
              <a:rPr lang="en-US" altLang="en-US" sz="2200" dirty="0"/>
              <a:t>, each associated with its own exclusive (non-overlapping) sub-characteristics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21824" y="1820590"/>
            <a:ext cx="5670176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solidFill>
                  <a:srgbClr val="FF0000"/>
                </a:solidFill>
              </a:rPr>
              <a:t>Quality characteristics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Functionality: </a:t>
            </a:r>
            <a:r>
              <a:rPr lang="en-US" sz="2200" dirty="0"/>
              <a:t>what is needed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Reliability: </a:t>
            </a:r>
            <a:r>
              <a:rPr lang="en-US" sz="2200" dirty="0"/>
              <a:t>functions correctly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Usability: </a:t>
            </a:r>
            <a:r>
              <a:rPr lang="en-US" sz="2200" dirty="0"/>
              <a:t>effort to use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Efficiency: </a:t>
            </a:r>
            <a:r>
              <a:rPr lang="en-US" sz="2200" dirty="0"/>
              <a:t>resource needed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Maintainability: </a:t>
            </a:r>
            <a:r>
              <a:rPr lang="en-US" sz="2200" dirty="0"/>
              <a:t>correct/improve/adapt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Portability: </a:t>
            </a:r>
            <a:r>
              <a:rPr lang="en-US" sz="2200" dirty="0"/>
              <a:t>from one environment to another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9DEA83-9660-4559-A1B8-ABA07A3943CA}"/>
              </a:ext>
            </a:extLst>
          </p:cNvPr>
          <p:cNvSpPr>
            <a:spLocks noGrp="1"/>
          </p:cNvSpPr>
          <p:nvPr/>
        </p:nvSpPr>
        <p:spPr>
          <a:xfrm>
            <a:off x="-152402" y="376260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71A7C33-005F-40D6-B8BE-132CFFFD6454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7010B1-1950-44D6-AA04-C18FA45E7B6D}"/>
              </a:ext>
            </a:extLst>
          </p:cNvPr>
          <p:cNvSpPr txBox="1">
            <a:spLocks/>
          </p:cNvSpPr>
          <p:nvPr/>
        </p:nvSpPr>
        <p:spPr>
          <a:xfrm>
            <a:off x="601690" y="1283109"/>
            <a:ext cx="10680825" cy="870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ISO (International Organization for Standardization)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B1E4B1AA-F54D-4191-9F27-5FF22853876A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M. Mhahudul Hasan">
            <a:extLst>
              <a:ext uri="{FF2B5EF4-FFF2-40B4-BE49-F238E27FC236}">
                <a16:creationId xmlns:a16="http://schemas.microsoft.com/office/drawing/2014/main" id="{EFAF80A9-CE98-44D1-B291-9E5F9CA981C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39667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24695"/>
            <a:ext cx="11029950" cy="6404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quality expectations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841" y="1429336"/>
            <a:ext cx="5472740" cy="465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External/Consumer expectations</a:t>
            </a:r>
          </a:p>
          <a:p>
            <a:pPr lvl="1"/>
            <a:r>
              <a:rPr lang="en-US" sz="2200" dirty="0"/>
              <a:t>“good enough” for the PRICE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</a:rPr>
              <a:t>Fit-for-use: </a:t>
            </a:r>
            <a:r>
              <a:rPr lang="en-US" sz="2200" dirty="0"/>
              <a:t>doing the “right things”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</a:rPr>
              <a:t>Conformance: </a:t>
            </a:r>
            <a:r>
              <a:rPr lang="en-US" sz="2200" dirty="0"/>
              <a:t>doing the “things right”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Expectations for different software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General: </a:t>
            </a:r>
            <a:r>
              <a:rPr lang="en-US" sz="2200" dirty="0"/>
              <a:t>functionality &amp; reliability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Usability: </a:t>
            </a:r>
            <a:r>
              <a:rPr lang="en-US" sz="2200" dirty="0"/>
              <a:t>GUI/end-user/web/etc.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Safety: </a:t>
            </a:r>
            <a:r>
              <a:rPr lang="en-US" sz="2200" dirty="0"/>
              <a:t>safety-critical systems (autopilot)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0750" y="1346875"/>
            <a:ext cx="5352490" cy="424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Internal/Producer expectations</a:t>
            </a:r>
          </a:p>
          <a:p>
            <a:pPr lvl="1"/>
            <a:r>
              <a:rPr lang="en-US" sz="2200" dirty="0"/>
              <a:t>“good enough” for the COST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Mirror consumer side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Functionality &amp; correctness via V&amp;V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Service related: </a:t>
            </a:r>
            <a:r>
              <a:rPr lang="en-US" sz="2200" dirty="0"/>
              <a:t>maintainability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Interfacing units: </a:t>
            </a:r>
            <a:r>
              <a:rPr lang="en-US" sz="2200" dirty="0"/>
              <a:t>interoperability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3rd party: </a:t>
            </a:r>
            <a:r>
              <a:rPr lang="en-US" sz="2200" dirty="0"/>
              <a:t>modularity (outsource)</a:t>
            </a:r>
          </a:p>
          <a:p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55DA28-B16F-4DBD-A69F-D3680A57D952}"/>
              </a:ext>
            </a:extLst>
          </p:cNvPr>
          <p:cNvSpPr>
            <a:spLocks noGrp="1"/>
          </p:cNvSpPr>
          <p:nvPr/>
        </p:nvSpPr>
        <p:spPr>
          <a:xfrm>
            <a:off x="-152402" y="376260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9E3FFC5-97FF-46F6-A2EB-7B5E1D79059A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15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76EFE6C8-1A52-4414-8E47-2576FE85165C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3320295E-5BD4-4AE8-91E8-2ED4528CA78E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06522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54191"/>
            <a:ext cx="11029950" cy="58143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9613" y="1353831"/>
            <a:ext cx="11025187" cy="17285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8FCDC1-7127-4D2D-B187-D420A966E7AB}"/>
              </a:ext>
            </a:extLst>
          </p:cNvPr>
          <p:cNvSpPr>
            <a:spLocks noGrp="1"/>
          </p:cNvSpPr>
          <p:nvPr/>
        </p:nvSpPr>
        <p:spPr>
          <a:xfrm>
            <a:off x="-152402" y="376260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68CDC19-B233-48EC-982C-744389A4B4CB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16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73971FAE-099A-4A36-9602-04194F89773E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08D5B6B4-A4A9-4B78-A485-DB2E23B18E5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4" y="495199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quality perspectives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4098" y="1209368"/>
            <a:ext cx="10652865" cy="547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Subject of SQAT: People’s perspectives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External/Consumer: </a:t>
            </a:r>
            <a:r>
              <a:rPr lang="en-US" sz="2400" dirty="0"/>
              <a:t>customers and users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Internal/Producer: </a:t>
            </a:r>
            <a:r>
              <a:rPr lang="en-US" sz="2400" dirty="0"/>
              <a:t>developer, testers, and managers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Other: </a:t>
            </a:r>
            <a:r>
              <a:rPr lang="en-US" sz="2400" dirty="0"/>
              <a:t>3rd party, indirect users (email notification)</a:t>
            </a:r>
          </a:p>
          <a:p>
            <a:pPr marL="324000" lvl="1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Objects of SQAT: </a:t>
            </a:r>
          </a:p>
          <a:p>
            <a:pPr lvl="1"/>
            <a:r>
              <a:rPr lang="en-US" sz="2400" dirty="0"/>
              <a:t>Software products, systems, and services</a:t>
            </a:r>
          </a:p>
          <a:p>
            <a:pPr lvl="1"/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External View</a:t>
            </a:r>
          </a:p>
          <a:p>
            <a:pPr lvl="1"/>
            <a:r>
              <a:rPr lang="en-US" sz="2400" dirty="0"/>
              <a:t>mostly sees a software system as a black box, where one can observe its behavior but not see through inside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Internal View</a:t>
            </a:r>
          </a:p>
          <a:p>
            <a:pPr lvl="1"/>
            <a:r>
              <a:rPr lang="en-US" sz="2400" dirty="0"/>
              <a:t>mostly sees a software system as a white box, or more appropriately a clear box, where one can see what is inside and how it works</a:t>
            </a:r>
            <a:endParaRPr lang="en-US" sz="2000" dirty="0"/>
          </a:p>
        </p:txBody>
      </p:sp>
      <p:pic>
        <p:nvPicPr>
          <p:cNvPr id="1026" name="Picture 2" descr="Image result for blackbox and whitebox testing">
            <a:extLst>
              <a:ext uri="{FF2B5EF4-FFF2-40B4-BE49-F238E27FC236}">
                <a16:creationId xmlns:a16="http://schemas.microsoft.com/office/drawing/2014/main" id="{99955B74-CF0C-4127-AF25-8D920DAE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55" y="1065877"/>
            <a:ext cx="4380271" cy="344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C0C010-16C2-4CE6-A420-2E2D3BA9CB3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377FE2F-9AA7-4A4C-A93A-D61DC4E6B964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AA9671C9-7B02-4677-81AB-E8A1DCA64581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D7065AF3-52D4-4D8A-92DE-6398F22D08ED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4CCCE35-A706-45F1-B7F2-963485AD705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C224E40-6AA9-4276-B266-7B1F212539BE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6283E3FC-2752-450E-B0C1-1E15563B6019}"/>
              </a:ext>
            </a:extLst>
          </p:cNvPr>
          <p:cNvSpPr/>
          <p:nvPr/>
        </p:nvSpPr>
        <p:spPr>
          <a:xfrm>
            <a:off x="0" y="-44245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7" y="495197"/>
            <a:ext cx="11029950" cy="59618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Views in software quality (</a:t>
            </a:r>
            <a:r>
              <a:rPr lang="en-US" sz="2200" dirty="0" err="1">
                <a:solidFill>
                  <a:srgbClr val="0070C0"/>
                </a:solidFill>
              </a:rPr>
              <a:t>Kitchenham</a:t>
            </a:r>
            <a:r>
              <a:rPr lang="en-US" sz="2200" dirty="0">
                <a:solidFill>
                  <a:srgbClr val="0070C0"/>
                </a:solidFill>
              </a:rPr>
              <a:t> and </a:t>
            </a:r>
            <a:r>
              <a:rPr lang="en-US" sz="2200" dirty="0" err="1">
                <a:solidFill>
                  <a:srgbClr val="0070C0"/>
                </a:solidFill>
              </a:rPr>
              <a:t>Pfleeger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559" y="1386350"/>
            <a:ext cx="11127357" cy="4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1.   Mystical view (misconception)</a:t>
            </a:r>
          </a:p>
          <a:p>
            <a:pPr lvl="2"/>
            <a:r>
              <a:rPr lang="en-US" sz="2200" dirty="0"/>
              <a:t>Quality is something that can be recognized through experience, but not defined in some tractable form</a:t>
            </a:r>
          </a:p>
          <a:p>
            <a:pPr lvl="2"/>
            <a:r>
              <a:rPr lang="en-US" sz="2200" dirty="0"/>
              <a:t>A good quality object stands out, and it is easily recognized</a:t>
            </a:r>
            <a:br>
              <a:rPr lang="en-US" sz="2200" dirty="0"/>
            </a:br>
            <a:endParaRPr lang="en-US" sz="2200" dirty="0"/>
          </a:p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2.   User view</a:t>
            </a:r>
          </a:p>
          <a:p>
            <a:pPr lvl="2"/>
            <a:r>
              <a:rPr lang="en-US" sz="2200" dirty="0"/>
              <a:t>Quality concerns the extent to which a product meets user </a:t>
            </a:r>
            <a:r>
              <a:rPr lang="en-US" sz="2200" dirty="0">
                <a:solidFill>
                  <a:srgbClr val="7030A0"/>
                </a:solidFill>
              </a:rPr>
              <a:t>needs and expectations</a:t>
            </a:r>
          </a:p>
          <a:p>
            <a:pPr lvl="2"/>
            <a:r>
              <a:rPr lang="en-US" sz="2200" dirty="0"/>
              <a:t>A product is of good quality if it </a:t>
            </a:r>
            <a:r>
              <a:rPr lang="en-US" sz="2200" dirty="0">
                <a:solidFill>
                  <a:srgbClr val="7030A0"/>
                </a:solidFill>
              </a:rPr>
              <a:t>satisfies a large number of users</a:t>
            </a:r>
          </a:p>
          <a:p>
            <a:pPr lvl="2"/>
            <a:r>
              <a:rPr lang="en-US" sz="2200" dirty="0"/>
              <a:t>It is useful to </a:t>
            </a:r>
            <a:r>
              <a:rPr lang="en-US" sz="2200" dirty="0">
                <a:solidFill>
                  <a:srgbClr val="7030A0"/>
                </a:solidFill>
              </a:rPr>
              <a:t>identify the product attributes which the users consider to be important</a:t>
            </a:r>
          </a:p>
          <a:p>
            <a:pPr lvl="2"/>
            <a:r>
              <a:rPr lang="en-US" sz="2200" dirty="0"/>
              <a:t>This view may encompass many subject elements, e.g. </a:t>
            </a:r>
            <a:r>
              <a:rPr lang="en-US" sz="2200" dirty="0">
                <a:solidFill>
                  <a:srgbClr val="7030A0"/>
                </a:solidFill>
              </a:rPr>
              <a:t>usability, reliability, efficiency, etc</a:t>
            </a:r>
            <a:r>
              <a:rPr lang="en-US" sz="2200" dirty="0"/>
              <a:t>.</a:t>
            </a:r>
          </a:p>
        </p:txBody>
      </p:sp>
      <p:pic>
        <p:nvPicPr>
          <p:cNvPr id="1026" name="Picture 2" descr="Image result for userview of software quality">
            <a:extLst>
              <a:ext uri="{FF2B5EF4-FFF2-40B4-BE49-F238E27FC236}">
                <a16:creationId xmlns:a16="http://schemas.microsoft.com/office/drawing/2014/main" id="{C38C0B53-D03E-4FC8-8214-FD1147B2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53" y="248141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551B8F-F6FE-402C-9A38-09AD73748B79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6F772BA-07D9-4110-9BB5-789E572DC6FF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30" name="Rectangle 29" descr="M. Mhahudul Hasan">
            <a:extLst>
              <a:ext uri="{FF2B5EF4-FFF2-40B4-BE49-F238E27FC236}">
                <a16:creationId xmlns:a16="http://schemas.microsoft.com/office/drawing/2014/main" id="{3B955320-8643-4EFD-89F0-BB4378B1F1EE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 descr="M. Mhahudul Hasan">
            <a:extLst>
              <a:ext uri="{FF2B5EF4-FFF2-40B4-BE49-F238E27FC236}">
                <a16:creationId xmlns:a16="http://schemas.microsoft.com/office/drawing/2014/main" id="{12B0785E-F30D-429A-BB12-D837368C26FF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 descr="M. Mhahudul Hasan">
            <a:extLst>
              <a:ext uri="{FF2B5EF4-FFF2-40B4-BE49-F238E27FC236}">
                <a16:creationId xmlns:a16="http://schemas.microsoft.com/office/drawing/2014/main" id="{0530D7FF-4BA2-496A-8F9D-6C210CBE0031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9922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465702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Views in software quality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4573" y="1496126"/>
            <a:ext cx="10533982" cy="431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3.   Manufacturing view</a:t>
            </a:r>
          </a:p>
          <a:p>
            <a:pPr lvl="2"/>
            <a:r>
              <a:rPr lang="en-US" sz="2200" dirty="0"/>
              <a:t>Conformance to </a:t>
            </a:r>
            <a:r>
              <a:rPr lang="en-US" sz="2200" dirty="0">
                <a:solidFill>
                  <a:srgbClr val="7030A0"/>
                </a:solidFill>
              </a:rPr>
              <a:t>process standards/requirements</a:t>
            </a:r>
          </a:p>
          <a:p>
            <a:pPr lvl="2"/>
            <a:r>
              <a:rPr lang="en-US" sz="2200" dirty="0"/>
              <a:t>Quality is seen as </a:t>
            </a:r>
            <a:r>
              <a:rPr lang="en-US" sz="2200" dirty="0">
                <a:solidFill>
                  <a:srgbClr val="7030A0"/>
                </a:solidFill>
              </a:rPr>
              <a:t>conforming to requirements leads to consistency in products</a:t>
            </a:r>
          </a:p>
          <a:p>
            <a:pPr lvl="2"/>
            <a:r>
              <a:rPr lang="en-US" sz="2200" dirty="0"/>
              <a:t>Any </a:t>
            </a:r>
            <a:r>
              <a:rPr lang="en-US" sz="2200" dirty="0">
                <a:solidFill>
                  <a:srgbClr val="7030A0"/>
                </a:solidFill>
              </a:rPr>
              <a:t>deviation from the requirements is seen as reducing the quality </a:t>
            </a:r>
            <a:r>
              <a:rPr lang="en-US" sz="2200" dirty="0"/>
              <a:t>of the product</a:t>
            </a:r>
          </a:p>
          <a:p>
            <a:pPr lvl="2"/>
            <a:r>
              <a:rPr lang="en-US" sz="2200" dirty="0"/>
              <a:t>Products are manufactured “</a:t>
            </a:r>
            <a:r>
              <a:rPr lang="en-US" sz="2200" dirty="0">
                <a:solidFill>
                  <a:srgbClr val="7030A0"/>
                </a:solidFill>
              </a:rPr>
              <a:t>right the first time</a:t>
            </a:r>
            <a:r>
              <a:rPr lang="en-US" sz="2200" dirty="0"/>
              <a:t>” so that the cost can be reduced</a:t>
            </a:r>
            <a:br>
              <a:rPr lang="en-US" sz="2200" dirty="0"/>
            </a:br>
            <a:r>
              <a:rPr lang="en-US" sz="2200" dirty="0"/>
              <a:t>(very low changing possibility and without re-work)</a:t>
            </a:r>
          </a:p>
          <a:p>
            <a:pPr lvl="2"/>
            <a:r>
              <a:rPr lang="en-US" sz="2200" dirty="0"/>
              <a:t>Product </a:t>
            </a:r>
            <a:r>
              <a:rPr lang="en-US" sz="2200" dirty="0">
                <a:solidFill>
                  <a:srgbClr val="7030A0"/>
                </a:solidFill>
              </a:rPr>
              <a:t>quality can be incrementally improved </a:t>
            </a:r>
            <a:r>
              <a:rPr lang="en-US" sz="2200" dirty="0"/>
              <a:t>by </a:t>
            </a:r>
            <a:r>
              <a:rPr lang="en-US" sz="2200" dirty="0">
                <a:solidFill>
                  <a:srgbClr val="7030A0"/>
                </a:solidFill>
              </a:rPr>
              <a:t>improving the process</a:t>
            </a:r>
          </a:p>
          <a:p>
            <a:pPr lvl="2"/>
            <a:r>
              <a:rPr lang="en-US" sz="2200" dirty="0"/>
              <a:t>The CMM and ISO 9001 models are based on the manufacturing view</a:t>
            </a:r>
          </a:p>
          <a:p>
            <a:endParaRPr lang="en-US" sz="2200" dirty="0"/>
          </a:p>
        </p:txBody>
      </p:sp>
      <p:pic>
        <p:nvPicPr>
          <p:cNvPr id="2050" name="Picture 2" descr="Image result for manufacturing view  of software quality">
            <a:extLst>
              <a:ext uri="{FF2B5EF4-FFF2-40B4-BE49-F238E27FC236}">
                <a16:creationId xmlns:a16="http://schemas.microsoft.com/office/drawing/2014/main" id="{32F6988D-243D-4E28-982A-2B198E5E8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88859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224715-E16E-4E3E-8655-7886AC6089E4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DD4CB07-45EA-4BF1-83F1-C2A71FE3A04D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B7605320-35A1-447D-9792-E954843C4D0E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BB386554-20DA-45B9-B311-3A7AAF4C0F88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E86231EC-C15D-41E3-8B62-34D9FE611F3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43574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509947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Views in software quality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3064" y="1363392"/>
            <a:ext cx="11127357" cy="3914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4.   Product view</a:t>
            </a:r>
            <a:endParaRPr lang="en-US" sz="2200" dirty="0"/>
          </a:p>
          <a:p>
            <a:pPr lvl="2"/>
            <a:r>
              <a:rPr lang="en-US" sz="2200" dirty="0"/>
              <a:t>If a product is manufactured with good internal properties, then it will have good external properties</a:t>
            </a:r>
          </a:p>
          <a:p>
            <a:pPr marL="4572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5.   Value-based view</a:t>
            </a:r>
            <a:endParaRPr lang="en-US" sz="2200" dirty="0"/>
          </a:p>
          <a:p>
            <a:pPr lvl="2"/>
            <a:r>
              <a:rPr lang="en-US" sz="2200" dirty="0"/>
              <a:t>Customers’ willingness to pay for a software</a:t>
            </a:r>
          </a:p>
          <a:p>
            <a:pPr lvl="2"/>
            <a:r>
              <a:rPr lang="en-US" sz="2200" dirty="0"/>
              <a:t>Value-based view represents the merger of two concepts: </a:t>
            </a:r>
            <a:r>
              <a:rPr lang="en-US" sz="2200" dirty="0">
                <a:solidFill>
                  <a:srgbClr val="7030A0"/>
                </a:solidFill>
              </a:rPr>
              <a:t>excellence and worth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Quality is a measure of excellence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7030A0"/>
                </a:solidFill>
              </a:rPr>
              <a:t>value is a measure of worth</a:t>
            </a:r>
          </a:p>
          <a:p>
            <a:pPr lvl="2"/>
            <a:r>
              <a:rPr lang="en-US" sz="2200" dirty="0"/>
              <a:t>The value-based view makes a </a:t>
            </a:r>
            <a:r>
              <a:rPr lang="en-US" sz="2200" dirty="0">
                <a:solidFill>
                  <a:srgbClr val="7030A0"/>
                </a:solidFill>
              </a:rPr>
              <a:t>trade-off between cost and quality</a:t>
            </a:r>
          </a:p>
        </p:txBody>
      </p:sp>
      <p:pic>
        <p:nvPicPr>
          <p:cNvPr id="3074" name="Picture 2" descr="Image result for value based view of software quality">
            <a:extLst>
              <a:ext uri="{FF2B5EF4-FFF2-40B4-BE49-F238E27FC236}">
                <a16:creationId xmlns:a16="http://schemas.microsoft.com/office/drawing/2014/main" id="{89B4A9A3-B122-4509-BF6A-FA0CB614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89" y="456324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05F83A-C016-47D3-8E83-247E01F7317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455A43-5402-4CE3-A1E5-B4BF04DC690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A0B72721-30D1-49CA-BDC2-D7FD71EBE253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AE01B4B6-1E15-496A-969E-82E051C86FE5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CDAF7EB3-C5F9-4D1A-B87B-3C2DD75A33C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2209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239" y="509947"/>
            <a:ext cx="11029950" cy="596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  Why measure quality?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0044" y="1319146"/>
            <a:ext cx="11127357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Measurement allows us to have a </a:t>
            </a:r>
            <a:r>
              <a:rPr lang="en-US" sz="2200" dirty="0">
                <a:solidFill>
                  <a:srgbClr val="7030A0"/>
                </a:solidFill>
              </a:rPr>
              <a:t>quantitative</a:t>
            </a:r>
            <a:r>
              <a:rPr lang="en-US" sz="2200" dirty="0"/>
              <a:t> view of the </a:t>
            </a:r>
            <a:r>
              <a:rPr lang="en-US" sz="2200" dirty="0">
                <a:solidFill>
                  <a:srgbClr val="0070C0"/>
                </a:solidFill>
              </a:rPr>
              <a:t>quality concept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What are the reasons for developing a quantitative view of quality?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Baseline: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Measurement allows us to establish baselines for qualities to achieve (</a:t>
            </a:r>
            <a:r>
              <a:rPr lang="en-US" sz="2200" dirty="0">
                <a:solidFill>
                  <a:srgbClr val="7030A0"/>
                </a:solidFill>
              </a:rPr>
              <a:t>Usability- extract all the information within 20 minutes from a website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Quality improvement based on cost: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Organizations make continuous improvements in their process models and an improvement has a cost associated with it. Measurement is key to process improvement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Know the present level for future planning: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The needs for improvements can be investigated after performing measurements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46C70-CA2F-40F7-8891-4EBEA045F58C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249D418-60AD-4C7C-96D6-8C65848B4454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00493607-CF65-4B15-832B-364164F8A7EC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DBB1EA36-51A9-4925-ACCB-7B7564971C3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42509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24695"/>
            <a:ext cx="11029950" cy="5519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611" y="2041818"/>
            <a:ext cx="8901828" cy="422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solidFill>
                  <a:srgbClr val="C00000"/>
                </a:solidFill>
              </a:rPr>
              <a:t>Quality Factors</a:t>
            </a:r>
          </a:p>
          <a:p>
            <a:r>
              <a:rPr lang="en-US" sz="2200" dirty="0"/>
              <a:t>A quality factor represents the </a:t>
            </a:r>
            <a:r>
              <a:rPr lang="en-US" sz="2200" dirty="0">
                <a:solidFill>
                  <a:srgbClr val="7030A0"/>
                </a:solidFill>
              </a:rPr>
              <a:t>behavioral characteristic of a system</a:t>
            </a:r>
          </a:p>
          <a:p>
            <a:r>
              <a:rPr lang="en-US" sz="2200" dirty="0"/>
              <a:t>Examples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Correctness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Reliability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Efficiency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Performance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A66F80-AA1E-456A-A5B9-083672AA420B}"/>
              </a:ext>
            </a:extLst>
          </p:cNvPr>
          <p:cNvSpPr txBox="1">
            <a:spLocks/>
          </p:cNvSpPr>
          <p:nvPr/>
        </p:nvSpPr>
        <p:spPr>
          <a:xfrm>
            <a:off x="681075" y="1292641"/>
            <a:ext cx="10652865" cy="84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/>
              <a:t>Software Quality in terms of quality factors and quality criteria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</a:rPr>
              <a:t>McCall’s Quality Factors and Criteria</a:t>
            </a:r>
            <a:endParaRPr lang="en-GB" sz="2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1AED8F-A25F-4E1A-9328-A30816C5937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67CAF92-345A-4866-9D40-70A9A45F1E3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17" name="Rectangle 16" descr="M. Mhahudul Hasan">
            <a:extLst>
              <a:ext uri="{FF2B5EF4-FFF2-40B4-BE49-F238E27FC236}">
                <a16:creationId xmlns:a16="http://schemas.microsoft.com/office/drawing/2014/main" id="{CD129000-1BC5-4C99-9CD9-E94C09AF202C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M. Mhahudul Hasan">
            <a:extLst>
              <a:ext uri="{FF2B5EF4-FFF2-40B4-BE49-F238E27FC236}">
                <a16:creationId xmlns:a16="http://schemas.microsoft.com/office/drawing/2014/main" id="{29810F6F-AD24-4F33-A247-7282E8D75173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1898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2064" y="4011561"/>
            <a:ext cx="8052619" cy="2536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INTEGRITY / SECURITY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access to a software or data by unauthorized persons can be controlled.</a:t>
            </a:r>
          </a:p>
          <a:p>
            <a:pPr lvl="1"/>
            <a:r>
              <a:rPr lang="en-GB" sz="2200" dirty="0">
                <a:solidFill>
                  <a:srgbClr val="7030A0"/>
                </a:solidFill>
              </a:rPr>
              <a:t>CHOICE POINT</a:t>
            </a:r>
            <a:r>
              <a:rPr lang="en-GB" sz="2200" dirty="0">
                <a:solidFill>
                  <a:srgbClr val="002060"/>
                </a:solidFill>
              </a:rPr>
              <a:t> security issue of unprotected data on a tape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Only users who have Auditor access privileges shall be able to view customer transaction histories.</a:t>
            </a:r>
            <a:endParaRPr lang="en-GB" sz="2200" dirty="0">
              <a:solidFill>
                <a:srgbClr val="7030A0"/>
              </a:solidFill>
            </a:endParaRPr>
          </a:p>
        </p:txBody>
      </p:sp>
      <p:pic>
        <p:nvPicPr>
          <p:cNvPr id="1026" name="Picture 2" descr="Image result for choicepoint data breach">
            <a:extLst>
              <a:ext uri="{FF2B5EF4-FFF2-40B4-BE49-F238E27FC236}">
                <a16:creationId xmlns:a16="http://schemas.microsoft.com/office/drawing/2014/main" id="{518D21AF-6791-46E8-AAA3-5764D2B9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6" y="4177096"/>
            <a:ext cx="3421625" cy="256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D564FF-CB5A-403F-B741-68BE633184F2}"/>
              </a:ext>
            </a:extLst>
          </p:cNvPr>
          <p:cNvSpPr txBox="1">
            <a:spLocks/>
          </p:cNvSpPr>
          <p:nvPr/>
        </p:nvSpPr>
        <p:spPr>
          <a:xfrm>
            <a:off x="373626" y="1184787"/>
            <a:ext cx="7339780" cy="2605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EFFICIENCY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amount of computing resources and code required by program to perform a function (e.g. multi-tasking)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At least 25 percent of the processor capacity and RAM available to the application shall be unused at the planned peak load conditions.</a:t>
            </a:r>
            <a:endParaRPr lang="en-GB" sz="2200" dirty="0">
              <a:solidFill>
                <a:srgbClr val="7030A0"/>
              </a:solidFill>
            </a:endParaRPr>
          </a:p>
        </p:txBody>
      </p:sp>
      <p:pic>
        <p:nvPicPr>
          <p:cNvPr id="1028" name="Picture 4" descr="Image result for efficiency">
            <a:extLst>
              <a:ext uri="{FF2B5EF4-FFF2-40B4-BE49-F238E27FC236}">
                <a16:creationId xmlns:a16="http://schemas.microsoft.com/office/drawing/2014/main" id="{0E5ABD99-417F-42FC-A7AF-B90726D47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94" y="1395259"/>
            <a:ext cx="3889642" cy="24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79E13C-D8B2-40F2-AC7B-92F0D5D156A8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AD7F3FD-48DB-4FC6-85E3-8C3B6AE692A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C45ACF89-BCA3-4F03-9C3B-56C78AEBA1DB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M. Mhahudul Hasan">
            <a:extLst>
              <a:ext uri="{FF2B5EF4-FFF2-40B4-BE49-F238E27FC236}">
                <a16:creationId xmlns:a16="http://schemas.microsoft.com/office/drawing/2014/main" id="{653D4C86-13FD-4462-820F-5F3BCE540DD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60992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3678" y="1283110"/>
            <a:ext cx="6356554" cy="5043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USABILITY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learn, operate, prepare input, and interpret output of a program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Time required (e.g. 30 minutes maximum) to extract information regarding higher studies application in Sweden from the website http://</a:t>
            </a:r>
            <a:r>
              <a:rPr lang="en-GB" sz="2200" dirty="0">
                <a:solidFill>
                  <a:srgbClr val="002060"/>
                </a:solidFill>
                <a:hlinkClick r:id="rId2"/>
              </a:rPr>
              <a:t>studera.nu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A trained user shall be able to submit a complete request for a chemical selected from a vendor catalog in an average of four and a maximum</a:t>
            </a:r>
            <a:br>
              <a:rPr lang="en-US" altLang="en-US" sz="2200" i="1" dirty="0">
                <a:solidFill>
                  <a:srgbClr val="7030A0"/>
                </a:solidFill>
              </a:rPr>
            </a:br>
            <a:r>
              <a:rPr lang="en-US" altLang="en-US" sz="2200" i="1" dirty="0">
                <a:solidFill>
                  <a:srgbClr val="7030A0"/>
                </a:solidFill>
              </a:rPr>
              <a:t>of six minutes.</a:t>
            </a:r>
            <a:endParaRPr lang="en-GB" sz="22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8747E-F125-4768-AA7C-94C85A02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247" y="1237943"/>
            <a:ext cx="4857750" cy="49720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531AF1-0A69-4461-9DD9-300CB9912478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3693100-7BBC-4225-82DD-2AC2E6DD121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15CEF980-361B-4A53-A6BB-8A2409D6382A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A132CDA1-889F-401F-AB65-529385CCC31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7073792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1480</Words>
  <Application>Microsoft Office PowerPoint</Application>
  <PresentationFormat>Widescreen</PresentationFormat>
  <Paragraphs>189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          quality perspectives</vt:lpstr>
      <vt:lpstr>     Views in software quality (Kitchenham and Pfleeger)</vt:lpstr>
      <vt:lpstr>Views in software quality</vt:lpstr>
      <vt:lpstr>        Views in software quality</vt:lpstr>
      <vt:lpstr>            Why measure quality?</vt:lpstr>
      <vt:lpstr>      Software quality Factor</vt:lpstr>
      <vt:lpstr>Software quality factor</vt:lpstr>
      <vt:lpstr>Software quality factor</vt:lpstr>
      <vt:lpstr>Software quality factor</vt:lpstr>
      <vt:lpstr>PowerPoint Presentation</vt:lpstr>
      <vt:lpstr>Software quality criteria</vt:lpstr>
      <vt:lpstr>Software quality criteria</vt:lpstr>
      <vt:lpstr>              ISO-9126 Quality Framework</vt:lpstr>
      <vt:lpstr>quality expectations</vt:lpstr>
      <vt:lpstr>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Ch.02 - Software Quality</dc:title>
  <dc:subject>Software Quality and Testing</dc:subject>
  <dc:creator>M. Mahmudul Hasan</dc:creator>
  <cp:lastModifiedBy>Abhijit Bhowmik</cp:lastModifiedBy>
  <cp:revision>166</cp:revision>
  <dcterms:created xsi:type="dcterms:W3CDTF">2019-09-22T04:52:04Z</dcterms:created>
  <dcterms:modified xsi:type="dcterms:W3CDTF">2020-07-12T03:25:28Z</dcterms:modified>
</cp:coreProperties>
</file>