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12" r:id="rId5"/>
    <p:sldId id="313" r:id="rId6"/>
    <p:sldId id="314" r:id="rId7"/>
    <p:sldId id="310" r:id="rId8"/>
    <p:sldId id="309" r:id="rId9"/>
    <p:sldId id="31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quality Engineering</a:t>
            </a:r>
            <a:endParaRPr lang="en-US" sz="25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4" y="554192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2632" y="1221095"/>
            <a:ext cx="11398813" cy="16105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E6F970-A10F-48F4-A17C-A92C3CB72DD1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A5A0A1-3981-4DF9-84D9-7530BF23591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2CC25DBB-FFAB-4F10-84D0-DA466F338D3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EDC91BD7-221F-41A4-81DB-24EA099D1EC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11" y="465701"/>
            <a:ext cx="11029950" cy="5961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quality engineering (SQE)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592" y="1057118"/>
            <a:ext cx="11780924" cy="5446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200" indent="-274320">
              <a:buFont typeface="Wingdings" pitchFamily="2" charset="2"/>
              <a:buChar char="q"/>
            </a:pPr>
            <a:r>
              <a:rPr lang="en-US" sz="2200" dirty="0"/>
              <a:t>To meet or exceed these quality expectations through the selected and execution of appropriate </a:t>
            </a:r>
            <a:br>
              <a:rPr lang="en-US" sz="2200" dirty="0"/>
            </a:br>
            <a:r>
              <a:rPr lang="en-US" sz="2200" dirty="0"/>
              <a:t>  QA activities while </a:t>
            </a:r>
            <a:r>
              <a:rPr lang="en-US" sz="2200" dirty="0">
                <a:solidFill>
                  <a:srgbClr val="7030A0"/>
                </a:solidFill>
              </a:rPr>
              <a:t>minimizing the cost </a:t>
            </a:r>
            <a:r>
              <a:rPr lang="en-US" sz="2200" dirty="0"/>
              <a:t>and other </a:t>
            </a:r>
            <a:r>
              <a:rPr lang="en-US" sz="2200" dirty="0">
                <a:solidFill>
                  <a:srgbClr val="7030A0"/>
                </a:solidFill>
              </a:rPr>
              <a:t>project risks </a:t>
            </a:r>
            <a:r>
              <a:rPr lang="en-US" sz="2200" dirty="0"/>
              <a:t>under the project constraints</a:t>
            </a:r>
          </a:p>
          <a:p>
            <a:pPr marL="133200" indent="-274320">
              <a:buFont typeface="Wingdings" pitchFamily="2" charset="2"/>
              <a:buChar char="q"/>
            </a:pPr>
            <a:r>
              <a:rPr lang="en-US" sz="2200" dirty="0"/>
              <a:t>The SQE process forms an integral part of the overall software engineering process, where other </a:t>
            </a:r>
            <a:br>
              <a:rPr lang="en-US" sz="2200" dirty="0"/>
            </a:br>
            <a:r>
              <a:rPr lang="en-US" sz="2200" dirty="0"/>
              <a:t>   concerns, such as </a:t>
            </a:r>
            <a:r>
              <a:rPr lang="en-US" sz="2200" dirty="0">
                <a:solidFill>
                  <a:srgbClr val="0000FF"/>
                </a:solidFill>
              </a:rPr>
              <a:t>cost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00FF"/>
                </a:solidFill>
              </a:rPr>
              <a:t>schedule</a:t>
            </a:r>
            <a:r>
              <a:rPr lang="en-US" sz="2200" dirty="0"/>
              <a:t> are also considered and managed. </a:t>
            </a:r>
          </a:p>
          <a:p>
            <a:pPr marL="133200" indent="-274320">
              <a:buNone/>
            </a:pPr>
            <a:r>
              <a:rPr lang="en-US" altLang="en-US" sz="2200" u="sng" dirty="0">
                <a:solidFill>
                  <a:srgbClr val="C00000"/>
                </a:solidFill>
              </a:rPr>
              <a:t>SQE activities-Generic Testing Process (Systematic testing based on formal models)</a:t>
            </a:r>
          </a:p>
          <a:p>
            <a:pPr marL="133200" indent="-274320"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Pre-QA activities: Quality Planning/Test Planning</a:t>
            </a:r>
          </a:p>
          <a:p>
            <a:pPr marL="133200" indent="-274320">
              <a:buFont typeface="Wingdings" pitchFamily="2" charset="2"/>
              <a:buChar char="§"/>
            </a:pPr>
            <a:r>
              <a:rPr lang="en-US" altLang="en-US" sz="2200" dirty="0"/>
              <a:t>Most of the key decisions about testing are made during this stage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C00000"/>
                </a:solidFill>
              </a:rPr>
              <a:t>Set specific quality goals </a:t>
            </a:r>
            <a:r>
              <a:rPr lang="en-GB" altLang="en-US" sz="2200" dirty="0"/>
              <a:t>(</a:t>
            </a:r>
            <a:r>
              <a:rPr lang="en-GB" altLang="en-US" sz="2200" dirty="0">
                <a:solidFill>
                  <a:srgbClr val="7030A0"/>
                </a:solidFill>
              </a:rPr>
              <a:t>high-level activities to test planning</a:t>
            </a:r>
            <a:r>
              <a:rPr lang="en-GB" alt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GB" altLang="en-US" sz="2200" dirty="0">
                <a:solidFill>
                  <a:srgbClr val="0070C0"/>
                </a:solidFill>
              </a:rPr>
              <a:t>Identify quality perspective and expectation: </a:t>
            </a:r>
            <a:r>
              <a:rPr lang="en-US" sz="2200" dirty="0"/>
              <a:t>meaningful to target customers and users</a:t>
            </a:r>
            <a:endParaRPr lang="en-GB" altLang="en-US" sz="2200" dirty="0"/>
          </a:p>
          <a:p>
            <a:pPr lvl="1">
              <a:buFont typeface="Wingdings" pitchFamily="2" charset="2"/>
              <a:buChar char="§"/>
            </a:pPr>
            <a:r>
              <a:rPr lang="en-GB" altLang="en-US" sz="2200" dirty="0">
                <a:solidFill>
                  <a:srgbClr val="0070C0"/>
                </a:solidFill>
              </a:rPr>
              <a:t>Select direct quality measures: </a:t>
            </a:r>
            <a:r>
              <a:rPr lang="en-US" sz="2200" dirty="0"/>
              <a:t>quantified measure of the selected quality attributes</a:t>
            </a:r>
            <a:br>
              <a:rPr lang="en-US" sz="2200" dirty="0"/>
            </a:br>
            <a:r>
              <a:rPr lang="en-US" sz="2200" dirty="0"/>
              <a:t>(efficiency, reliability, usefulness target in quantified values)</a:t>
            </a:r>
            <a:endParaRPr lang="en-GB" altLang="en-US" sz="2200" dirty="0"/>
          </a:p>
          <a:p>
            <a:pPr lvl="1">
              <a:buFont typeface="Wingdings" pitchFamily="2" charset="2"/>
              <a:buChar char="§"/>
            </a:pPr>
            <a:r>
              <a:rPr lang="en-GB" altLang="en-US" sz="2200" dirty="0">
                <a:solidFill>
                  <a:srgbClr val="0070C0"/>
                </a:solidFill>
              </a:rPr>
              <a:t>Assess quality expectations vs. Cost: </a:t>
            </a:r>
            <a:r>
              <a:rPr lang="en-US" sz="2200" dirty="0"/>
              <a:t>cost of achieving different quality goals</a:t>
            </a:r>
            <a:endParaRPr lang="en-GB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FB836AF-2369-41ED-9DF8-E34CEB689BC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077E78-66D5-4879-A903-61F9F41133DB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58D9F1E0-ABC7-452A-982F-36EDBFB9B00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5075A0F-1A7F-4A12-87CC-BE5889F1627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3" y="46570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quality engineering (SQE)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8284" y="1142205"/>
            <a:ext cx="11189401" cy="483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GB" altLang="en-US" sz="2200" dirty="0">
                <a:solidFill>
                  <a:srgbClr val="C00000"/>
                </a:solidFill>
              </a:rPr>
              <a:t>Form an overall QA strategy </a:t>
            </a:r>
            <a:r>
              <a:rPr lang="en-GB" altLang="en-US" sz="2200" dirty="0"/>
              <a:t>(</a:t>
            </a:r>
            <a:r>
              <a:rPr lang="en-GB" altLang="en-US" sz="2200" dirty="0">
                <a:solidFill>
                  <a:srgbClr val="7030A0"/>
                </a:solidFill>
              </a:rPr>
              <a:t>low-level activities to test preparation, test case</a:t>
            </a:r>
            <a:r>
              <a:rPr lang="en-GB" altLang="en-US" sz="2200" dirty="0"/>
              <a:t>)</a:t>
            </a:r>
          </a:p>
          <a:p>
            <a:pPr lvl="1"/>
            <a:r>
              <a:rPr lang="en-GB" altLang="en-US" sz="2200" dirty="0"/>
              <a:t>Select appropriate QA activities to perform</a:t>
            </a:r>
          </a:p>
          <a:p>
            <a:pPr lvl="1"/>
            <a:r>
              <a:rPr lang="en-GB" altLang="en-US" sz="2200" dirty="0"/>
              <a:t>Choose appropriate quality measurements and models to provide feedback, quality assessment and improvement</a:t>
            </a:r>
          </a:p>
          <a:p>
            <a:pPr>
              <a:buNone/>
            </a:pPr>
            <a:r>
              <a:rPr lang="en-US" altLang="en-US" sz="2200" dirty="0"/>
              <a:t>     </a:t>
            </a:r>
            <a:r>
              <a:rPr lang="en-US" altLang="en-US" sz="2200" u="sng" dirty="0">
                <a:solidFill>
                  <a:srgbClr val="C00000"/>
                </a:solidFill>
              </a:rPr>
              <a:t>Test Procedure Preparation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Preparing test cases (micro-level)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Test case is a collection of entities and related information that allows a test to be executed or a test run to be performed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Test case allocation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Sequencing of the individual test cases  </a:t>
            </a:r>
            <a:r>
              <a:rPr lang="en-US" altLang="en-US" sz="2200" dirty="0">
                <a:solidFill>
                  <a:srgbClr val="7030A0"/>
                </a:solidFill>
              </a:rPr>
              <a:t>from simple to complex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28AB17D-0245-42B9-987C-2E28FD720032}"/>
              </a:ext>
            </a:extLst>
          </p:cNvPr>
          <p:cNvSpPr txBox="1">
            <a:spLocks/>
          </p:cNvSpPr>
          <p:nvPr/>
        </p:nvSpPr>
        <p:spPr>
          <a:xfrm rot="5400000">
            <a:off x="11734800" y="23597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4C50C0-2B26-4D61-ABC8-B7F332B66E9F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1BF82CA9-F5EE-4C4F-B1DD-9A6F9B5BA3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940FE4-2D78-4B8A-B9AE-B013CEEBE4E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9936" y="421457"/>
            <a:ext cx="11029950" cy="64042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Test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093E-6599-4C46-9A1D-C432AC73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89044"/>
              </p:ext>
            </p:extLst>
          </p:nvPr>
        </p:nvGraphicFramePr>
        <p:xfrm>
          <a:off x="536945" y="1119005"/>
          <a:ext cx="10970236" cy="538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942">
                  <a:extLst>
                    <a:ext uri="{9D8B030D-6E8A-4147-A177-3AD203B41FA5}">
                      <a16:colId xmlns:a16="http://schemas.microsoft.com/office/drawing/2014/main" val="1248521708"/>
                    </a:ext>
                  </a:extLst>
                </a:gridCol>
                <a:gridCol w="1871295">
                  <a:extLst>
                    <a:ext uri="{9D8B030D-6E8A-4147-A177-3AD203B41FA5}">
                      <a16:colId xmlns:a16="http://schemas.microsoft.com/office/drawing/2014/main" val="3138144569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783342894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1938527443"/>
                    </a:ext>
                  </a:extLst>
                </a:gridCol>
                <a:gridCol w="1496952">
                  <a:extLst>
                    <a:ext uri="{9D8B030D-6E8A-4147-A177-3AD203B41FA5}">
                      <a16:colId xmlns:a16="http://schemas.microsoft.com/office/drawing/2014/main" val="1969169813"/>
                    </a:ext>
                  </a:extLst>
                </a:gridCol>
                <a:gridCol w="2448990">
                  <a:extLst>
                    <a:ext uri="{9D8B030D-6E8A-4147-A177-3AD203B41FA5}">
                      <a16:colId xmlns:a16="http://schemas.microsoft.com/office/drawing/2014/main" val="4115196104"/>
                    </a:ext>
                  </a:extLst>
                </a:gridCol>
              </a:tblGrid>
              <a:tr h="26422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Name: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Designed by: 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29358"/>
                  </a:ext>
                </a:extLst>
              </a:tr>
              <a:tr h="26422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Case ID: FR_10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Designed date: 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3740"/>
                  </a:ext>
                </a:extLst>
              </a:tr>
              <a:tr h="26422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Priority (Low, Medium, High): Medium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Executed by: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18176"/>
                  </a:ext>
                </a:extLst>
              </a:tr>
              <a:tr h="26422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Module Name: login session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Execution date: 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98858"/>
                  </a:ext>
                </a:extLst>
              </a:tr>
              <a:tr h="3209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Title: verify login with valid username and password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40171"/>
                  </a:ext>
                </a:extLst>
              </a:tr>
              <a:tr h="26422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Description: Test the website login page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34212"/>
                  </a:ext>
                </a:extLst>
              </a:tr>
              <a:tr h="397071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Precondition: user has valid username and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Dependencies: if any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4549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Steps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Actual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Status (Pass/Fail)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extLst>
                  <a:ext uri="{0D108BD9-81ED-4DB2-BD59-A6C34878D82A}">
                    <a16:rowId xmlns:a16="http://schemas.microsoft.com/office/drawing/2014/main" val="1802364428"/>
                  </a:ext>
                </a:extLst>
              </a:tr>
              <a:tr h="125558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Go to the site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Enter username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Enter password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Click submit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Username: urs99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Password: 321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User should login into the application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 expected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extLst>
                  <a:ext uri="{0D108BD9-81ED-4DB2-BD59-A6C34878D82A}">
                    <a16:rowId xmlns:a16="http://schemas.microsoft.com/office/drawing/2014/main" val="3065623549"/>
                  </a:ext>
                </a:extLst>
              </a:tr>
              <a:tr h="541976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Post Condition: User is validated with database and successfully login to account. The account session details are logged in the database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138" marR="561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25126"/>
                  </a:ext>
                </a:extLst>
              </a:tr>
            </a:tbl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E95C6D7-BA17-4050-AB69-52B1F65145E5}"/>
              </a:ext>
            </a:extLst>
          </p:cNvPr>
          <p:cNvSpPr txBox="1">
            <a:spLocks/>
          </p:cNvSpPr>
          <p:nvPr/>
        </p:nvSpPr>
        <p:spPr>
          <a:xfrm rot="5400000">
            <a:off x="11720051" y="23597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C6A8DA-55A0-4E00-AE4A-2744BA5E85A1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CC30B52B-D67D-415B-B052-9116FEB0ECF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41B8A881-B059-4EB8-AD78-76F18FA4886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46570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test plan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524" y="1098641"/>
            <a:ext cx="11189401" cy="2839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200" dirty="0">
              <a:solidFill>
                <a:srgbClr val="C00000"/>
              </a:solidFill>
            </a:endParaRPr>
          </a:p>
          <a:p>
            <a:pPr lvl="0"/>
            <a:r>
              <a:rPr lang="en-US" sz="2200" dirty="0"/>
              <a:t>A </a:t>
            </a:r>
            <a:r>
              <a:rPr lang="en-US" sz="2200" b="1" dirty="0"/>
              <a:t>test plan </a:t>
            </a:r>
            <a:r>
              <a:rPr lang="en-US" sz="2200" dirty="0"/>
              <a:t>is a </a:t>
            </a:r>
            <a:r>
              <a:rPr lang="en-US" sz="2200" b="1" dirty="0"/>
              <a:t>document</a:t>
            </a:r>
            <a:r>
              <a:rPr lang="en-US" sz="2200" dirty="0"/>
              <a:t> that describes the objectives, scope, approach, resources, schedule and focus of software testing activities.</a:t>
            </a:r>
          </a:p>
          <a:p>
            <a:pPr lvl="0"/>
            <a:r>
              <a:rPr lang="en-US" sz="2200" dirty="0"/>
              <a:t>A test plan gives detailed testing information regarding an upcoming testing effort. In other words, a test plan is a systematic approach to testing a system and typically contains a detailed understanding of what the eventual workflow will be.</a:t>
            </a:r>
          </a:p>
          <a:p>
            <a:pPr lvl="0"/>
            <a:r>
              <a:rPr lang="en-US" sz="2200" dirty="0"/>
              <a:t>Organizations may follow some </a:t>
            </a:r>
            <a:r>
              <a:rPr lang="en-US" sz="2200" dirty="0">
                <a:solidFill>
                  <a:srgbClr val="7030A0"/>
                </a:solidFill>
              </a:rPr>
              <a:t>standard test plan outlines </a:t>
            </a:r>
            <a:r>
              <a:rPr lang="en-US" sz="2200" dirty="0"/>
              <a:t>or they can have their </a:t>
            </a:r>
            <a:r>
              <a:rPr lang="en-US" sz="2200" dirty="0">
                <a:solidFill>
                  <a:srgbClr val="7030A0"/>
                </a:solidFill>
              </a:rPr>
              <a:t>own customized test plan outlines.</a:t>
            </a:r>
            <a:r>
              <a:rPr lang="en-US" sz="2200" dirty="0"/>
              <a:t> </a:t>
            </a:r>
          </a:p>
          <a:p>
            <a:pPr lvl="1">
              <a:buFont typeface="Courier New" pitchFamily="49" charset="0"/>
              <a:buChar char="o"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3DAB270-186B-4D1E-A269-CAB4781715D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3597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8841B-CC27-4E12-BD49-46C96C43A075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544E90E-0AC5-4C81-B8EA-6AF32D86EEB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77F193EB-D824-4EC0-B46B-744F6050CAB4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46570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test case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21" y="1319865"/>
            <a:ext cx="11189401" cy="2986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200" dirty="0">
              <a:solidFill>
                <a:srgbClr val="C00000"/>
              </a:solidFill>
            </a:endParaRPr>
          </a:p>
          <a:p>
            <a:pPr lvl="0"/>
            <a:r>
              <a:rPr lang="en-US" sz="2200" dirty="0"/>
              <a:t>A </a:t>
            </a:r>
            <a:r>
              <a:rPr lang="en-US" sz="2200" b="1" dirty="0"/>
              <a:t>test case </a:t>
            </a:r>
            <a:r>
              <a:rPr lang="en-US" sz="2200" dirty="0"/>
              <a:t>is a </a:t>
            </a:r>
            <a:r>
              <a:rPr lang="en-US" sz="2200" b="1" dirty="0"/>
              <a:t>document</a:t>
            </a:r>
            <a:r>
              <a:rPr lang="en-US" sz="2200" dirty="0"/>
              <a:t> that describes an input, action, or event, and its expected results, in order to determine if a feature of an application is working correctly.</a:t>
            </a:r>
          </a:p>
          <a:p>
            <a:pPr lvl="0"/>
            <a:r>
              <a:rPr lang="en-US" sz="2200" dirty="0"/>
              <a:t>In other words, a test case is a </a:t>
            </a:r>
            <a:r>
              <a:rPr lang="en-US" sz="2200" dirty="0">
                <a:solidFill>
                  <a:srgbClr val="7030A0"/>
                </a:solidFill>
              </a:rPr>
              <a:t>document specifying inputs, predicted results and a set of execution conditions for a test item</a:t>
            </a:r>
            <a:r>
              <a:rPr lang="en-US" sz="2200" dirty="0"/>
              <a:t>.</a:t>
            </a:r>
          </a:p>
          <a:p>
            <a:pPr lvl="0"/>
            <a:r>
              <a:rPr lang="en-US" sz="2200" dirty="0"/>
              <a:t>Different organizations may use different test case formats. </a:t>
            </a:r>
          </a:p>
          <a:p>
            <a:r>
              <a:rPr lang="en-US" sz="2200" b="1" i="1" u="sng" dirty="0">
                <a:solidFill>
                  <a:srgbClr val="C00000"/>
                </a:solidFill>
              </a:rPr>
              <a:t>Note:</a:t>
            </a:r>
            <a:r>
              <a:rPr lang="en-US" sz="2200" dirty="0">
                <a:solidFill>
                  <a:srgbClr val="C00000"/>
                </a:solidFill>
              </a:rPr>
              <a:t> Test Plan is a high-level document whereas Test Case is a low-level document.</a:t>
            </a:r>
          </a:p>
          <a:p>
            <a:pPr lvl="0"/>
            <a:endParaRPr lang="en-US" sz="2200" dirty="0"/>
          </a:p>
          <a:p>
            <a:pPr lvl="1">
              <a:buFont typeface="Courier New" pitchFamily="49" charset="0"/>
              <a:buChar char="o"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77801A5-F0CD-4C13-838D-0FB03D3E5435}"/>
              </a:ext>
            </a:extLst>
          </p:cNvPr>
          <p:cNvSpPr txBox="1">
            <a:spLocks/>
          </p:cNvSpPr>
          <p:nvPr/>
        </p:nvSpPr>
        <p:spPr>
          <a:xfrm rot="5400000">
            <a:off x="11734799" y="23597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90334-7F40-4B07-8CAA-AD5C13191678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1C49542-F475-4F43-B0FF-0D1AE775A45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78BB755-F402-49B6-9444-40829169AF1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46570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quality engineering (SQE)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524" y="1408358"/>
            <a:ext cx="11189401" cy="450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solidFill>
                  <a:srgbClr val="C00000"/>
                </a:solidFill>
              </a:rPr>
              <a:t>Preparing test suit (macro-level)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collection of individual test cases </a:t>
            </a:r>
            <a:r>
              <a:rPr lang="en-US" altLang="en-US" sz="2200" dirty="0"/>
              <a:t>that will be run in a </a:t>
            </a:r>
            <a:r>
              <a:rPr lang="en-US" altLang="en-US" sz="2200" dirty="0">
                <a:solidFill>
                  <a:srgbClr val="7030A0"/>
                </a:solidFill>
              </a:rPr>
              <a:t>test sequence until some stopping criteria are satisfied </a:t>
            </a:r>
            <a:r>
              <a:rPr lang="en-US" altLang="en-US" sz="2200" dirty="0"/>
              <a:t>is called a test suite.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Involves the construction and </a:t>
            </a:r>
            <a:r>
              <a:rPr lang="en-US" altLang="en-US" sz="2200" dirty="0">
                <a:solidFill>
                  <a:srgbClr val="7030A0"/>
                </a:solidFill>
              </a:rPr>
              <a:t>allocation of individual test cases </a:t>
            </a:r>
            <a:r>
              <a:rPr lang="en-US" altLang="en-US" sz="2200" dirty="0"/>
              <a:t>in some </a:t>
            </a:r>
            <a:r>
              <a:rPr lang="en-US" altLang="en-US" sz="2200" dirty="0">
                <a:solidFill>
                  <a:srgbClr val="7030A0"/>
                </a:solidFill>
              </a:rPr>
              <a:t>systematic way </a:t>
            </a:r>
            <a:r>
              <a:rPr lang="en-US" altLang="en-US" sz="2200" dirty="0"/>
              <a:t>based on the </a:t>
            </a:r>
            <a:r>
              <a:rPr lang="en-US" altLang="en-US" sz="2200" dirty="0">
                <a:solidFill>
                  <a:srgbClr val="7030A0"/>
                </a:solidFill>
              </a:rPr>
              <a:t>specific testing techniques </a:t>
            </a:r>
            <a:r>
              <a:rPr lang="en-US" altLang="en-US" sz="2200" dirty="0"/>
              <a:t>used. 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Another way to obtain a test suite is through </a:t>
            </a:r>
            <a:r>
              <a:rPr lang="en-US" altLang="en-US" sz="2200" dirty="0">
                <a:solidFill>
                  <a:srgbClr val="7030A0"/>
                </a:solidFill>
              </a:rPr>
              <a:t>reuse of test cases </a:t>
            </a:r>
            <a:r>
              <a:rPr lang="en-US" altLang="en-US" sz="2200" dirty="0"/>
              <a:t>for earlier versions of the same product. This kind of testing is commonly referred to as </a:t>
            </a:r>
            <a:r>
              <a:rPr lang="en-US" altLang="en-US" sz="2200" dirty="0">
                <a:solidFill>
                  <a:srgbClr val="7030A0"/>
                </a:solidFill>
              </a:rPr>
              <a:t>regression testing</a:t>
            </a:r>
            <a:r>
              <a:rPr lang="en-US" altLang="en-US" sz="2200" dirty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In general, </a:t>
            </a:r>
            <a:r>
              <a:rPr lang="en-US" altLang="en-US" sz="2200" dirty="0">
                <a:solidFill>
                  <a:srgbClr val="7030A0"/>
                </a:solidFill>
              </a:rPr>
              <a:t>all the test cases should form an integrated suite</a:t>
            </a:r>
            <a:r>
              <a:rPr lang="en-US" altLang="en-US" sz="2200" dirty="0"/>
              <a:t>, regardless of their origin, how they are derived, and what models are used to derive them.</a:t>
            </a:r>
          </a:p>
          <a:p>
            <a:pPr lvl="1">
              <a:buFont typeface="Courier New" pitchFamily="49" charset="0"/>
              <a:buChar char="o"/>
            </a:pPr>
            <a:endParaRPr lang="en-US" altLang="en-US" sz="2200" dirty="0"/>
          </a:p>
          <a:p>
            <a:pPr lvl="1">
              <a:buFont typeface="Courier New" pitchFamily="49" charset="0"/>
              <a:buChar char="o"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5EA77DE-BC56-4DF1-B751-E8FD0122B15A}"/>
              </a:ext>
            </a:extLst>
          </p:cNvPr>
          <p:cNvSpPr txBox="1">
            <a:spLocks/>
          </p:cNvSpPr>
          <p:nvPr/>
        </p:nvSpPr>
        <p:spPr>
          <a:xfrm rot="5400000">
            <a:off x="11734799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C23EF6-F540-4B44-8F91-6FA43F950C57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FA5EC10-475D-4DC5-A5D9-61CF5356B02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EC04A057-A0B6-41F4-9884-B848153AC3C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80450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quality engineering (SQE)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278" y="1189853"/>
            <a:ext cx="11189401" cy="5314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200" indent="-274320"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In-QA activities:  Test Execution</a:t>
            </a:r>
          </a:p>
          <a:p>
            <a:pPr marL="745200" lvl="3" indent="-274320"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7030A0"/>
                </a:solidFill>
              </a:rPr>
              <a:t>Executing planned QA </a:t>
            </a:r>
            <a:r>
              <a:rPr lang="en-US" altLang="en-US" sz="2200" dirty="0"/>
              <a:t>activities and handling </a:t>
            </a:r>
            <a:r>
              <a:rPr lang="en-US" altLang="en-US" sz="2200" dirty="0">
                <a:solidFill>
                  <a:srgbClr val="7030A0"/>
                </a:solidFill>
              </a:rPr>
              <a:t>discovered defects</a:t>
            </a:r>
          </a:p>
          <a:p>
            <a:pPr marL="745200" lvl="3" indent="-274320">
              <a:buFont typeface="Wingdings" pitchFamily="2" charset="2"/>
              <a:buChar char="§"/>
            </a:pPr>
            <a:r>
              <a:rPr lang="en-US" altLang="en-US" sz="2200" dirty="0"/>
              <a:t>Collect failure information: </a:t>
            </a:r>
            <a:r>
              <a:rPr lang="en-US" altLang="en-US" sz="2200" dirty="0">
                <a:solidFill>
                  <a:srgbClr val="7030A0"/>
                </a:solidFill>
              </a:rPr>
              <a:t>What /where/when/severity/</a:t>
            </a:r>
            <a:r>
              <a:rPr lang="en-US" altLang="en-US" sz="2200" dirty="0"/>
              <a:t>etc.</a:t>
            </a:r>
          </a:p>
          <a:p>
            <a:pPr marL="745200" lvl="3" indent="-274320"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7030A0"/>
                </a:solidFill>
              </a:rPr>
              <a:t>Documentation</a:t>
            </a:r>
            <a:r>
              <a:rPr lang="en-US" altLang="en-US" sz="2200" dirty="0"/>
              <a:t> of testing activities to check </a:t>
            </a:r>
            <a:r>
              <a:rPr lang="en-US" altLang="en-US" sz="2200" dirty="0">
                <a:solidFill>
                  <a:srgbClr val="7030A0"/>
                </a:solidFill>
              </a:rPr>
              <a:t>future execution </a:t>
            </a:r>
            <a:r>
              <a:rPr lang="en-US" altLang="en-US" sz="2200" dirty="0"/>
              <a:t>results</a:t>
            </a:r>
          </a:p>
          <a:p>
            <a:pPr marL="745200" lvl="3" indent="-274320">
              <a:buFont typeface="Wingdings" pitchFamily="2" charset="2"/>
              <a:buChar char="§"/>
            </a:pPr>
            <a:r>
              <a:rPr lang="en-US" altLang="en-US" sz="2200" dirty="0"/>
              <a:t>Organizations use </a:t>
            </a:r>
            <a:r>
              <a:rPr lang="en-US" altLang="en-US" sz="2200" dirty="0">
                <a:solidFill>
                  <a:srgbClr val="7030A0"/>
                </a:solidFill>
              </a:rPr>
              <a:t>template</a:t>
            </a:r>
            <a:r>
              <a:rPr lang="en-US" altLang="en-US" sz="2200" dirty="0"/>
              <a:t> for test </a:t>
            </a:r>
            <a:r>
              <a:rPr lang="en-US" altLang="en-US" sz="2200" dirty="0">
                <a:solidFill>
                  <a:srgbClr val="7030A0"/>
                </a:solidFill>
              </a:rPr>
              <a:t>execution measurements</a:t>
            </a:r>
            <a:endParaRPr lang="en-US" sz="2200" dirty="0">
              <a:solidFill>
                <a:srgbClr val="7030A0"/>
              </a:solidFill>
            </a:endParaRPr>
          </a:p>
          <a:p>
            <a:pPr marL="133200" indent="-274320"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Post-QA activities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0000FF"/>
                </a:solidFill>
              </a:rPr>
              <a:t>Quality Measurement, Assessment &amp; Improvement</a:t>
            </a:r>
          </a:p>
          <a:p>
            <a:pPr lvl="1">
              <a:buFont typeface="Wingdings" pitchFamily="2" charset="2"/>
              <a:buChar char="§"/>
            </a:pPr>
            <a:r>
              <a:rPr lang="en-GB" altLang="en-US" sz="2200" dirty="0"/>
              <a:t>Follow-up activities - </a:t>
            </a:r>
            <a:r>
              <a:rPr lang="en-GB" altLang="en-US" sz="2200" dirty="0">
                <a:solidFill>
                  <a:srgbClr val="7030A0"/>
                </a:solidFill>
              </a:rPr>
              <a:t>providing feedback </a:t>
            </a:r>
            <a:r>
              <a:rPr lang="en-GB" altLang="en-US" sz="2200" dirty="0"/>
              <a:t>and identifying improvement potentials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“</a:t>
            </a:r>
            <a:r>
              <a:rPr lang="en-US" altLang="en-US" sz="2200" dirty="0">
                <a:solidFill>
                  <a:srgbClr val="7030A0"/>
                </a:solidFill>
              </a:rPr>
              <a:t>Post-QA</a:t>
            </a:r>
            <a:r>
              <a:rPr lang="en-US" altLang="en-US" sz="2200" dirty="0"/>
              <a:t>” does not mean after the finish of QA activities. In fact, many of the measurement &amp; analysis activities are carried out </a:t>
            </a:r>
            <a:r>
              <a:rPr lang="en-US" altLang="en-US" sz="2200" dirty="0">
                <a:solidFill>
                  <a:srgbClr val="7030A0"/>
                </a:solidFill>
              </a:rPr>
              <a:t>parallel to QA activities </a:t>
            </a:r>
            <a:r>
              <a:rPr lang="en-US" altLang="en-US" sz="2200" dirty="0"/>
              <a:t>after they are started. In addition, </a:t>
            </a:r>
            <a:r>
              <a:rPr lang="en-US" altLang="en-US" sz="2200" dirty="0">
                <a:solidFill>
                  <a:srgbClr val="7030A0"/>
                </a:solidFill>
              </a:rPr>
              <a:t>pre-QA activities </a:t>
            </a:r>
            <a:r>
              <a:rPr lang="en-US" altLang="en-US" sz="2200" dirty="0"/>
              <a:t>may </a:t>
            </a:r>
            <a:r>
              <a:rPr lang="en-US" altLang="en-US" sz="2200" dirty="0">
                <a:solidFill>
                  <a:srgbClr val="7030A0"/>
                </a:solidFill>
              </a:rPr>
              <a:t>overlap</a:t>
            </a:r>
            <a:r>
              <a:rPr lang="en-US" altLang="en-US" sz="2200" dirty="0"/>
              <a:t> with the </a:t>
            </a:r>
            <a:r>
              <a:rPr lang="en-US" altLang="en-US" sz="2200" dirty="0">
                <a:solidFill>
                  <a:srgbClr val="7030A0"/>
                </a:solidFill>
              </a:rPr>
              <a:t>QA activities </a:t>
            </a:r>
            <a:r>
              <a:rPr lang="en-US" altLang="en-US" sz="2200" dirty="0"/>
              <a:t>as well.</a:t>
            </a:r>
          </a:p>
          <a:p>
            <a:pPr lvl="1">
              <a:buNone/>
            </a:pP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DA10DA5-BF96-4F8A-B84F-B078DE0D9511}"/>
              </a:ext>
            </a:extLst>
          </p:cNvPr>
          <p:cNvSpPr txBox="1">
            <a:spLocks/>
          </p:cNvSpPr>
          <p:nvPr/>
        </p:nvSpPr>
        <p:spPr>
          <a:xfrm rot="5400000">
            <a:off x="11720052" y="23597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3581FF-CB06-4CD5-ABFD-459B956F73D8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94C687C4-8961-4715-B1B3-5B83BA2BD54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7A154F4-056C-4F0C-84F8-775D1FD7271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3175" y="509947"/>
            <a:ext cx="11029950" cy="52244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Testing teams: organization &amp; management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272" y="1268362"/>
            <a:ext cx="11189401" cy="4402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7030A0"/>
                </a:solidFill>
              </a:rPr>
              <a:t>Customers and users</a:t>
            </a:r>
            <a:r>
              <a:rPr lang="en-US" altLang="en-US" sz="2200" dirty="0"/>
              <a:t>, who may also serve as testers informally for </a:t>
            </a:r>
            <a:r>
              <a:rPr lang="en-US" altLang="en-US" sz="2200" dirty="0">
                <a:solidFill>
                  <a:srgbClr val="7030A0"/>
                </a:solidFill>
              </a:rPr>
              <a:t>usability or beta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Independent </a:t>
            </a:r>
            <a:r>
              <a:rPr lang="en-US" altLang="en-US" sz="2200" dirty="0">
                <a:solidFill>
                  <a:srgbClr val="7030A0"/>
                </a:solidFill>
              </a:rPr>
              <a:t>professional testing organizations </a:t>
            </a:r>
            <a:r>
              <a:rPr lang="en-US" altLang="en-US" sz="2200" dirty="0"/>
              <a:t>as </a:t>
            </a:r>
            <a:r>
              <a:rPr lang="en-US" altLang="en-US" sz="2200" dirty="0">
                <a:solidFill>
                  <a:srgbClr val="7030A0"/>
                </a:solidFill>
              </a:rPr>
              <a:t>trusted intermediary </a:t>
            </a:r>
            <a:r>
              <a:rPr lang="en-US" altLang="en-US" sz="2200" dirty="0"/>
              <a:t>between software </a:t>
            </a:r>
            <a:r>
              <a:rPr lang="en-US" altLang="en-US" sz="2200" dirty="0">
                <a:solidFill>
                  <a:srgbClr val="7030A0"/>
                </a:solidFill>
              </a:rPr>
              <a:t>vendors and customers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Testers and testing teams can be organized into various different structures: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Vertical model: </a:t>
            </a:r>
            <a:r>
              <a:rPr lang="en-GB" altLang="en-US" sz="2200" dirty="0"/>
              <a:t>would recognize around a product, where </a:t>
            </a:r>
            <a:r>
              <a:rPr lang="en-GB" altLang="en-US" sz="2200" dirty="0">
                <a:solidFill>
                  <a:srgbClr val="7030A0"/>
                </a:solidFill>
              </a:rPr>
              <a:t>dedicated people </a:t>
            </a:r>
            <a:r>
              <a:rPr lang="en-GB" altLang="en-US" sz="2200" dirty="0"/>
              <a:t>perform </a:t>
            </a:r>
            <a:r>
              <a:rPr lang="en-GB" altLang="en-US" sz="2200" dirty="0">
                <a:solidFill>
                  <a:srgbClr val="7030A0"/>
                </a:solidFill>
              </a:rPr>
              <a:t>one</a:t>
            </a:r>
            <a:br>
              <a:rPr lang="en-GB" altLang="en-US" sz="2200" dirty="0">
                <a:solidFill>
                  <a:srgbClr val="7030A0"/>
                </a:solidFill>
              </a:rPr>
            </a:br>
            <a:r>
              <a:rPr lang="en-GB" altLang="en-US" sz="2200" dirty="0">
                <a:solidFill>
                  <a:srgbClr val="7030A0"/>
                </a:solidFill>
              </a:rPr>
              <a:t>or more testing</a:t>
            </a:r>
            <a:r>
              <a:rPr lang="en-GB" altLang="en-US" sz="2200" dirty="0"/>
              <a:t> tasks for the product</a:t>
            </a:r>
            <a:endParaRPr lang="en-US" altLang="en-US" sz="2200" dirty="0"/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Horizontal model: </a:t>
            </a:r>
            <a:r>
              <a:rPr lang="en-GB" altLang="en-US" sz="2200" dirty="0"/>
              <a:t>performs </a:t>
            </a:r>
            <a:r>
              <a:rPr lang="en-GB" altLang="en-US" sz="2200" dirty="0">
                <a:solidFill>
                  <a:srgbClr val="7030A0"/>
                </a:solidFill>
              </a:rPr>
              <a:t>one kind of testing </a:t>
            </a:r>
            <a:r>
              <a:rPr lang="en-GB" altLang="en-US" sz="2200" dirty="0"/>
              <a:t>for many </a:t>
            </a:r>
            <a:r>
              <a:rPr lang="en-GB" altLang="en-US" sz="2200" dirty="0">
                <a:solidFill>
                  <a:srgbClr val="7030A0"/>
                </a:solidFill>
              </a:rPr>
              <a:t>different products </a:t>
            </a:r>
            <a:r>
              <a:rPr lang="en-GB" altLang="en-US" sz="2200" dirty="0"/>
              <a:t>within the organization</a:t>
            </a:r>
            <a:endParaRPr lang="en-US" altLang="en-US" sz="2200" dirty="0"/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Mixed model: </a:t>
            </a:r>
            <a:r>
              <a:rPr lang="en-GB" altLang="en-US" sz="2200" dirty="0"/>
              <a:t>often used in large software organizations that combine both horizontal and vertical model together in the testing process.</a:t>
            </a: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124CD12-65BA-4FB1-9EE7-098A50A8EB65}"/>
              </a:ext>
            </a:extLst>
          </p:cNvPr>
          <p:cNvSpPr txBox="1">
            <a:spLocks/>
          </p:cNvSpPr>
          <p:nvPr/>
        </p:nvSpPr>
        <p:spPr>
          <a:xfrm rot="5400000">
            <a:off x="11720051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134BE-7A84-4DCD-A2F6-3B47EC6BBECF}"/>
              </a:ext>
            </a:extLst>
          </p:cNvPr>
          <p:cNvSpPr>
            <a:spLocks noGrp="1"/>
          </p:cNvSpPr>
          <p:nvPr/>
        </p:nvSpPr>
        <p:spPr>
          <a:xfrm>
            <a:off x="-122905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2C49C1D-C7D2-4E02-89DD-81CB3D64213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5: Software Quality Engineering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53D6CB7F-FBF4-4BDB-AA1A-36264A3D130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1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1074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Software quality engineering (SQE)</vt:lpstr>
      <vt:lpstr>Software quality engineering (SQE)</vt:lpstr>
      <vt:lpstr>Test case</vt:lpstr>
      <vt:lpstr>test plan</vt:lpstr>
      <vt:lpstr>test case</vt:lpstr>
      <vt:lpstr>Software quality engineering (SQE)</vt:lpstr>
      <vt:lpstr>Software quality engineering (SQE)</vt:lpstr>
      <vt:lpstr>Testing teams: organization &amp;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Ch.04 - Quality Assurance &amp; Engineering</dc:title>
  <dc:subject>Software Quality and Testing</dc:subject>
  <dc:creator>M. Mahmudul Hasan</dc:creator>
  <cp:lastModifiedBy>Abhijit Bhowmik</cp:lastModifiedBy>
  <cp:revision>181</cp:revision>
  <dcterms:created xsi:type="dcterms:W3CDTF">2019-09-22T04:52:04Z</dcterms:created>
  <dcterms:modified xsi:type="dcterms:W3CDTF">2020-07-12T03:27:02Z</dcterms:modified>
</cp:coreProperties>
</file>