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98" r:id="rId3"/>
    <p:sldId id="313" r:id="rId4"/>
    <p:sldId id="299" r:id="rId5"/>
    <p:sldId id="300" r:id="rId6"/>
    <p:sldId id="308" r:id="rId7"/>
    <p:sldId id="309" r:id="rId8"/>
    <p:sldId id="301" r:id="rId9"/>
    <p:sldId id="302" r:id="rId10"/>
    <p:sldId id="304" r:id="rId11"/>
    <p:sldId id="305" r:id="rId12"/>
    <p:sldId id="306" r:id="rId13"/>
    <p:sldId id="315" r:id="rId14"/>
    <p:sldId id="316" r:id="rId15"/>
    <p:sldId id="317" r:id="rId16"/>
    <p:sldId id="307" r:id="rId17"/>
    <p:sldId id="310" r:id="rId18"/>
    <p:sldId id="311" r:id="rId19"/>
    <p:sldId id="312" r:id="rId20"/>
    <p:sldId id="31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5" y="480450"/>
            <a:ext cx="11029950" cy="5814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Testing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542" y="1116391"/>
            <a:ext cx="11441712" cy="521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White-box </a:t>
            </a:r>
            <a:r>
              <a:rPr lang="en-GB" sz="2200" dirty="0"/>
              <a:t>testing is Implementation-based also known as </a:t>
            </a:r>
            <a:r>
              <a:rPr lang="en-GB" sz="2200" dirty="0">
                <a:solidFill>
                  <a:srgbClr val="7030A0"/>
                </a:solidFill>
              </a:rPr>
              <a:t>structural testing</a:t>
            </a:r>
          </a:p>
          <a:p>
            <a:r>
              <a:rPr lang="en-GB" sz="2200" dirty="0"/>
              <a:t>Examines source code with focus on:</a:t>
            </a:r>
          </a:p>
          <a:p>
            <a:pPr marL="817200" lvl="1" indent="-457200">
              <a:buAutoNum type="arabicParenBoth"/>
            </a:pPr>
            <a:r>
              <a:rPr lang="en-GB" sz="2200" dirty="0">
                <a:solidFill>
                  <a:srgbClr val="C00000"/>
                </a:solidFill>
              </a:rPr>
              <a:t>Control flow: </a:t>
            </a:r>
            <a:r>
              <a:rPr lang="en-GB" sz="2200" dirty="0"/>
              <a:t>refers to flow of control from one instruction to another</a:t>
            </a:r>
          </a:p>
          <a:p>
            <a:pPr marL="817200" lvl="1" indent="-457200">
              <a:buAutoNum type="arabicParenBoth"/>
            </a:pPr>
            <a:r>
              <a:rPr lang="en-GB" sz="2200" dirty="0">
                <a:solidFill>
                  <a:srgbClr val="C00000"/>
                </a:solidFill>
              </a:rPr>
              <a:t>Data flow: </a:t>
            </a:r>
            <a:r>
              <a:rPr lang="en-GB" sz="2200" dirty="0"/>
              <a:t>refers to propagation of values from one variable or constant to another variable</a:t>
            </a:r>
          </a:p>
          <a:p>
            <a:r>
              <a:rPr lang="en-GB" sz="2200" dirty="0"/>
              <a:t>Software developers perform structural testing on the individual program units they write</a:t>
            </a:r>
          </a:p>
          <a:p>
            <a:r>
              <a:rPr lang="en-US" sz="2200" dirty="0">
                <a:ea typeface="ＭＳ Ｐゴシック" pitchFamily="34" charset="-128"/>
              </a:rPr>
              <a:t>Using white-box testing methods, you can derive test cases that: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 within their operational bounds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F4C1D349-5A99-4B93-8034-D2F3753EE58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7E33F34-871D-44D4-8DBA-8B2CECC3ACF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173D4C9-F119-445F-A53F-E927F0EA6BE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579091-0B72-4B6D-AA0D-C87CE926E5C6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2052" name="Picture 4" descr="What is White Box Software Testing: Advantages and Disadvantages ...">
            <a:extLst>
              <a:ext uri="{FF2B5EF4-FFF2-40B4-BE49-F238E27FC236}">
                <a16:creationId xmlns:a16="http://schemas.microsoft.com/office/drawing/2014/main" id="{E16B4468-D437-453E-AF33-9EF972462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54" y="4501024"/>
            <a:ext cx="4145678" cy="20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09946"/>
            <a:ext cx="9542206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     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710" y="1279168"/>
            <a:ext cx="11559699" cy="4841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Black-box</a:t>
            </a:r>
            <a:r>
              <a:rPr lang="en-GB" sz="2200" dirty="0"/>
              <a:t> testing is Specification-based also known as </a:t>
            </a:r>
            <a:r>
              <a:rPr lang="en-GB" sz="2200" dirty="0">
                <a:solidFill>
                  <a:srgbClr val="7030A0"/>
                </a:solidFill>
              </a:rPr>
              <a:t>functional testing</a:t>
            </a:r>
          </a:p>
          <a:p>
            <a:r>
              <a:rPr lang="en-GB" sz="2200" dirty="0"/>
              <a:t>Examines the program that is accessible from outside at the external interface level of a system</a:t>
            </a:r>
          </a:p>
          <a:p>
            <a:r>
              <a:rPr lang="en-GB" sz="2200" dirty="0"/>
              <a:t>Applies the input to a program and observe the externally visible outcome</a:t>
            </a:r>
          </a:p>
          <a:p>
            <a:r>
              <a:rPr lang="en-GB" sz="2200" dirty="0"/>
              <a:t>It is applied to both an entire program as well as to individual program units</a:t>
            </a:r>
          </a:p>
          <a:p>
            <a:r>
              <a:rPr lang="en-GB" sz="2200" dirty="0"/>
              <a:t>Software quality assurance group(preferred) </a:t>
            </a:r>
            <a:r>
              <a:rPr lang="en-US" sz="2200" dirty="0">
                <a:ea typeface="ＭＳ Ｐゴシック" pitchFamily="34" charset="-128"/>
              </a:rPr>
              <a:t>attempts to find errors in the following categories: 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  <a:endParaRPr lang="en-GB" sz="2200" dirty="0"/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7F65F0B3-B2F6-47E4-B640-2EDA142CA1C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8B75A64B-84D4-45BD-ABE2-4B7691D4612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4656648-3A42-4C77-80E2-09949D04484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5DB2A1-DED6-4A49-AB6A-3F01888C03C0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1026" name="Picture 2" descr="Black Box Testing - Software Testing Fundamentals">
            <a:extLst>
              <a:ext uri="{FF2B5EF4-FFF2-40B4-BE49-F238E27FC236}">
                <a16:creationId xmlns:a16="http://schemas.microsoft.com/office/drawing/2014/main" id="{2244BCC6-09E1-4779-B37D-4279944E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18" y="4090988"/>
            <a:ext cx="4472460" cy="22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6697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Testing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6" y="1256499"/>
            <a:ext cx="11184985" cy="5011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High-level</a:t>
            </a:r>
            <a:r>
              <a:rPr lang="en-US" sz="2200" dirty="0"/>
              <a:t>: Whole system ==&gt; </a:t>
            </a:r>
            <a:r>
              <a:rPr lang="en-US" sz="2200" dirty="0">
                <a:solidFill>
                  <a:srgbClr val="C00000"/>
                </a:solidFill>
              </a:rPr>
              <a:t>black-box </a:t>
            </a:r>
            <a:r>
              <a:rPr lang="en-US" sz="2200" dirty="0">
                <a:solidFill>
                  <a:srgbClr val="0070C0"/>
                </a:solidFill>
              </a:rPr>
              <a:t>(late in testing, e.g. system testing)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Low –level</a:t>
            </a:r>
            <a:r>
              <a:rPr lang="en-US" sz="2200" dirty="0"/>
              <a:t>: Individual statements, data, and other elements ==&gt;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white-box </a:t>
            </a:r>
            <a:r>
              <a:rPr lang="en-US" sz="2200" dirty="0">
                <a:solidFill>
                  <a:srgbClr val="0070C0"/>
                </a:solidFill>
              </a:rPr>
              <a:t>(test in small/early)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Middle-levels</a:t>
            </a:r>
            <a:r>
              <a:rPr lang="en-US" sz="2200" dirty="0"/>
              <a:t> of abstraction ==&gt; </a:t>
            </a:r>
            <a:r>
              <a:rPr lang="en-US" sz="2200" dirty="0">
                <a:solidFill>
                  <a:srgbClr val="C00000"/>
                </a:solidFill>
              </a:rPr>
              <a:t>Gray-box</a:t>
            </a:r>
          </a:p>
          <a:p>
            <a:pPr lvl="1"/>
            <a:r>
              <a:rPr lang="en-US" sz="2200" dirty="0"/>
              <a:t>Functional/subroutine/procedure, module , subsystem etc.</a:t>
            </a:r>
          </a:p>
          <a:p>
            <a:pPr lvl="1"/>
            <a:r>
              <a:rPr lang="en-US" sz="2200" dirty="0"/>
              <a:t>Method, class, super-class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Gray-box (mixed black-box  &amp; white-box ) testing: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Many of the middle levels of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u="sng" dirty="0"/>
              <a:t>Example</a:t>
            </a:r>
            <a:r>
              <a:rPr lang="en-US" sz="2200" dirty="0"/>
              <a:t>: procedures in modules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Procedures individually as black box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Procedure interconnection  </a:t>
            </a:r>
            <a:r>
              <a:rPr lang="en-US" sz="2200" dirty="0">
                <a:sym typeface="Wingdings" pitchFamily="2" charset="2"/>
              </a:rPr>
              <a:t> white box at module level</a:t>
            </a:r>
            <a:endParaRPr 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0189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530942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WBT vs. BBT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6D772-3629-4F2F-A481-D8376900138F}"/>
              </a:ext>
            </a:extLst>
          </p:cNvPr>
          <p:cNvSpPr txBox="1">
            <a:spLocks/>
          </p:cNvSpPr>
          <p:nvPr/>
        </p:nvSpPr>
        <p:spPr>
          <a:xfrm>
            <a:off x="162232" y="921774"/>
            <a:ext cx="11911781" cy="539053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200" u="sng" dirty="0">
                <a:solidFill>
                  <a:srgbClr val="0000FF"/>
                </a:solidFill>
              </a:rPr>
              <a:t>Perspective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BBT</a:t>
            </a:r>
            <a:r>
              <a:rPr lang="en-US" sz="2200" dirty="0"/>
              <a:t> views the objects of testing as a black-box while focusing on testing the input-output relations or external functional behavior 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WBT</a:t>
            </a:r>
            <a:r>
              <a:rPr lang="en-US" sz="2200" dirty="0"/>
              <a:t> views the objects as a glass-box where internal implementation details are visible &amp;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Objects:</a:t>
            </a:r>
            <a:endParaRPr lang="en-US" sz="2200" dirty="0"/>
          </a:p>
          <a:p>
            <a:pPr lvl="1"/>
            <a:r>
              <a:rPr lang="en-US" sz="2200" dirty="0"/>
              <a:t>WBT is generally used to test small objects (e.g., </a:t>
            </a:r>
            <a:r>
              <a:rPr lang="en-US" sz="2200" dirty="0">
                <a:solidFill>
                  <a:srgbClr val="FF0000"/>
                </a:solidFill>
              </a:rPr>
              <a:t>small</a:t>
            </a:r>
            <a:r>
              <a:rPr lang="en-US" sz="2200" dirty="0"/>
              <a:t> software products or small units of large software products)</a:t>
            </a:r>
          </a:p>
          <a:p>
            <a:pPr lvl="1"/>
            <a:r>
              <a:rPr lang="en-US" sz="2200" dirty="0"/>
              <a:t>BBT is generally more suitable for </a:t>
            </a:r>
            <a:r>
              <a:rPr lang="en-US" sz="2200" dirty="0">
                <a:solidFill>
                  <a:srgbClr val="FF0000"/>
                </a:solidFill>
              </a:rPr>
              <a:t>large</a:t>
            </a:r>
            <a:r>
              <a:rPr lang="en-US" sz="2200" dirty="0"/>
              <a:t> software systems or substantial parts of them as a whole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Timeline:</a:t>
            </a:r>
          </a:p>
          <a:p>
            <a:pPr lvl="1"/>
            <a:r>
              <a:rPr lang="en-US" sz="2200" dirty="0"/>
              <a:t>WBT is used more in </a:t>
            </a:r>
            <a:r>
              <a:rPr lang="en-US" sz="2200" dirty="0">
                <a:solidFill>
                  <a:srgbClr val="FF0000"/>
                </a:solidFill>
              </a:rPr>
              <a:t>early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sub-phases</a:t>
            </a:r>
            <a:r>
              <a:rPr lang="en-US" sz="2200" dirty="0"/>
              <a:t>(e.g., unit and component testing)</a:t>
            </a:r>
          </a:p>
          <a:p>
            <a:pPr lvl="1"/>
            <a:r>
              <a:rPr lang="en-US" sz="2200" dirty="0"/>
              <a:t>BBT is used more in the </a:t>
            </a:r>
            <a:r>
              <a:rPr lang="en-US" sz="2200" dirty="0">
                <a:solidFill>
                  <a:srgbClr val="FF0000"/>
                </a:solidFill>
              </a:rPr>
              <a:t>late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sub-phases</a:t>
            </a:r>
            <a:r>
              <a:rPr lang="en-US" sz="2200" dirty="0"/>
              <a:t> (e.g., system and acceptance testing)</a:t>
            </a:r>
          </a:p>
          <a:p>
            <a:pPr marL="32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85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530942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WBT vs. BBT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6D772-3629-4F2F-A481-D8376900138F}"/>
              </a:ext>
            </a:extLst>
          </p:cNvPr>
          <p:cNvSpPr txBox="1">
            <a:spLocks/>
          </p:cNvSpPr>
          <p:nvPr/>
        </p:nvSpPr>
        <p:spPr>
          <a:xfrm>
            <a:off x="162232" y="921774"/>
            <a:ext cx="11911781" cy="539053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Defect Focus and Fixing: </a:t>
            </a:r>
          </a:p>
          <a:p>
            <a:pPr lvl="1"/>
            <a:r>
              <a:rPr lang="en-US" sz="2200" dirty="0"/>
              <a:t>In BBT, failures related to specific external functions can be observed, leading to corresponding faults being detected &amp; removed. </a:t>
            </a:r>
            <a:r>
              <a:rPr lang="en-US" sz="2200" i="1" u="sng" dirty="0">
                <a:solidFill>
                  <a:srgbClr val="0000FF"/>
                </a:solidFill>
              </a:rPr>
              <a:t>Emphasis</a:t>
            </a:r>
            <a:r>
              <a:rPr lang="en-US" sz="2200" dirty="0"/>
              <a:t> ==&gt; </a:t>
            </a:r>
            <a:r>
              <a:rPr lang="en-US" sz="2200" dirty="0">
                <a:solidFill>
                  <a:srgbClr val="0000FF"/>
                </a:solidFill>
              </a:rPr>
              <a:t>Reduce chances of encountering functional problems by target customers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In WBT, failures related to internal implementations can be observed, leading to corresponding faults being detected &amp; removed directly. </a:t>
            </a:r>
            <a:r>
              <a:rPr lang="en-US" sz="2200" i="1" u="sng" dirty="0">
                <a:solidFill>
                  <a:srgbClr val="0000FF"/>
                </a:solidFill>
              </a:rPr>
              <a:t>Emphasis</a:t>
            </a:r>
            <a:r>
              <a:rPr lang="en-US" sz="2200" dirty="0"/>
              <a:t> ==&gt; </a:t>
            </a:r>
            <a:r>
              <a:rPr lang="en-US" sz="2200" dirty="0">
                <a:solidFill>
                  <a:srgbClr val="0000FF"/>
                </a:solidFill>
              </a:rPr>
              <a:t>Reduce internal faults so that there is less chance for failures later 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Defect detection &amp; Fixing:</a:t>
            </a:r>
          </a:p>
          <a:p>
            <a:pPr lvl="1"/>
            <a:r>
              <a:rPr lang="en-US" sz="2200" dirty="0"/>
              <a:t>Defects detected through </a:t>
            </a:r>
            <a:r>
              <a:rPr lang="en-US" sz="2200" dirty="0">
                <a:solidFill>
                  <a:srgbClr val="0000FF"/>
                </a:solidFill>
              </a:rPr>
              <a:t>WBT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0000FF"/>
                </a:solidFill>
              </a:rPr>
              <a:t>easier to fix </a:t>
            </a:r>
            <a:r>
              <a:rPr lang="en-US" sz="2200" dirty="0"/>
              <a:t>than those through BBT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WBT may miss certain types of defects </a:t>
            </a:r>
            <a:r>
              <a:rPr lang="en-US" sz="2200" dirty="0"/>
              <a:t>(e.g., omission &amp; design problems) which could be detected by BBT</a:t>
            </a:r>
          </a:p>
          <a:p>
            <a:pPr lvl="1"/>
            <a:r>
              <a:rPr lang="en-US" sz="2200" i="1" u="sng" dirty="0">
                <a:solidFill>
                  <a:srgbClr val="0000FF"/>
                </a:solidFill>
              </a:rPr>
              <a:t>In general</a:t>
            </a:r>
            <a:r>
              <a:rPr lang="en-US" sz="2200" dirty="0"/>
              <a:t>: BBT is effective in detecting &amp; fixing problems of interfaces &amp; interactions, </a:t>
            </a:r>
            <a:r>
              <a:rPr lang="en-US" sz="2200" i="1" dirty="0">
                <a:solidFill>
                  <a:srgbClr val="0000FF"/>
                </a:solidFill>
              </a:rPr>
              <a:t>while</a:t>
            </a:r>
            <a:r>
              <a:rPr lang="en-US" sz="2200" dirty="0"/>
              <a:t> WBT</a:t>
            </a:r>
            <a:br>
              <a:rPr lang="en-US" sz="2200" dirty="0"/>
            </a:br>
            <a:r>
              <a:rPr lang="en-US" sz="2200" dirty="0"/>
              <a:t>is effective for problems localized within a small unit.</a:t>
            </a:r>
          </a:p>
          <a:p>
            <a:pPr marL="32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04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530942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WBT vs. BBT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6D772-3629-4F2F-A481-D8376900138F}"/>
              </a:ext>
            </a:extLst>
          </p:cNvPr>
          <p:cNvSpPr txBox="1">
            <a:spLocks/>
          </p:cNvSpPr>
          <p:nvPr/>
        </p:nvSpPr>
        <p:spPr>
          <a:xfrm>
            <a:off x="722671" y="1430593"/>
            <a:ext cx="10427110" cy="396731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u="sng" dirty="0">
                <a:solidFill>
                  <a:srgbClr val="0000FF"/>
                </a:solidFill>
              </a:rPr>
              <a:t>Techniques</a:t>
            </a:r>
            <a:r>
              <a:rPr lang="en-US" sz="2200" dirty="0"/>
              <a:t>:</a:t>
            </a:r>
          </a:p>
          <a:p>
            <a:pPr marL="548640" lvl="1">
              <a:spcBef>
                <a:spcPts val="0"/>
              </a:spcBef>
              <a:defRPr/>
            </a:pPr>
            <a:r>
              <a:rPr lang="en-US" sz="2200" dirty="0"/>
              <a:t>A specific technique is BBT if </a:t>
            </a:r>
            <a:r>
              <a:rPr lang="en-US" sz="2200" dirty="0">
                <a:solidFill>
                  <a:srgbClr val="0000FF"/>
                </a:solidFill>
              </a:rPr>
              <a:t>external functions </a:t>
            </a:r>
            <a:r>
              <a:rPr lang="en-US" sz="2200" dirty="0"/>
              <a:t>are modeled</a:t>
            </a:r>
          </a:p>
          <a:p>
            <a:pPr marL="548640" lvl="1">
              <a:spcBef>
                <a:spcPts val="0"/>
              </a:spcBef>
              <a:defRPr/>
            </a:pPr>
            <a:r>
              <a:rPr lang="en-US" sz="2200" dirty="0"/>
              <a:t>A specific technique is WBT if </a:t>
            </a:r>
            <a:r>
              <a:rPr lang="en-US" sz="2200" dirty="0">
                <a:solidFill>
                  <a:srgbClr val="0000FF"/>
                </a:solidFill>
              </a:rPr>
              <a:t>internal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implementations</a:t>
            </a:r>
            <a:r>
              <a:rPr lang="en-US" sz="2200" dirty="0"/>
              <a:t> are modeled</a:t>
            </a:r>
          </a:p>
          <a:p>
            <a:pPr marL="242640" lvl="1" indent="0">
              <a:spcBef>
                <a:spcPts val="0"/>
              </a:spcBef>
              <a:buNone/>
              <a:defRPr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u="sng" dirty="0">
                <a:solidFill>
                  <a:srgbClr val="0000FF"/>
                </a:solidFill>
              </a:rPr>
              <a:t>Tester: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BBT</a:t>
            </a:r>
            <a:r>
              <a:rPr lang="en-US" sz="2200" dirty="0"/>
              <a:t> is typically performed by </a:t>
            </a:r>
            <a:r>
              <a:rPr lang="en-US" sz="2200" dirty="0">
                <a:solidFill>
                  <a:srgbClr val="0000FF"/>
                </a:solidFill>
              </a:rPr>
              <a:t>dedicated professional testers</a:t>
            </a:r>
            <a:r>
              <a:rPr lang="en-US" sz="2200" dirty="0"/>
              <a:t>, and could also be performed by third-party personnel in a setting of </a:t>
            </a:r>
            <a:r>
              <a:rPr lang="en-US" sz="2200" dirty="0">
                <a:solidFill>
                  <a:srgbClr val="0000FF"/>
                </a:solidFill>
              </a:rPr>
              <a:t>IV&amp;V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WBT</a:t>
            </a:r>
            <a:r>
              <a:rPr lang="en-US" sz="2200" dirty="0"/>
              <a:t> is often performed by </a:t>
            </a:r>
            <a:r>
              <a:rPr lang="en-US" sz="2200" dirty="0">
                <a:solidFill>
                  <a:srgbClr val="0000FF"/>
                </a:solidFill>
              </a:rPr>
              <a:t>developers</a:t>
            </a:r>
            <a:r>
              <a:rPr lang="en-US" sz="2200" dirty="0"/>
              <a:t> themselves </a:t>
            </a:r>
          </a:p>
          <a:p>
            <a:pPr marL="242640" lvl="1" indent="0">
              <a:spcBef>
                <a:spcPts val="0"/>
              </a:spcBef>
              <a:buNone/>
              <a:defRPr/>
            </a:pPr>
            <a:endParaRPr lang="en-US" sz="2200" dirty="0"/>
          </a:p>
          <a:p>
            <a:pPr marL="32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588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50953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When to stop testing?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3928" y="1197507"/>
            <a:ext cx="11184985" cy="5159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Exit Criteria</a:t>
            </a:r>
          </a:p>
          <a:p>
            <a:pPr lvl="1"/>
            <a:r>
              <a:rPr lang="en-US" altLang="en-US" sz="2200" dirty="0"/>
              <a:t>Not finding (anymore) defects is NOT an appropriate criteria to stop testing activities (Why?!? </a:t>
            </a:r>
            <a:r>
              <a:rPr lang="en-US" altLang="en-US" sz="2200" dirty="0">
                <a:sym typeface="Wingdings" panose="05000000000000000000" pitchFamily="2" charset="2"/>
              </a:rPr>
              <a:t> User Acceptance is matter at the end of the project development</a:t>
            </a:r>
            <a:r>
              <a:rPr lang="en-US" altLang="en-US" sz="2200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Resource-based criteria:  </a:t>
            </a:r>
            <a:r>
              <a:rPr lang="en-US" altLang="en-US" sz="2200" dirty="0"/>
              <a:t>A decision is made based on resource consumptions</a:t>
            </a:r>
          </a:p>
          <a:p>
            <a:pPr lvl="1"/>
            <a:r>
              <a:rPr lang="en-US" altLang="en-US" sz="2200" dirty="0"/>
              <a:t>Stop when you run out of time</a:t>
            </a:r>
          </a:p>
          <a:p>
            <a:pPr lvl="1"/>
            <a:r>
              <a:rPr lang="en-US" altLang="en-US" sz="2200" dirty="0"/>
              <a:t>Stop when you run out of money</a:t>
            </a:r>
          </a:p>
          <a:p>
            <a:pPr lvl="1"/>
            <a:r>
              <a:rPr lang="en-US" altLang="en-US" sz="2200" dirty="0"/>
              <a:t>Such criteria are irresponsible , as far as product quality is concerned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Quality-based criteria:</a:t>
            </a:r>
          </a:p>
          <a:p>
            <a:pPr lvl="1"/>
            <a:r>
              <a:rPr lang="en-US" altLang="en-US" sz="2200" dirty="0"/>
              <a:t>Stop when quality goals reached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usability, reliability, resemble actual customer usages</a:t>
            </a:r>
          </a:p>
          <a:p>
            <a:pPr lvl="1"/>
            <a:r>
              <a:rPr lang="en-US" altLang="en-US" sz="2200" dirty="0"/>
              <a:t>Other substitute:  Activity completion (“stop when you complete planned test activities”)</a:t>
            </a:r>
            <a:endParaRPr lang="en-US" sz="2200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06F90D9-969D-498B-A09B-764485A2FD1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04A8132-B8EE-4E13-A9A8-2C4AF0DD2E1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8544573-30E6-43DA-9799-5724CBB6E39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B0BD16-A62F-4275-A027-F178DAD22A49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636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80450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Manual Testing vs. Automated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702" y="1449321"/>
            <a:ext cx="6365298" cy="4439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Manual Testing</a:t>
            </a:r>
          </a:p>
          <a:p>
            <a:r>
              <a:rPr lang="en-GB" sz="2200" dirty="0"/>
              <a:t>Oldest and most rigorous type of software testing </a:t>
            </a:r>
          </a:p>
          <a:p>
            <a:r>
              <a:rPr lang="en-GB" sz="2200" dirty="0"/>
              <a:t>Requires a tester to perform manual test operations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Hard to repeat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Not always reliable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Costly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Time 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Labour intensive 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87986" y="1272341"/>
            <a:ext cx="5404014" cy="4439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Automated Testing</a:t>
            </a:r>
          </a:p>
          <a:p>
            <a:r>
              <a:rPr lang="en-GB" sz="2200" dirty="0"/>
              <a:t>Testing employing software tools </a:t>
            </a:r>
          </a:p>
          <a:p>
            <a:r>
              <a:rPr lang="en-GB" sz="2200" dirty="0"/>
              <a:t>Execute tests without manual intervention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Fast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Repeatable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Reliable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Programmable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Saves time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65EAF490-1F9E-4ED1-A0A0-4DC7C090BF4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EC641E57-1286-41D0-B388-07EA699FBA8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80BB9B6-EEC6-4E3F-A094-C7F2F8B9CEC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B87D0E-5AFC-4CA4-8D51-E9DBB0BB327E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12975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50952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76440"/>
            <a:ext cx="11188700" cy="5327598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Key issues related to Test Automation</a:t>
            </a:r>
          </a:p>
          <a:p>
            <a:pPr lvl="1"/>
            <a:r>
              <a:rPr lang="en-US" altLang="en-US" sz="2200" dirty="0"/>
              <a:t>Specific </a:t>
            </a:r>
            <a:r>
              <a:rPr lang="en-US" altLang="en-US" sz="2200" dirty="0">
                <a:solidFill>
                  <a:srgbClr val="7030A0"/>
                </a:solidFill>
              </a:rPr>
              <a:t>needs</a:t>
            </a:r>
            <a:r>
              <a:rPr lang="en-US" altLang="en-US" sz="2200" dirty="0"/>
              <a:t> and potentials </a:t>
            </a:r>
            <a:r>
              <a:rPr lang="en-US" altLang="en-US" sz="2200" dirty="0">
                <a:solidFill>
                  <a:srgbClr val="7030A0"/>
                </a:solidFill>
              </a:rPr>
              <a:t>for automation </a:t>
            </a:r>
            <a:r>
              <a:rPr lang="en-US" altLang="en-US" sz="2200" dirty="0"/>
              <a:t>and selection of existing testing tools,</a:t>
            </a:r>
            <a:br>
              <a:rPr lang="en-US" altLang="en-US" sz="2200" dirty="0"/>
            </a:br>
            <a:r>
              <a:rPr lang="en-US" altLang="en-US" sz="2200" dirty="0"/>
              <a:t>if available/suitable</a:t>
            </a:r>
          </a:p>
          <a:p>
            <a:pPr lvl="1"/>
            <a:r>
              <a:rPr lang="en-US" altLang="en-US" sz="2200" dirty="0"/>
              <a:t>Availability of </a:t>
            </a:r>
            <a:r>
              <a:rPr lang="en-US" altLang="en-US" sz="2200" dirty="0">
                <a:solidFill>
                  <a:srgbClr val="7030A0"/>
                </a:solidFill>
              </a:rPr>
              <a:t>user training </a:t>
            </a:r>
            <a:r>
              <a:rPr lang="en-US" altLang="en-US" sz="2200" dirty="0"/>
              <a:t>for these </a:t>
            </a:r>
            <a:r>
              <a:rPr lang="en-US" altLang="en-US" sz="2200" dirty="0">
                <a:solidFill>
                  <a:srgbClr val="7030A0"/>
                </a:solidFill>
              </a:rPr>
              <a:t>tools</a:t>
            </a:r>
            <a:r>
              <a:rPr lang="en-US" altLang="en-US" sz="2200" dirty="0"/>
              <a:t> and time/effort needed</a:t>
            </a:r>
          </a:p>
          <a:p>
            <a:pPr lvl="1"/>
            <a:r>
              <a:rPr lang="en-US" altLang="en-US" sz="2200" dirty="0"/>
              <a:t>Overall cost, including </a:t>
            </a:r>
            <a:r>
              <a:rPr lang="en-US" altLang="en-US" sz="2200" dirty="0">
                <a:solidFill>
                  <a:srgbClr val="7030A0"/>
                </a:solidFill>
              </a:rPr>
              <a:t>costs for tool acquisition</a:t>
            </a:r>
            <a:r>
              <a:rPr lang="en-US" altLang="en-US" sz="2200" dirty="0"/>
              <a:t>, support, training, and usage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Impact on resource, schedule</a:t>
            </a:r>
            <a:r>
              <a:rPr lang="en-US" altLang="en-US" sz="2200" dirty="0"/>
              <a:t>, and project management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Pre-requisites for test automation </a:t>
            </a:r>
          </a:p>
          <a:p>
            <a:pPr lvl="1"/>
            <a:r>
              <a:rPr lang="en-US" altLang="en-US" sz="2200" dirty="0"/>
              <a:t>The system is </a:t>
            </a:r>
            <a:r>
              <a:rPr lang="en-US" altLang="en-US" sz="2200" dirty="0">
                <a:solidFill>
                  <a:srgbClr val="7030A0"/>
                </a:solidFill>
              </a:rPr>
              <a:t>stable </a:t>
            </a:r>
            <a:r>
              <a:rPr lang="en-US" altLang="en-US" sz="2200" dirty="0"/>
              <a:t>and its </a:t>
            </a:r>
            <a:r>
              <a:rPr lang="en-US" altLang="en-US" sz="2200" dirty="0">
                <a:solidFill>
                  <a:srgbClr val="7030A0"/>
                </a:solidFill>
              </a:rPr>
              <a:t>functionalities are well defined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test cases </a:t>
            </a:r>
            <a:r>
              <a:rPr lang="en-US" altLang="en-US" sz="2200" dirty="0"/>
              <a:t>to be automated are </a:t>
            </a:r>
            <a:r>
              <a:rPr lang="en-US" altLang="en-US" sz="2200" dirty="0">
                <a:solidFill>
                  <a:srgbClr val="7030A0"/>
                </a:solidFill>
              </a:rPr>
              <a:t>unambiguous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test tools </a:t>
            </a:r>
            <a:r>
              <a:rPr lang="en-US" altLang="en-US" sz="2200" dirty="0"/>
              <a:t>and </a:t>
            </a:r>
            <a:r>
              <a:rPr lang="en-US" altLang="en-US" sz="2200" dirty="0">
                <a:solidFill>
                  <a:srgbClr val="7030A0"/>
                </a:solidFill>
              </a:rPr>
              <a:t>infrastructure</a:t>
            </a:r>
            <a:r>
              <a:rPr lang="en-US" altLang="en-US" sz="2200" dirty="0"/>
              <a:t> are </a:t>
            </a:r>
            <a:r>
              <a:rPr lang="en-US" altLang="en-US" sz="2200" dirty="0">
                <a:solidFill>
                  <a:srgbClr val="7030A0"/>
                </a:solidFill>
              </a:rPr>
              <a:t>in place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test engineers </a:t>
            </a:r>
            <a:r>
              <a:rPr lang="en-US" altLang="en-US" sz="2200" dirty="0"/>
              <a:t>have prior </a:t>
            </a:r>
            <a:r>
              <a:rPr lang="en-US" altLang="en-US" sz="2200" dirty="0">
                <a:solidFill>
                  <a:srgbClr val="7030A0"/>
                </a:solidFill>
              </a:rPr>
              <a:t>successful experience </a:t>
            </a:r>
            <a:r>
              <a:rPr lang="en-US" altLang="en-US" sz="2200" dirty="0"/>
              <a:t>with </a:t>
            </a:r>
            <a:r>
              <a:rPr lang="en-US" altLang="en-US" sz="2200" dirty="0">
                <a:solidFill>
                  <a:srgbClr val="7030A0"/>
                </a:solidFill>
              </a:rPr>
              <a:t>automation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Adequate budget </a:t>
            </a:r>
            <a:r>
              <a:rPr lang="en-US" altLang="en-US" sz="2200" dirty="0"/>
              <a:t>should have been </a:t>
            </a:r>
            <a:r>
              <a:rPr lang="en-US" altLang="en-US" sz="2200" dirty="0">
                <a:solidFill>
                  <a:srgbClr val="7030A0"/>
                </a:solidFill>
              </a:rPr>
              <a:t>allocated</a:t>
            </a:r>
            <a:r>
              <a:rPr lang="en-US" altLang="en-US" sz="2200" dirty="0"/>
              <a:t> for the </a:t>
            </a:r>
            <a:r>
              <a:rPr lang="en-US" altLang="en-US" sz="2200" dirty="0">
                <a:solidFill>
                  <a:srgbClr val="7030A0"/>
                </a:solidFill>
              </a:rPr>
              <a:t>procurement of tools</a:t>
            </a:r>
            <a:endParaRPr lang="en-US" sz="2200" dirty="0">
              <a:solidFill>
                <a:srgbClr val="7030A0"/>
              </a:solidFill>
              <a:ea typeface="ＭＳ Ｐゴシック" pitchFamily="34" charset="-128"/>
            </a:endParaRP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93357429-7777-4074-A860-2A545CFD2C2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708AD22-19BC-4570-B431-6163C1E8589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EC3F77F-E946-4BB6-9A91-7C14E952E56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18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A8CCF0-314F-4AFB-A5A0-E2775B00B31A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1484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4464" y="1191188"/>
            <a:ext cx="11646312" cy="335267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Which Tests/Test cases to automate?</a:t>
            </a:r>
          </a:p>
          <a:p>
            <a:pPr lvl="1"/>
            <a:r>
              <a:rPr lang="en-GB" altLang="en-US" sz="2200" dirty="0">
                <a:solidFill>
                  <a:srgbClr val="7030A0"/>
                </a:solidFill>
              </a:rPr>
              <a:t>Fully automated testing is not possible</a:t>
            </a:r>
            <a:r>
              <a:rPr lang="en-GB" altLang="en-US" sz="2200" dirty="0"/>
              <a:t>, </a:t>
            </a:r>
            <a:r>
              <a:rPr lang="en-US" altLang="en-US" sz="2200" dirty="0"/>
              <a:t>test automation can NOT replace manual testing</a:t>
            </a:r>
          </a:p>
          <a:p>
            <a:pPr lvl="1"/>
            <a:r>
              <a:rPr lang="en-US" altLang="en-US" sz="2200" dirty="0"/>
              <a:t>Tests that should be run for every build of the application (</a:t>
            </a:r>
            <a:r>
              <a:rPr lang="en-US" altLang="en-US" sz="2200" dirty="0">
                <a:solidFill>
                  <a:srgbClr val="7030A0"/>
                </a:solidFill>
                <a:sym typeface="Wingdings" panose="05000000000000000000" pitchFamily="2" charset="2"/>
              </a:rPr>
              <a:t>repetitive execution,</a:t>
            </a:r>
            <a:r>
              <a:rPr lang="en-US" altLang="en-US" sz="2200" dirty="0">
                <a:solidFill>
                  <a:srgbClr val="7030A0"/>
                </a:solidFill>
              </a:rPr>
              <a:t> e.g. regression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Data tests that use multiple data values for the same inputs (e.g. </a:t>
            </a:r>
            <a:r>
              <a:rPr lang="en-US" altLang="en-US" sz="2200" dirty="0">
                <a:solidFill>
                  <a:srgbClr val="7030A0"/>
                </a:solidFill>
              </a:rPr>
              <a:t>data-driven test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Tests that </a:t>
            </a:r>
            <a:r>
              <a:rPr lang="en-US" altLang="en-US" sz="2200" dirty="0">
                <a:solidFill>
                  <a:srgbClr val="7030A0"/>
                </a:solidFill>
              </a:rPr>
              <a:t>require detailed information from the application internals </a:t>
            </a:r>
            <a:r>
              <a:rPr lang="en-US" altLang="en-US" sz="2200" dirty="0"/>
              <a:t>(e.g., GUI attributes)</a:t>
            </a:r>
          </a:p>
          <a:p>
            <a:pPr lvl="1"/>
            <a:r>
              <a:rPr lang="en-US" altLang="en-US" sz="2200" dirty="0"/>
              <a:t>Tests to be used for </a:t>
            </a:r>
            <a:r>
              <a:rPr lang="en-US" altLang="en-US" sz="2200" dirty="0">
                <a:solidFill>
                  <a:srgbClr val="7030A0"/>
                </a:solidFill>
              </a:rPr>
              <a:t>stress or load testing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9469521-F503-4A50-8EAA-FCF809438ED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EBCC0A8-A81A-4675-8B18-102DE7AACB5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D9DBF2C-38CC-4B52-8697-BA7B0FFE611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19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8F61A7-726B-468A-8ED7-8CDF4FE56CBD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73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83689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893" y="1222859"/>
            <a:ext cx="11217536" cy="2685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Testing is one of the most important parts and commonly performed activities in QA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Basic idea of testing involves the </a:t>
            </a:r>
            <a:r>
              <a:rPr lang="en-US" sz="2200" dirty="0">
                <a:solidFill>
                  <a:srgbClr val="7030A0"/>
                </a:solidFill>
              </a:rPr>
              <a:t>execution of software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the observation of its behavior</a:t>
            </a:r>
            <a:br>
              <a:rPr lang="en-US" sz="2200" dirty="0"/>
            </a:br>
            <a:r>
              <a:rPr lang="en-US" sz="2200" dirty="0"/>
              <a:t>or outcome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If a failure is observed, the execution record is analyzed to </a:t>
            </a:r>
            <a:r>
              <a:rPr lang="en-US" sz="2200" dirty="0">
                <a:solidFill>
                  <a:srgbClr val="7030A0"/>
                </a:solidFill>
              </a:rPr>
              <a:t>locate and fix the fault(s) </a:t>
            </a:r>
            <a:r>
              <a:rPr lang="en-US" sz="2200" dirty="0"/>
              <a:t>that caused the failure. Otherwise, we gain some confidence that the software under test is more likely to </a:t>
            </a:r>
            <a:r>
              <a:rPr lang="en-US" sz="2200" dirty="0">
                <a:solidFill>
                  <a:srgbClr val="7030A0"/>
                </a:solidFill>
              </a:rPr>
              <a:t>fulfill its designated functions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E4329084-2460-45E7-B7C6-117F82A2842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83FA524F-D4B4-4CCC-A176-2D7A39C44C6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17C9A03-3BC7-4204-AC3C-04B46D2D986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11A90-315C-4756-97AD-30E2C339D28B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4E96FA43-A609-4B90-9B35-CFA98800371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4464" y="1191188"/>
            <a:ext cx="11646312" cy="43092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Automated testing CANNOT replace Manual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Which Test/Test cases should NOT be automated?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Usability testing </a:t>
            </a:r>
            <a:r>
              <a:rPr lang="en-US" altLang="en-US" sz="2200" dirty="0"/>
              <a:t>(“How easy is the application to  use?”) cannot be performed by automation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Logical error </a:t>
            </a:r>
            <a:r>
              <a:rPr lang="en-US" altLang="en-US" sz="2200" dirty="0"/>
              <a:t>often cannot be identified by the automated testing.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Specification</a:t>
            </a:r>
            <a:r>
              <a:rPr lang="en-US" altLang="en-US" sz="2200" dirty="0"/>
              <a:t> (e.g. SRS), Design document cannot be tested by automation.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One-time testing</a:t>
            </a:r>
            <a:r>
              <a:rPr lang="en-US" altLang="en-US" sz="2200" dirty="0"/>
              <a:t>,  “</a:t>
            </a:r>
            <a:r>
              <a:rPr lang="en-US" altLang="en-US" sz="2200" dirty="0">
                <a:solidFill>
                  <a:srgbClr val="7030A0"/>
                </a:solidFill>
              </a:rPr>
              <a:t>ASAP</a:t>
            </a:r>
            <a:r>
              <a:rPr lang="en-US" altLang="en-US" sz="2200" dirty="0"/>
              <a:t>” testing   –”we need to test NOW!”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Ad hoc/random testing</a:t>
            </a:r>
            <a:r>
              <a:rPr lang="en-US" altLang="en-US" sz="2200" dirty="0"/>
              <a:t>: based on </a:t>
            </a:r>
            <a:r>
              <a:rPr lang="en-US" altLang="en-US" sz="2200" dirty="0">
                <a:solidFill>
                  <a:srgbClr val="7030A0"/>
                </a:solidFill>
              </a:rPr>
              <a:t>intuition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expertise</a:t>
            </a:r>
            <a:r>
              <a:rPr lang="en-US" altLang="en-US" sz="2200" dirty="0"/>
              <a:t>, and knowledge of application</a:t>
            </a:r>
          </a:p>
          <a:p>
            <a:pPr lvl="1"/>
            <a:r>
              <a:rPr lang="en-US" altLang="en-US" sz="2200" dirty="0"/>
              <a:t>Tests </a:t>
            </a:r>
            <a:r>
              <a:rPr lang="en-US" altLang="en-US" sz="2200" dirty="0">
                <a:solidFill>
                  <a:srgbClr val="7030A0"/>
                </a:solidFill>
              </a:rPr>
              <a:t>without predictable results</a:t>
            </a:r>
          </a:p>
          <a:p>
            <a:pPr lvl="1"/>
            <a:endParaRPr lang="en-US" altLang="en-US" sz="2200" dirty="0">
              <a:solidFill>
                <a:srgbClr val="7030A0"/>
              </a:solidFill>
            </a:endParaRP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9469521-F503-4A50-8EAA-FCF809438ED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EBCC0A8-A81A-4675-8B18-102DE7AACB5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D9DBF2C-38CC-4B52-8697-BA7B0FFE611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20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8F61A7-726B-468A-8ED7-8CDF4FE56CBD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732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39444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4361" y="1176850"/>
            <a:ext cx="11025187" cy="2665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AB4E88B1-9113-423A-B523-C03F88E7C4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671BF2DE-C23B-4F3A-9AC7-E4609704876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DE4B908-832B-4798-A8F3-590D7A9B7FB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21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7BCBDC-A66B-447D-B787-12E136E65885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0954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 Testing the system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7802" y="1281852"/>
            <a:ext cx="11133730" cy="488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Software testing is treated as a </a:t>
            </a:r>
            <a:r>
              <a:rPr lang="en-US" altLang="en-US" sz="2200" dirty="0">
                <a:solidFill>
                  <a:srgbClr val="7030A0"/>
                </a:solidFill>
              </a:rPr>
              <a:t>distinct process </a:t>
            </a:r>
            <a:r>
              <a:rPr lang="en-US" altLang="en-US" sz="2200" dirty="0"/>
              <a:t>because it involves a variety of unique activities, techniques, strategies, and policies</a:t>
            </a:r>
          </a:p>
          <a:p>
            <a:r>
              <a:rPr lang="en-US" altLang="en-US" sz="2200" dirty="0"/>
              <a:t>Testing is performed to </a:t>
            </a:r>
            <a:r>
              <a:rPr lang="en-US" altLang="en-US" sz="2200" dirty="0">
                <a:solidFill>
                  <a:srgbClr val="7030A0"/>
                </a:solidFill>
              </a:rPr>
              <a:t>reveal defects </a:t>
            </a:r>
            <a:r>
              <a:rPr lang="en-US" altLang="en-US" sz="2200" dirty="0"/>
              <a:t>and show to what extent the software </a:t>
            </a:r>
            <a:r>
              <a:rPr lang="en-US" altLang="en-US" sz="2200" dirty="0">
                <a:solidFill>
                  <a:srgbClr val="7030A0"/>
                </a:solidFill>
              </a:rPr>
              <a:t>possesses different quality</a:t>
            </a:r>
            <a:r>
              <a:rPr lang="en-US" altLang="en-US" sz="2200" dirty="0"/>
              <a:t> attributes, such as reliability and performance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Testing begins </a:t>
            </a:r>
            <a:r>
              <a:rPr lang="en-US" altLang="en-US" sz="2200" dirty="0"/>
              <a:t>almost at the same time a </a:t>
            </a:r>
            <a:r>
              <a:rPr lang="en-US" altLang="en-US" sz="2200" dirty="0">
                <a:solidFill>
                  <a:srgbClr val="7030A0"/>
                </a:solidFill>
              </a:rPr>
              <a:t>project is conceptualized</a:t>
            </a:r>
          </a:p>
          <a:p>
            <a:r>
              <a:rPr lang="en-US" altLang="en-US" sz="2200" dirty="0"/>
              <a:t>Testing is carried out by </a:t>
            </a:r>
            <a:r>
              <a:rPr lang="en-US" altLang="en-US" sz="2200" dirty="0">
                <a:solidFill>
                  <a:srgbClr val="7030A0"/>
                </a:solidFill>
              </a:rPr>
              <a:t>different people </a:t>
            </a:r>
            <a:r>
              <a:rPr lang="en-US" altLang="en-US" sz="2200" dirty="0"/>
              <a:t>at </a:t>
            </a:r>
            <a:r>
              <a:rPr lang="en-US" altLang="en-US" sz="2200" dirty="0">
                <a:solidFill>
                  <a:srgbClr val="7030A0"/>
                </a:solidFill>
              </a:rPr>
              <a:t>different stages </a:t>
            </a:r>
            <a:r>
              <a:rPr lang="en-US" altLang="en-US" sz="2200" dirty="0"/>
              <a:t>of system development</a:t>
            </a:r>
          </a:p>
          <a:p>
            <a:r>
              <a:rPr lang="en-US" altLang="en-US" sz="2200" dirty="0"/>
              <a:t>A number of </a:t>
            </a:r>
            <a:r>
              <a:rPr lang="en-US" altLang="en-US" sz="2200" dirty="0">
                <a:solidFill>
                  <a:srgbClr val="7030A0"/>
                </a:solidFill>
              </a:rPr>
              <a:t>different strategies/techniques </a:t>
            </a:r>
            <a:r>
              <a:rPr lang="en-US" altLang="en-US" sz="2200" dirty="0"/>
              <a:t>can be applied at each level of testing</a:t>
            </a:r>
          </a:p>
          <a:p>
            <a:r>
              <a:rPr lang="en-US" altLang="en-US" sz="2200" dirty="0"/>
              <a:t>A number of </a:t>
            </a:r>
            <a:r>
              <a:rPr lang="en-US" altLang="en-US" sz="2200" dirty="0">
                <a:solidFill>
                  <a:srgbClr val="7030A0"/>
                </a:solidFill>
              </a:rPr>
              <a:t>metrics</a:t>
            </a:r>
            <a:r>
              <a:rPr lang="en-US" altLang="en-US" sz="2200" dirty="0"/>
              <a:t> can be monitored to measure the progress of testing</a:t>
            </a:r>
          </a:p>
          <a:p>
            <a:r>
              <a:rPr lang="en-US" altLang="en-US" sz="2200" dirty="0"/>
              <a:t>Testing is </a:t>
            </a:r>
            <a:r>
              <a:rPr lang="en-US" altLang="en-US" sz="2200" dirty="0">
                <a:solidFill>
                  <a:srgbClr val="7030A0"/>
                </a:solidFill>
              </a:rPr>
              <a:t>influenced by organizational policies </a:t>
            </a:r>
            <a:r>
              <a:rPr lang="en-US" altLang="en-US" sz="2200" dirty="0"/>
              <a:t>(developer vs individual tester)</a:t>
            </a:r>
          </a:p>
          <a:p>
            <a:r>
              <a:rPr lang="en-US" altLang="en-US" sz="2200" dirty="0"/>
              <a:t>Testing can be performed as a </a:t>
            </a:r>
            <a:r>
              <a:rPr lang="en-US" altLang="en-US" sz="2200" dirty="0">
                <a:solidFill>
                  <a:srgbClr val="7030A0"/>
                </a:solidFill>
              </a:rPr>
              <a:t>combination of manual and automated </a:t>
            </a:r>
            <a:r>
              <a:rPr lang="en-US" altLang="en-US" sz="2200" dirty="0"/>
              <a:t>modes of execution</a:t>
            </a:r>
            <a:br>
              <a:rPr lang="en-US" altLang="en-US" sz="2200" dirty="0"/>
            </a:br>
            <a:r>
              <a:rPr lang="en-US" altLang="en-US" sz="2200" dirty="0"/>
              <a:t>of test cases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716EB61-E2A3-4398-AF1D-11E467689B7E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28D00DD-147E-409A-B422-BEC96487D7B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E1E626A-7E0C-4EB8-8273-38F7E648287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67B569-6966-407A-A052-E2F27741353F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777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6478" y="495197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Principles of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207" y="1222857"/>
            <a:ext cx="11282515" cy="5369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1 – Testing shows presence of defects but cannot prove absence of defects</a:t>
            </a:r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2 – Exhaustive testing is impossible</a:t>
            </a:r>
          </a:p>
          <a:p>
            <a:pPr marL="781200" lvl="1" indent="-274320">
              <a:buFont typeface="Wingdings" pitchFamily="2" charset="2"/>
              <a:buChar char="§"/>
            </a:pPr>
            <a:r>
              <a:rPr lang="en-US" sz="2200" dirty="0"/>
              <a:t>Testing everything (all combinations of inputs and preconditions) is not feasible. Instead of exhaustive testing, risk analysis, time &amp; cost analysis, and priorities should be used to focus testing efforts</a:t>
            </a:r>
            <a:endParaRPr lang="en-GB" sz="2200" dirty="0"/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3 – Early testing</a:t>
            </a:r>
          </a:p>
          <a:p>
            <a:pPr marL="727200" lvl="2" indent="-274320">
              <a:buFont typeface="Wingdings" pitchFamily="2" charset="2"/>
              <a:buChar char="§"/>
            </a:pPr>
            <a:r>
              <a:rPr lang="en-US" sz="2200" dirty="0"/>
              <a:t>When defects are found earlier in the lifecycle, they are much easier and cheaper to fix</a:t>
            </a:r>
            <a:endParaRPr lang="en-GB" sz="2200" dirty="0"/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4 – Defect clustering</a:t>
            </a:r>
          </a:p>
          <a:p>
            <a:pPr lvl="2">
              <a:buFont typeface="Wingdings" pitchFamily="2" charset="2"/>
              <a:buChar char="§"/>
            </a:pPr>
            <a:r>
              <a:rPr lang="en-GB" sz="2200" dirty="0"/>
              <a:t>A small number of modules usually contains most of the defects discovered during pre-release testing or is responsible for most of the operational failures.</a:t>
            </a:r>
          </a:p>
          <a:p>
            <a:pPr lvl="2">
              <a:buFont typeface="Wingdings" pitchFamily="2" charset="2"/>
              <a:buChar char="§"/>
            </a:pPr>
            <a:r>
              <a:rPr lang="en-GB" sz="2200" dirty="0"/>
              <a:t>There is </a:t>
            </a:r>
            <a:r>
              <a:rPr lang="en-GB" sz="2200" dirty="0">
                <a:solidFill>
                  <a:srgbClr val="7030A0"/>
                </a:solidFill>
              </a:rPr>
              <a:t>NO equal distribution of defects </a:t>
            </a:r>
            <a:r>
              <a:rPr lang="en-GB" sz="2200" dirty="0"/>
              <a:t>within one test object. </a:t>
            </a:r>
            <a:r>
              <a:rPr lang="en-GB" sz="2200" dirty="0">
                <a:solidFill>
                  <a:srgbClr val="7030A0"/>
                </a:solidFill>
              </a:rPr>
              <a:t>The place where defect occurs, it’s likely to find some more</a:t>
            </a:r>
            <a:r>
              <a:rPr lang="en-GB" sz="2200" dirty="0"/>
              <a:t>. The testing process must be flexible and respond to</a:t>
            </a:r>
            <a:br>
              <a:rPr lang="en-GB" sz="2200" dirty="0"/>
            </a:br>
            <a:r>
              <a:rPr lang="en-GB" sz="2200" dirty="0"/>
              <a:t>this behaviour.</a:t>
            </a:r>
            <a:endParaRPr lang="en-US" alt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DDDBEA02-3E1A-4676-9345-54FC03B0C0D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088340C-29AB-41BF-A4FE-62C63ACAC2FF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B971313-29BE-40D9-B81E-30B6149B32C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7FD751-E717-41F5-A68B-1EBD328FDA2A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9701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95199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Principles of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376" y="1071518"/>
            <a:ext cx="11273808" cy="553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5 – Pesticide paradox</a:t>
            </a:r>
          </a:p>
          <a:p>
            <a:pPr lvl="1"/>
            <a:r>
              <a:rPr lang="en-GB" sz="2200" dirty="0"/>
              <a:t>If the </a:t>
            </a:r>
            <a:r>
              <a:rPr lang="en-GB" sz="2200" dirty="0">
                <a:solidFill>
                  <a:srgbClr val="7030A0"/>
                </a:solidFill>
              </a:rPr>
              <a:t>same tests </a:t>
            </a:r>
            <a:r>
              <a:rPr lang="en-GB" sz="2200" dirty="0"/>
              <a:t>are </a:t>
            </a:r>
            <a:r>
              <a:rPr lang="en-GB" sz="2200" dirty="0">
                <a:solidFill>
                  <a:srgbClr val="7030A0"/>
                </a:solidFill>
              </a:rPr>
              <a:t>repeated over and over again</a:t>
            </a:r>
            <a:r>
              <a:rPr lang="en-GB" sz="2200" dirty="0"/>
              <a:t>, eventually the same set of test cases will </a:t>
            </a:r>
            <a:r>
              <a:rPr lang="en-GB" sz="2200" dirty="0">
                <a:solidFill>
                  <a:srgbClr val="7030A0"/>
                </a:solidFill>
              </a:rPr>
              <a:t>no longer find any new defects</a:t>
            </a:r>
            <a:r>
              <a:rPr lang="en-GB" sz="2200" dirty="0"/>
              <a:t>. To overcome this “pesticide paradox”, </a:t>
            </a:r>
            <a:r>
              <a:rPr lang="en-GB" sz="2200" dirty="0">
                <a:solidFill>
                  <a:srgbClr val="7030A0"/>
                </a:solidFill>
              </a:rPr>
              <a:t>test cases need to be regularly reviewed </a:t>
            </a:r>
            <a:r>
              <a:rPr lang="en-GB" sz="2200" dirty="0"/>
              <a:t>and revised, and new and different tests need to be written to exercise different parts of the software or system to find potentially more defects.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6 – Testing is context dependent</a:t>
            </a:r>
          </a:p>
          <a:p>
            <a:pPr lvl="1"/>
            <a:r>
              <a:rPr lang="en-GB" sz="2200" dirty="0"/>
              <a:t>Testing is done </a:t>
            </a:r>
            <a:r>
              <a:rPr lang="en-GB" sz="2200" dirty="0">
                <a:solidFill>
                  <a:srgbClr val="7030A0"/>
                </a:solidFill>
              </a:rPr>
              <a:t>differently in different contexts</a:t>
            </a:r>
            <a:r>
              <a:rPr lang="en-GB" sz="2200" dirty="0"/>
              <a:t>, e.g. </a:t>
            </a:r>
            <a:r>
              <a:rPr lang="en-GB" sz="2200" dirty="0">
                <a:solidFill>
                  <a:srgbClr val="7030A0"/>
                </a:solidFill>
              </a:rPr>
              <a:t>safety-critical software is tested differently from an e-commerce site</a:t>
            </a:r>
            <a:r>
              <a:rPr lang="en-GB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7 – Absence-of-errors fallacy</a:t>
            </a:r>
          </a:p>
          <a:p>
            <a:pPr lvl="1"/>
            <a:r>
              <a:rPr lang="en-GB" sz="2200" dirty="0"/>
              <a:t>Finding and fixing defects does not help if the system built is </a:t>
            </a:r>
            <a:r>
              <a:rPr lang="en-GB" sz="2200" dirty="0">
                <a:solidFill>
                  <a:srgbClr val="7030A0"/>
                </a:solidFill>
              </a:rPr>
              <a:t>unusable</a:t>
            </a:r>
            <a:r>
              <a:rPr lang="en-GB" sz="2200" dirty="0"/>
              <a:t> and does not fulfil the users’ needs and </a:t>
            </a:r>
            <a:r>
              <a:rPr lang="en-GB" sz="2200" dirty="0">
                <a:solidFill>
                  <a:srgbClr val="7030A0"/>
                </a:solidFill>
              </a:rPr>
              <a:t>expectations.    </a:t>
            </a:r>
          </a:p>
          <a:p>
            <a:pPr lvl="1"/>
            <a:r>
              <a:rPr lang="en-GB" sz="2200" dirty="0"/>
              <a:t>Just because </a:t>
            </a:r>
            <a:r>
              <a:rPr lang="en-GB" sz="2200" dirty="0">
                <a:solidFill>
                  <a:srgbClr val="7030A0"/>
                </a:solidFill>
              </a:rPr>
              <a:t>testing didn’t find any defects </a:t>
            </a:r>
            <a:r>
              <a:rPr lang="en-GB" sz="2200" dirty="0"/>
              <a:t>in the software, it does not mean that the </a:t>
            </a:r>
            <a:r>
              <a:rPr lang="en-GB" sz="2200" dirty="0">
                <a:solidFill>
                  <a:srgbClr val="7030A0"/>
                </a:solidFill>
              </a:rPr>
              <a:t>software is ready to be shipped</a:t>
            </a:r>
            <a:r>
              <a:rPr lang="en-GB" sz="2200" dirty="0"/>
              <a:t>.</a:t>
            </a:r>
            <a:endParaRPr lang="en-US" alt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3190112-FDC3-4683-88E5-2FD87E8409B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B50B6D81-7A42-464F-8576-48BCC675FA7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46758A0-02B4-4080-BEC5-F2D6613CC8F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B2F95C-AA5E-48DF-9CEE-CE312311B3BC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3545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3" y="524695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Testing Levels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1116936"/>
            <a:ext cx="11184985" cy="4649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Unit testing </a:t>
            </a:r>
            <a:r>
              <a:rPr lang="en-GB" sz="2200" dirty="0">
                <a:solidFill>
                  <a:srgbClr val="7030A0"/>
                </a:solidFill>
              </a:rPr>
              <a:t>(Done by Developer)</a:t>
            </a:r>
          </a:p>
          <a:p>
            <a:pPr lvl="1"/>
            <a:r>
              <a:rPr lang="en-GB" sz="2200" dirty="0"/>
              <a:t>Test Individual program units, such as procedure, methods in isolation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Integration testing </a:t>
            </a:r>
            <a:r>
              <a:rPr lang="en-GB" sz="2200" dirty="0">
                <a:solidFill>
                  <a:srgbClr val="7030A0"/>
                </a:solidFill>
              </a:rPr>
              <a:t>(Done by Tester)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Modules are assembled to construct larger subsystem and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System testing </a:t>
            </a:r>
            <a:r>
              <a:rPr lang="en-GB" sz="2200" dirty="0">
                <a:solidFill>
                  <a:srgbClr val="7030A0"/>
                </a:solidFill>
              </a:rPr>
              <a:t>(Done by Tester)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Test whole system which Includes wide spectrum of testing</a:t>
            </a:r>
            <a:br>
              <a:rPr lang="en-GB" sz="2200" dirty="0"/>
            </a:br>
            <a:r>
              <a:rPr lang="en-GB" sz="2200" dirty="0"/>
              <a:t> such as functionality, load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Acceptance testing </a:t>
            </a:r>
            <a:r>
              <a:rPr lang="en-GB" sz="2200" dirty="0">
                <a:solidFill>
                  <a:srgbClr val="7030A0"/>
                </a:solidFill>
              </a:rPr>
              <a:t>(Done by End-User)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Customer’s expectations from the system</a:t>
            </a:r>
          </a:p>
        </p:txBody>
      </p:sp>
      <p:sp>
        <p:nvSpPr>
          <p:cNvPr id="7" name="Oval 6"/>
          <p:cNvSpPr/>
          <p:nvPr/>
        </p:nvSpPr>
        <p:spPr>
          <a:xfrm>
            <a:off x="9680917" y="1507663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50299" y="25692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55099" y="25692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73202" y="22963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54716" y="3234699"/>
            <a:ext cx="1752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35716" y="3310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69116" y="3310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07116" y="3463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69116" y="37680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73916" y="3691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64316" y="37680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16716" y="39966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35716" y="4072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30916" y="39966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40516" y="4225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54716" y="3691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59516" y="37680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969116" y="4225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35716" y="4225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273916" y="4072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13553" y="3477367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1516" y="3463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344255" y="3784512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486125" y="358756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84072" y="4439149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680717" y="4653000"/>
            <a:ext cx="609600" cy="533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6" name="Picture 2" descr="Image result for unit testing">
            <a:extLst>
              <a:ext uri="{FF2B5EF4-FFF2-40B4-BE49-F238E27FC236}">
                <a16:creationId xmlns:a16="http://schemas.microsoft.com/office/drawing/2014/main" id="{5CD6F254-BFA4-4C15-A963-3255A6E0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99" y="4723430"/>
            <a:ext cx="3306866" cy="186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 descr="M. Mhahudul Hasan">
            <a:extLst>
              <a:ext uri="{FF2B5EF4-FFF2-40B4-BE49-F238E27FC236}">
                <a16:creationId xmlns:a16="http://schemas.microsoft.com/office/drawing/2014/main" id="{01EF0791-58F2-47BB-B0D6-1A8ABF5D95D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36" name="Rectangle 35" descr="M. Mhahudul Hasan">
            <a:extLst>
              <a:ext uri="{FF2B5EF4-FFF2-40B4-BE49-F238E27FC236}">
                <a16:creationId xmlns:a16="http://schemas.microsoft.com/office/drawing/2014/main" id="{9877D356-0E83-4523-9F7A-8A9B6B2A460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926BDBC6-DA79-43BA-9059-5C83CFE71191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1EF8E6B-C517-4AAA-8A27-400B50DE987B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006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83688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5" y="1399940"/>
            <a:ext cx="11184985" cy="2183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Regression Testing</a:t>
            </a:r>
          </a:p>
          <a:p>
            <a:pPr lvl="1"/>
            <a:r>
              <a:rPr lang="en-GB" sz="2200" dirty="0"/>
              <a:t>New test cases are not designed</a:t>
            </a:r>
          </a:p>
          <a:p>
            <a:pPr lvl="1"/>
            <a:r>
              <a:rPr lang="en-GB" sz="2200" dirty="0"/>
              <a:t>Tests are selected, prioritized and executed</a:t>
            </a:r>
          </a:p>
          <a:p>
            <a:pPr lvl="1"/>
            <a:r>
              <a:rPr lang="en-GB" sz="2200" dirty="0"/>
              <a:t>To ensure that nothing is broken in the new version of the software to accommodate</a:t>
            </a:r>
            <a:br>
              <a:rPr lang="en-GB" sz="2200" dirty="0"/>
            </a:br>
            <a:r>
              <a:rPr lang="en-GB" sz="2200" dirty="0"/>
              <a:t>any change</a:t>
            </a:r>
          </a:p>
        </p:txBody>
      </p:sp>
      <p:pic>
        <p:nvPicPr>
          <p:cNvPr id="6" name="Picture 10" descr="regression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9487" y="3833837"/>
            <a:ext cx="5884464" cy="1564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1472" y="5747227"/>
            <a:ext cx="69508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4000" lvl="1" indent="0">
              <a:buNone/>
            </a:pPr>
            <a:r>
              <a:rPr lang="en-GB" sz="2200" dirty="0"/>
              <a:t>Fig: Regression testing at different software testing levels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2997D72-7527-4AF5-887C-E1029244DA9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7AC845E6-ABBC-44A0-8B40-CF375D11F92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62F8F8-E230-4500-BD15-59CA6912546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6E56AA-54F0-4F87-B9FE-BB4F7B1D6F83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71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5198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908673" y="1273579"/>
            <a:ext cx="5283327" cy="1543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/>
            <a:r>
              <a:rPr lang="en-GB" sz="2200" dirty="0"/>
              <a:t>Test and re-test are test activities</a:t>
            </a:r>
          </a:p>
          <a:p>
            <a:pPr marL="306000" lvl="1"/>
            <a:r>
              <a:rPr lang="en-GB" sz="2200" dirty="0"/>
              <a:t>Debugging and correcting defects are developer activities</a:t>
            </a:r>
            <a:endParaRPr lang="en-GB" alt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6750" y="2934930"/>
            <a:ext cx="5542671" cy="331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>
              <a:buNone/>
            </a:pPr>
            <a:r>
              <a:rPr lang="en-GB" sz="2200" u="sng" dirty="0">
                <a:solidFill>
                  <a:srgbClr val="C00000"/>
                </a:solidFill>
              </a:rPr>
              <a:t>Developer Roles &amp; Responsibilities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Implements requirements and develop structures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Design and programs the software 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Creating a product is his success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Perceptions are constructive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Software is known and driven by delivery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213" y="1526593"/>
            <a:ext cx="6398759" cy="87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707626" y="3009579"/>
            <a:ext cx="6095168" cy="3193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>
              <a:buNone/>
            </a:pPr>
            <a:r>
              <a:rPr lang="en-GB" sz="2200" u="sng" dirty="0">
                <a:solidFill>
                  <a:srgbClr val="C00000"/>
                </a:solidFill>
              </a:rPr>
              <a:t>Tester Roles &amp; Responsibilities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Plans testing activities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Design test cases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Concerned only on finding defects 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Finding errors made by developer is his success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Perceptions are destructive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Software is unknown (user) and driven by quality</a:t>
            </a:r>
            <a:endParaRPr lang="en-GB" altLang="en-US" sz="2200" u="sng" dirty="0">
              <a:solidFill>
                <a:srgbClr val="C00000"/>
              </a:solidFill>
            </a:endParaRP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5AEDFC19-3CC6-404B-8D08-E47C489BB2C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F70E3268-138F-4D75-BCC9-B1BD7B29D13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179B4AB-2C06-486B-88D9-78DB6602588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3EC7D5-83B8-4540-843A-216624CD0207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7436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0449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 Testing key question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53760"/>
              </p:ext>
            </p:extLst>
          </p:nvPr>
        </p:nvGraphicFramePr>
        <p:xfrm>
          <a:off x="591525" y="1521579"/>
          <a:ext cx="11029070" cy="4504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r>
                        <a:rPr lang="en-US" sz="2200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Demonstration of proper behavior or quality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Defect-free software development (defect detection and removal)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r>
                        <a:rPr lang="en-US" sz="2200" b="1" dirty="0"/>
                        <a:t>HOW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Techniques/activities/process/etc.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 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Generic</a:t>
                      </a: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testing process -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Test planning and preparation, Test Execution, Analysis 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  and follow-up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r>
                        <a:rPr lang="en-US" sz="2200" b="1" dirty="0"/>
                        <a:t>VIEW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Functional/external/black-box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Structural/internal/white-box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Gray-box (mixed black-box  &amp; white-box ) testing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EXIT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Functional Coverage (white-box) vs. Usage-based:  quality/reliability goals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CCDD1411-B19F-40B5-BF15-3652BB3F11B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A47B796E-E0D2-4003-A997-54BCAAB862C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0311B23-E814-4CCE-94ED-9F11F4C8942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80669C-AA8E-4827-B2D8-744A8D0CA699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29535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2194</Words>
  <Application>Microsoft Office PowerPoint</Application>
  <PresentationFormat>Widescreen</PresentationFormat>
  <Paragraphs>265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testing</vt:lpstr>
      <vt:lpstr>             Testing the system</vt:lpstr>
      <vt:lpstr>          Principles of Testing</vt:lpstr>
      <vt:lpstr>            Principles of Testing</vt:lpstr>
      <vt:lpstr>Testing Levels</vt:lpstr>
      <vt:lpstr>Testing Levels</vt:lpstr>
      <vt:lpstr>             Testing &amp; debugging</vt:lpstr>
      <vt:lpstr>               Testing key question</vt:lpstr>
      <vt:lpstr>         Testing techniques</vt:lpstr>
      <vt:lpstr>                    Testing techniques</vt:lpstr>
      <vt:lpstr>              Testing techniques</vt:lpstr>
      <vt:lpstr>WBT vs. BBT</vt:lpstr>
      <vt:lpstr>WBT vs. BBT</vt:lpstr>
      <vt:lpstr>WBT vs. BBT</vt:lpstr>
      <vt:lpstr>            When to stop testing?</vt:lpstr>
      <vt:lpstr>Manual Testing vs. Automated Testing</vt:lpstr>
      <vt:lpstr>          Test Automation</vt:lpstr>
      <vt:lpstr>               Test Automation</vt:lpstr>
      <vt:lpstr>               Test Automation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Ch.05 - Software Testing</dc:title>
  <dc:subject>Software Quality and Testing</dc:subject>
  <dc:creator>M. Mahmudul Hasan</dc:creator>
  <cp:lastModifiedBy>Abhijit Bhowmik</cp:lastModifiedBy>
  <cp:revision>156</cp:revision>
  <dcterms:created xsi:type="dcterms:W3CDTF">2019-09-22T04:52:04Z</dcterms:created>
  <dcterms:modified xsi:type="dcterms:W3CDTF">2020-07-12T03:27:47Z</dcterms:modified>
</cp:coreProperties>
</file>