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oppins"/>
      <p:bold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bold.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d5f477da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d5f477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d5f477dab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d5f477da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d5f477dab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d5f477da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946e8e898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946e8e89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d5f477dab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d5f477da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d5f477dab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d5f477da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d5f477dab_0_10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d5f477dab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d5f477dab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d5f477da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d5f477dab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d5f477da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d5f477da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d5f477da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5f477dab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d5f477da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d5f477da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d5f477da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d5f477da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d5f477da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d5f477da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d5f477da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d5f477da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d5f477da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21825" y="343100"/>
            <a:ext cx="8520600" cy="4251600"/>
          </a:xfrm>
          <a:prstGeom prst="rect">
            <a:avLst/>
          </a:prstGeom>
        </p:spPr>
        <p:txBody>
          <a:bodyPr anchorCtr="0" anchor="t" bIns="91425" lIns="91425" spcFirstLastPara="1" rIns="91425" wrap="square" tIns="91425">
            <a:noAutofit/>
          </a:bodyPr>
          <a:lstStyle/>
          <a:p>
            <a:pPr indent="0" lvl="0" marL="0" rtl="0" algn="l">
              <a:lnSpc>
                <a:spcPct val="140012"/>
              </a:lnSpc>
              <a:spcBef>
                <a:spcPts val="0"/>
              </a:spcBef>
              <a:spcAft>
                <a:spcPts val="0"/>
              </a:spcAft>
              <a:buClr>
                <a:srgbClr val="000000"/>
              </a:buClr>
              <a:buFont typeface="Arial"/>
              <a:buNone/>
            </a:pPr>
            <a:r>
              <a:rPr b="1" lang="en" sz="2700">
                <a:solidFill>
                  <a:srgbClr val="BE5A37"/>
                </a:solidFill>
                <a:latin typeface="Poppins"/>
                <a:ea typeface="Poppins"/>
                <a:cs typeface="Poppins"/>
                <a:sym typeface="Poppins"/>
              </a:rPr>
              <a:t>CSE 431</a:t>
            </a:r>
            <a:endParaRPr sz="2700">
              <a:solidFill>
                <a:srgbClr val="000000"/>
              </a:solidFill>
              <a:latin typeface="Arial"/>
              <a:ea typeface="Arial"/>
              <a:cs typeface="Arial"/>
              <a:sym typeface="Arial"/>
            </a:endParaRPr>
          </a:p>
          <a:p>
            <a:pPr indent="0" lvl="0" marL="0" rtl="0" algn="l">
              <a:lnSpc>
                <a:spcPct val="140012"/>
              </a:lnSpc>
              <a:spcBef>
                <a:spcPts val="0"/>
              </a:spcBef>
              <a:spcAft>
                <a:spcPts val="0"/>
              </a:spcAft>
              <a:buClr>
                <a:srgbClr val="000000"/>
              </a:buClr>
              <a:buFont typeface="Arial"/>
              <a:buNone/>
            </a:pPr>
            <a:r>
              <a:rPr b="1" i="1" lang="en" sz="1800">
                <a:solidFill>
                  <a:srgbClr val="BE5A37"/>
                </a:solidFill>
                <a:latin typeface="Poppins"/>
                <a:ea typeface="Poppins"/>
                <a:cs typeface="Poppins"/>
                <a:sym typeface="Poppins"/>
              </a:rPr>
              <a:t>NATURAL LANGUAGE PROCESSING</a:t>
            </a:r>
            <a:endParaRPr i="1" sz="1800">
              <a:solidFill>
                <a:schemeClr val="dk1"/>
              </a:solidFill>
              <a:latin typeface="Poppins"/>
              <a:ea typeface="Poppins"/>
              <a:cs typeface="Poppins"/>
              <a:sym typeface="Poppins"/>
            </a:endParaRPr>
          </a:p>
          <a:p>
            <a:pPr indent="0" lvl="0" marL="0" rtl="0" algn="l">
              <a:spcBef>
                <a:spcPts val="0"/>
              </a:spcBef>
              <a:spcAft>
                <a:spcPts val="0"/>
              </a:spcAft>
              <a:buNone/>
            </a:pPr>
            <a:r>
              <a:rPr lang="en" sz="1900">
                <a:solidFill>
                  <a:schemeClr val="dk1"/>
                </a:solidFill>
                <a:latin typeface="Poppins"/>
                <a:ea typeface="Poppins"/>
                <a:cs typeface="Poppins"/>
                <a:sym typeface="Poppins"/>
              </a:rPr>
              <a:t>Paper Presentation Individual</a:t>
            </a:r>
            <a:endParaRPr sz="1900">
              <a:solidFill>
                <a:schemeClr val="dk1"/>
              </a:solidFill>
              <a:latin typeface="Poppins"/>
              <a:ea typeface="Poppins"/>
              <a:cs typeface="Poppins"/>
              <a:sym typeface="Poppins"/>
            </a:endParaRPr>
          </a:p>
          <a:p>
            <a:pPr indent="0" lvl="0" marL="0" rtl="0" algn="l">
              <a:spcBef>
                <a:spcPts val="0"/>
              </a:spcBef>
              <a:spcAft>
                <a:spcPts val="0"/>
              </a:spcAft>
              <a:buNone/>
            </a:pPr>
            <a:r>
              <a:t/>
            </a:r>
            <a:endParaRPr b="1" sz="1900">
              <a:solidFill>
                <a:schemeClr val="dk1"/>
              </a:solidFill>
              <a:latin typeface="Poppins"/>
              <a:ea typeface="Poppins"/>
              <a:cs typeface="Poppins"/>
              <a:sym typeface="Poppins"/>
            </a:endParaRPr>
          </a:p>
          <a:p>
            <a:pPr indent="0" lvl="0" marL="0" rtl="0" algn="l">
              <a:spcBef>
                <a:spcPts val="0"/>
              </a:spcBef>
              <a:spcAft>
                <a:spcPts val="0"/>
              </a:spcAft>
              <a:buNone/>
            </a:pPr>
            <a:r>
              <a:rPr b="1" lang="en" sz="1900">
                <a:solidFill>
                  <a:schemeClr val="dk1"/>
                </a:solidFill>
                <a:latin typeface="Poppins"/>
                <a:ea typeface="Poppins"/>
                <a:cs typeface="Poppins"/>
                <a:sym typeface="Poppins"/>
              </a:rPr>
              <a:t>SentiGOLD: A Large Bangla Gold Standard Multi-Domain </a:t>
            </a:r>
            <a:endParaRPr b="1" sz="1900">
              <a:solidFill>
                <a:schemeClr val="dk1"/>
              </a:solidFill>
              <a:latin typeface="Poppins"/>
              <a:ea typeface="Poppins"/>
              <a:cs typeface="Poppins"/>
              <a:sym typeface="Poppins"/>
            </a:endParaRPr>
          </a:p>
          <a:p>
            <a:pPr indent="0" lvl="0" marL="0" rtl="0" algn="l">
              <a:spcBef>
                <a:spcPts val="0"/>
              </a:spcBef>
              <a:spcAft>
                <a:spcPts val="0"/>
              </a:spcAft>
              <a:buNone/>
            </a:pPr>
            <a:r>
              <a:rPr b="1" lang="en" sz="1900">
                <a:solidFill>
                  <a:schemeClr val="dk1"/>
                </a:solidFill>
                <a:latin typeface="Poppins"/>
                <a:ea typeface="Poppins"/>
                <a:cs typeface="Poppins"/>
                <a:sym typeface="Poppins"/>
              </a:rPr>
              <a:t>Sentiment Analysis Dataset and its Evaluation</a:t>
            </a:r>
            <a:endParaRPr b="1" sz="1900">
              <a:solidFill>
                <a:schemeClr val="dk1"/>
              </a:solidFill>
              <a:latin typeface="Poppins"/>
              <a:ea typeface="Poppins"/>
              <a:cs typeface="Poppins"/>
              <a:sym typeface="Poppins"/>
            </a:endParaRPr>
          </a:p>
          <a:p>
            <a:pPr indent="0" lvl="0" marL="0" rtl="0" algn="l">
              <a:spcBef>
                <a:spcPts val="0"/>
              </a:spcBef>
              <a:spcAft>
                <a:spcPts val="0"/>
              </a:spcAft>
              <a:buNone/>
            </a:pPr>
            <a:r>
              <a:t/>
            </a:r>
            <a:endParaRPr b="1" sz="1900">
              <a:solidFill>
                <a:schemeClr val="dk1"/>
              </a:solidFill>
              <a:latin typeface="Poppins"/>
              <a:ea typeface="Poppins"/>
              <a:cs typeface="Poppins"/>
              <a:sym typeface="Poppins"/>
            </a:endParaRPr>
          </a:p>
          <a:p>
            <a:pPr indent="0" lvl="0" marL="0" rtl="0" algn="ctr">
              <a:spcBef>
                <a:spcPts val="0"/>
              </a:spcBef>
              <a:spcAft>
                <a:spcPts val="0"/>
              </a:spcAft>
              <a:buNone/>
            </a:pPr>
            <a:r>
              <a:t/>
            </a:r>
            <a:endParaRPr sz="1900">
              <a:solidFill>
                <a:schemeClr val="dk1"/>
              </a:solidFill>
              <a:latin typeface="Poppins"/>
              <a:ea typeface="Poppins"/>
              <a:cs typeface="Poppins"/>
              <a:sym typeface="Poppins"/>
            </a:endParaRPr>
          </a:p>
          <a:p>
            <a:pPr indent="0" lvl="0" marL="0" rtl="0" algn="ctr">
              <a:spcBef>
                <a:spcPts val="0"/>
              </a:spcBef>
              <a:spcAft>
                <a:spcPts val="0"/>
              </a:spcAft>
              <a:buClr>
                <a:schemeClr val="dk1"/>
              </a:buClr>
              <a:buSzPts val="1100"/>
              <a:buFont typeface="Arial"/>
              <a:buNone/>
            </a:pPr>
            <a:r>
              <a:t/>
            </a:r>
            <a:endParaRPr sz="1900">
              <a:solidFill>
                <a:schemeClr val="dk1"/>
              </a:solidFill>
              <a:highlight>
                <a:schemeClr val="lt2"/>
              </a:highlight>
              <a:latin typeface="Poppins"/>
              <a:ea typeface="Poppins"/>
              <a:cs typeface="Poppins"/>
              <a:sym typeface="Poppins"/>
            </a:endParaRPr>
          </a:p>
          <a:p>
            <a:pPr indent="0" lvl="0" marL="0" rtl="0" algn="ctr">
              <a:spcBef>
                <a:spcPts val="0"/>
              </a:spcBef>
              <a:spcAft>
                <a:spcPts val="0"/>
              </a:spcAft>
              <a:buNone/>
            </a:pPr>
            <a:r>
              <a:t/>
            </a:r>
            <a:endParaRPr sz="1900">
              <a:solidFill>
                <a:schemeClr val="dk1"/>
              </a:solidFill>
              <a:highlight>
                <a:schemeClr val="lt2"/>
              </a:highlight>
              <a:latin typeface="Poppins"/>
              <a:ea typeface="Poppins"/>
              <a:cs typeface="Poppins"/>
              <a:sym typeface="Poppins"/>
            </a:endParaRPr>
          </a:p>
        </p:txBody>
      </p:sp>
      <p:sp>
        <p:nvSpPr>
          <p:cNvPr id="65" name="Google Shape;65;p13"/>
          <p:cNvSpPr txBox="1"/>
          <p:nvPr/>
        </p:nvSpPr>
        <p:spPr>
          <a:xfrm>
            <a:off x="3554425" y="3373950"/>
            <a:ext cx="5388000" cy="13545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900">
                <a:solidFill>
                  <a:schemeClr val="lt1"/>
                </a:solidFill>
                <a:latin typeface="Poppins"/>
                <a:ea typeface="Poppins"/>
                <a:cs typeface="Poppins"/>
                <a:sym typeface="Poppins"/>
              </a:rPr>
              <a:t>Presented by: Sayma Akter Lubna</a:t>
            </a:r>
            <a:endParaRPr sz="1900">
              <a:solidFill>
                <a:schemeClr val="lt1"/>
              </a:solidFill>
              <a:latin typeface="Poppins"/>
              <a:ea typeface="Poppins"/>
              <a:cs typeface="Poppins"/>
              <a:sym typeface="Poppins"/>
            </a:endParaRPr>
          </a:p>
          <a:p>
            <a:pPr indent="0" lvl="0" marL="0" rtl="0" algn="r">
              <a:lnSpc>
                <a:spcPct val="150000"/>
              </a:lnSpc>
              <a:spcBef>
                <a:spcPts val="0"/>
              </a:spcBef>
              <a:spcAft>
                <a:spcPts val="0"/>
              </a:spcAft>
              <a:buNone/>
            </a:pPr>
            <a:r>
              <a:rPr lang="en" sz="1900">
                <a:solidFill>
                  <a:schemeClr val="lt1"/>
                </a:solidFill>
                <a:latin typeface="Poppins"/>
                <a:ea typeface="Poppins"/>
                <a:cs typeface="Poppins"/>
                <a:sym typeface="Poppins"/>
              </a:rPr>
              <a:t>ID : 20301450</a:t>
            </a:r>
            <a:endParaRPr sz="1900">
              <a:solidFill>
                <a:schemeClr val="lt1"/>
              </a:solidFill>
              <a:latin typeface="Poppins"/>
              <a:ea typeface="Poppins"/>
              <a:cs typeface="Poppins"/>
              <a:sym typeface="Poppins"/>
            </a:endParaRPr>
          </a:p>
          <a:p>
            <a:pPr indent="0" lvl="0" marL="0" rtl="0" algn="r">
              <a:lnSpc>
                <a:spcPct val="150000"/>
              </a:lnSpc>
              <a:spcBef>
                <a:spcPts val="0"/>
              </a:spcBef>
              <a:spcAft>
                <a:spcPts val="0"/>
              </a:spcAft>
              <a:buNone/>
            </a:pPr>
            <a:r>
              <a:rPr lang="en" sz="1900">
                <a:solidFill>
                  <a:schemeClr val="lt1"/>
                </a:solidFill>
                <a:latin typeface="Poppins"/>
                <a:ea typeface="Poppins"/>
                <a:cs typeface="Poppins"/>
                <a:sym typeface="Poppins"/>
              </a:rPr>
              <a:t>Sec: 01</a:t>
            </a:r>
            <a:endParaRPr sz="19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19" name="Google Shape;119;p22"/>
          <p:cNvSpPr txBox="1"/>
          <p:nvPr>
            <p:ph idx="1" type="body"/>
          </p:nvPr>
        </p:nvSpPr>
        <p:spPr>
          <a:xfrm>
            <a:off x="311700" y="1505700"/>
            <a:ext cx="4634100" cy="3076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Initial Approach was to use feature models: unigram, bigram, trigram, and different combinations. </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moved to different combinations of BiLSTM, Hierarchical Attention Network(HAN), biLSTM CNN with Attention(BCA) models. </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Lastly, moved to BERT-based pretrained language models. A pretrained language models such as mBert and BanglaBert.</a:t>
            </a:r>
            <a:endParaRPr sz="1600"/>
          </a:p>
        </p:txBody>
      </p:sp>
      <p:pic>
        <p:nvPicPr>
          <p:cNvPr id="120" name="Google Shape;120;p22"/>
          <p:cNvPicPr preferRelativeResize="0"/>
          <p:nvPr/>
        </p:nvPicPr>
        <p:blipFill>
          <a:blip r:embed="rId3">
            <a:alphaModFix/>
          </a:blip>
          <a:stretch>
            <a:fillRect/>
          </a:stretch>
        </p:blipFill>
        <p:spPr>
          <a:xfrm>
            <a:off x="5320375" y="738850"/>
            <a:ext cx="2802592" cy="3780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Results &amp; Discussion</a:t>
            </a:r>
            <a:endParaRPr/>
          </a:p>
        </p:txBody>
      </p:sp>
      <p:pic>
        <p:nvPicPr>
          <p:cNvPr id="126" name="Google Shape;126;p23"/>
          <p:cNvPicPr preferRelativeResize="0"/>
          <p:nvPr/>
        </p:nvPicPr>
        <p:blipFill>
          <a:blip r:embed="rId3">
            <a:alphaModFix/>
          </a:blip>
          <a:stretch>
            <a:fillRect/>
          </a:stretch>
        </p:blipFill>
        <p:spPr>
          <a:xfrm>
            <a:off x="541961" y="1511825"/>
            <a:ext cx="1951133" cy="3016475"/>
          </a:xfrm>
          <a:prstGeom prst="rect">
            <a:avLst/>
          </a:prstGeom>
          <a:noFill/>
          <a:ln>
            <a:noFill/>
          </a:ln>
        </p:spPr>
      </p:pic>
      <p:pic>
        <p:nvPicPr>
          <p:cNvPr id="127" name="Google Shape;127;p23"/>
          <p:cNvPicPr preferRelativeResize="0"/>
          <p:nvPr/>
        </p:nvPicPr>
        <p:blipFill>
          <a:blip r:embed="rId4">
            <a:alphaModFix/>
          </a:blip>
          <a:stretch>
            <a:fillRect/>
          </a:stretch>
        </p:blipFill>
        <p:spPr>
          <a:xfrm>
            <a:off x="6268100" y="1496675"/>
            <a:ext cx="2101436" cy="3016475"/>
          </a:xfrm>
          <a:prstGeom prst="rect">
            <a:avLst/>
          </a:prstGeom>
          <a:noFill/>
          <a:ln>
            <a:noFill/>
          </a:ln>
        </p:spPr>
      </p:pic>
      <p:sp>
        <p:nvSpPr>
          <p:cNvPr id="128" name="Google Shape;128;p23"/>
          <p:cNvSpPr txBox="1"/>
          <p:nvPr/>
        </p:nvSpPr>
        <p:spPr>
          <a:xfrm>
            <a:off x="2752950" y="1590475"/>
            <a:ext cx="3255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r>
              <a:rPr lang="en"/>
              <a:t>est result of 0.62 macro-f1 for 5 classes. BanglaBert is a language model trained on the raw Bangla text, which is why it worked very well while we fine-tuned it with SentiGOLD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Competitive results from BCA and HAN. It is also worth mentioning that different mixing of hand-crafted feature-based algorithms performs well because of different algorithms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Results &amp; Discussion</a:t>
            </a:r>
            <a:endParaRPr/>
          </a:p>
        </p:txBody>
      </p:sp>
      <p:pic>
        <p:nvPicPr>
          <p:cNvPr id="134" name="Google Shape;134;p24"/>
          <p:cNvPicPr preferRelativeResize="0"/>
          <p:nvPr/>
        </p:nvPicPr>
        <p:blipFill>
          <a:blip r:embed="rId3">
            <a:alphaModFix/>
          </a:blip>
          <a:stretch>
            <a:fillRect/>
          </a:stretch>
        </p:blipFill>
        <p:spPr>
          <a:xfrm>
            <a:off x="634325" y="3045250"/>
            <a:ext cx="3213350" cy="1827700"/>
          </a:xfrm>
          <a:prstGeom prst="rect">
            <a:avLst/>
          </a:prstGeom>
          <a:noFill/>
          <a:ln>
            <a:noFill/>
          </a:ln>
        </p:spPr>
      </p:pic>
      <p:pic>
        <p:nvPicPr>
          <p:cNvPr id="135" name="Google Shape;135;p24"/>
          <p:cNvPicPr preferRelativeResize="0"/>
          <p:nvPr/>
        </p:nvPicPr>
        <p:blipFill>
          <a:blip r:embed="rId4">
            <a:alphaModFix/>
          </a:blip>
          <a:stretch>
            <a:fillRect/>
          </a:stretch>
        </p:blipFill>
        <p:spPr>
          <a:xfrm>
            <a:off x="634325" y="1391250"/>
            <a:ext cx="3213350" cy="1540123"/>
          </a:xfrm>
          <a:prstGeom prst="rect">
            <a:avLst/>
          </a:prstGeom>
          <a:noFill/>
          <a:ln>
            <a:noFill/>
          </a:ln>
        </p:spPr>
      </p:pic>
      <p:sp>
        <p:nvSpPr>
          <p:cNvPr id="136" name="Google Shape;136;p24"/>
          <p:cNvSpPr txBox="1"/>
          <p:nvPr/>
        </p:nvSpPr>
        <p:spPr>
          <a:xfrm>
            <a:off x="3971675" y="1391250"/>
            <a:ext cx="4964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Competitive</a:t>
            </a:r>
            <a:r>
              <a:rPr lang="en"/>
              <a:t> test data.</a:t>
            </a:r>
            <a:endParaRPr/>
          </a:p>
          <a:p>
            <a:pPr indent="0" lvl="0" marL="0" rtl="0" algn="l">
              <a:spcBef>
                <a:spcPts val="0"/>
              </a:spcBef>
              <a:spcAft>
                <a:spcPts val="0"/>
              </a:spcAft>
              <a:buNone/>
            </a:pPr>
            <a:r>
              <a:rPr lang="en"/>
              <a:t>In case of SentNoB, model outperformed their published result. </a:t>
            </a:r>
            <a:endParaRPr/>
          </a:p>
          <a:p>
            <a:pPr indent="0" lvl="0" marL="0" rtl="0" algn="l">
              <a:spcBef>
                <a:spcPts val="0"/>
              </a:spcBef>
              <a:spcAft>
                <a:spcPts val="0"/>
              </a:spcAft>
              <a:buNone/>
            </a:pPr>
            <a:r>
              <a:rPr lang="en"/>
              <a:t>Islam et al. and Salim et al., model produces competitive results, which indicates that proposed SentiGOLD dataset is much more diverse and generalized than the recently published dataset. </a:t>
            </a:r>
            <a:endParaRPr/>
          </a:p>
        </p:txBody>
      </p:sp>
      <p:sp>
        <p:nvSpPr>
          <p:cNvPr id="137" name="Google Shape;137;p24"/>
          <p:cNvSpPr txBox="1"/>
          <p:nvPr/>
        </p:nvSpPr>
        <p:spPr>
          <a:xfrm>
            <a:off x="4066175" y="3328050"/>
            <a:ext cx="487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tested on three different datasets with variable sentence lengths, and it consistently performed well across all datasets.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4294967295"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43" name="Google Shape;143;p25"/>
          <p:cNvSpPr txBox="1"/>
          <p:nvPr/>
        </p:nvSpPr>
        <p:spPr>
          <a:xfrm>
            <a:off x="446600" y="1353550"/>
            <a:ext cx="8095500" cy="21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highlight>
                  <a:srgbClr val="FFFFFF"/>
                </a:highlight>
                <a:latin typeface="Times New Roman"/>
                <a:ea typeface="Times New Roman"/>
                <a:cs typeface="Times New Roman"/>
                <a:sym typeface="Times New Roman"/>
              </a:rPr>
              <a:t>First Limitation </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highlight>
                  <a:srgbClr val="FFFFFF"/>
                </a:highlight>
                <a:latin typeface="Times New Roman"/>
                <a:ea typeface="Times New Roman"/>
                <a:cs typeface="Times New Roman"/>
                <a:sym typeface="Times New Roman"/>
              </a:rPr>
              <a:t>Limited Generalization to Informal Texts: The fine-tuned model, BanglaBert, faces challenges in making correct predictions when exposed to data samples containing humorous/sarcastic words, politically controversial terms, provincial vitriols, and indirect attacking words. This limitation arises from the model's primary training on formal texts, indicating a potential lack of generalization to noisy or informal language.</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100">
                <a:highlight>
                  <a:srgbClr val="FFFFFF"/>
                </a:highlight>
                <a:latin typeface="Times New Roman"/>
                <a:ea typeface="Times New Roman"/>
                <a:cs typeface="Times New Roman"/>
                <a:sym typeface="Times New Roman"/>
              </a:rPr>
              <a:t>Second Limitation </a:t>
            </a:r>
            <a:endParaRPr b="1"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highlight>
                  <a:srgbClr val="FFFFFF"/>
                </a:highlight>
                <a:latin typeface="Times New Roman"/>
                <a:ea typeface="Times New Roman"/>
                <a:cs typeface="Times New Roman"/>
                <a:sym typeface="Times New Roman"/>
              </a:rPr>
              <a:t>Incomplete Training Dataset:</a:t>
            </a:r>
            <a:endParaRPr sz="11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highlight>
                  <a:srgbClr val="FFFFFF"/>
                </a:highlight>
                <a:latin typeface="Times New Roman"/>
                <a:ea typeface="Times New Roman"/>
                <a:cs typeface="Times New Roman"/>
                <a:sym typeface="Times New Roman"/>
              </a:rPr>
              <a:t>The SentiGold training dataset used for fine-tuning may not cover all possible witty or harsh words, suggesting a limitation in the diversity of training data. This gap in the dataset could result in the model's inability to accurately predict sentiments for certain types of language.</a:t>
            </a:r>
            <a:endParaRPr sz="1100">
              <a:highlight>
                <a:srgbClr val="FFFFFF"/>
              </a:highlight>
              <a:latin typeface="Times New Roman"/>
              <a:ea typeface="Times New Roman"/>
              <a:cs typeface="Times New Roman"/>
              <a:sym typeface="Times New Roman"/>
            </a:endParaRPr>
          </a:p>
        </p:txBody>
      </p:sp>
      <p:sp>
        <p:nvSpPr>
          <p:cNvPr id="144" name="Google Shape;144;p2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idx="1" type="body"/>
          </p:nvPr>
        </p:nvSpPr>
        <p:spPr>
          <a:xfrm>
            <a:off x="311700" y="1593375"/>
            <a:ext cx="8439300" cy="297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Bangla Sentiment Classification at the current state is far from perfection</a:t>
            </a:r>
            <a:endParaRPr b="1" sz="1800"/>
          </a:p>
          <a:p>
            <a:pPr indent="0" lvl="0" marL="0" rtl="0" algn="l">
              <a:spcBef>
                <a:spcPts val="1200"/>
              </a:spcBef>
              <a:spcAft>
                <a:spcPts val="0"/>
              </a:spcAft>
              <a:buNone/>
            </a:pPr>
            <a:r>
              <a:rPr lang="en" sz="1100">
                <a:solidFill>
                  <a:srgbClr val="000000"/>
                </a:solidFill>
                <a:highlight>
                  <a:srgbClr val="FFFFFF"/>
                </a:highlight>
                <a:latin typeface="Times New Roman"/>
                <a:ea typeface="Times New Roman"/>
                <a:cs typeface="Times New Roman"/>
                <a:sym typeface="Times New Roman"/>
              </a:rPr>
              <a:t>The paper discusses the introduction of the SentiGOLD dataset to enhance linguistic resources for Bangla sentiment analysis. The dataset is highlighted as approximately 4.5 times larger than previous Bangla sentiment analysis resources and spans 30 domains, more than twice the coverage of earlier datasets. The development process incorporates a novel annotation procedure aimed at improving annotation quality, with potential applicability to other South Asian languages. The authors express their commitment to ongoing work, exploring different modeling architectures and incorporating diverse data from additional domains to enhance solutions. The contribution of SentiGOLD is positioned as a competitive benchmark, encouraging further research and improvements within the community.</a:t>
            </a:r>
            <a:endParaRPr sz="11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
        <p:nvSpPr>
          <p:cNvPr id="150" name="Google Shape;150;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25" y="1970750"/>
            <a:ext cx="9144000" cy="200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100">
                <a:solidFill>
                  <a:schemeClr val="dk2"/>
                </a:solidFill>
                <a:latin typeface="Poppins"/>
                <a:ea typeface="Poppins"/>
                <a:cs typeface="Poppins"/>
                <a:sym typeface="Poppins"/>
              </a:rPr>
              <a:t>THANK YOU</a:t>
            </a:r>
            <a:endParaRPr b="1" sz="4100">
              <a:solidFill>
                <a:schemeClr val="dk2"/>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2" type="body"/>
          </p:nvPr>
        </p:nvSpPr>
        <p:spPr>
          <a:xfrm>
            <a:off x="4879025" y="500925"/>
            <a:ext cx="3954000" cy="4111500"/>
          </a:xfrm>
          <a:prstGeom prst="rect">
            <a:avLst/>
          </a:prstGeom>
        </p:spPr>
        <p:txBody>
          <a:bodyPr anchorCtr="0" anchor="t" bIns="91425" lIns="91425" spcFirstLastPara="1" rIns="91425" wrap="square" tIns="91425">
            <a:normAutofit lnSpcReduction="10000"/>
          </a:bodyPr>
          <a:lstStyle/>
          <a:p>
            <a:pPr indent="-292100" lvl="0" marL="457200" rtl="0" algn="l">
              <a:lnSpc>
                <a:spcPct val="150000"/>
              </a:lnSpc>
              <a:spcBef>
                <a:spcPts val="0"/>
              </a:spcBef>
              <a:spcAft>
                <a:spcPts val="0"/>
              </a:spcAft>
              <a:buSzPts val="1000"/>
              <a:buFont typeface="Merriweather"/>
              <a:buChar char="●"/>
            </a:pPr>
            <a:r>
              <a:rPr b="1" lang="en" sz="1000">
                <a:latin typeface="Merriweather"/>
                <a:ea typeface="Merriweather"/>
                <a:cs typeface="Merriweather"/>
                <a:sym typeface="Merriweather"/>
              </a:rPr>
              <a:t>Task of classifying text in the sentiment domain</a:t>
            </a:r>
            <a:endParaRPr b="1" sz="1000">
              <a:latin typeface="Merriweather"/>
              <a:ea typeface="Merriweather"/>
              <a:cs typeface="Merriweather"/>
              <a:sym typeface="Merriweather"/>
            </a:endParaRPr>
          </a:p>
          <a:p>
            <a:pPr indent="-292100" lvl="0" marL="457200" rtl="0" algn="l">
              <a:lnSpc>
                <a:spcPct val="150000"/>
              </a:lnSpc>
              <a:spcBef>
                <a:spcPts val="0"/>
              </a:spcBef>
              <a:spcAft>
                <a:spcPts val="0"/>
              </a:spcAft>
              <a:buSzPts val="1000"/>
              <a:buFont typeface="Merriweather"/>
              <a:buChar char="●"/>
            </a:pPr>
            <a:r>
              <a:rPr b="1" lang="en" sz="1000">
                <a:latin typeface="Merriweather"/>
                <a:ea typeface="Merriweather"/>
                <a:cs typeface="Merriweather"/>
                <a:sym typeface="Merriweather"/>
              </a:rPr>
              <a:t>Important as it finds subjective information from text &amp; for evaluation of LLMs</a:t>
            </a:r>
            <a:endParaRPr b="1" sz="1000">
              <a:latin typeface="Merriweather"/>
              <a:ea typeface="Merriweather"/>
              <a:cs typeface="Merriweather"/>
              <a:sym typeface="Merriweather"/>
            </a:endParaRPr>
          </a:p>
          <a:p>
            <a:pPr indent="-292100" lvl="0" marL="457200" rtl="0" algn="l">
              <a:lnSpc>
                <a:spcPct val="150000"/>
              </a:lnSpc>
              <a:spcBef>
                <a:spcPts val="0"/>
              </a:spcBef>
              <a:spcAft>
                <a:spcPts val="0"/>
              </a:spcAft>
              <a:buSzPts val="1000"/>
              <a:buFont typeface="Merriweather"/>
              <a:buChar char="●"/>
            </a:pPr>
            <a:r>
              <a:rPr b="1" lang="en" sz="1000">
                <a:latin typeface="Merriweather"/>
                <a:ea typeface="Merriweather"/>
                <a:cs typeface="Merriweather"/>
                <a:sym typeface="Merriweather"/>
              </a:rPr>
              <a:t>Most existing sentiment analysis datasets are limited to a few languages and certain domains</a:t>
            </a:r>
            <a:endParaRPr b="1" sz="1000">
              <a:latin typeface="Merriweather"/>
              <a:ea typeface="Merriweather"/>
              <a:cs typeface="Merriweather"/>
              <a:sym typeface="Merriweather"/>
            </a:endParaRPr>
          </a:p>
          <a:p>
            <a:pPr indent="-292100" lvl="0" marL="457200" rtl="0" algn="l">
              <a:lnSpc>
                <a:spcPct val="150000"/>
              </a:lnSpc>
              <a:spcBef>
                <a:spcPts val="0"/>
              </a:spcBef>
              <a:spcAft>
                <a:spcPts val="0"/>
              </a:spcAft>
              <a:buSzPts val="1000"/>
              <a:buFont typeface="Merriweather"/>
              <a:buChar char="●"/>
            </a:pPr>
            <a:r>
              <a:rPr b="1" lang="en" sz="1000">
                <a:latin typeface="Merriweather"/>
                <a:ea typeface="Merriweather"/>
                <a:cs typeface="Merriweather"/>
                <a:sym typeface="Merriweather"/>
              </a:rPr>
              <a:t>"SentiGOLD: A Multi-Domain Sentiment Analysis Dataset for Bangla" presents a new dataset for Bangla sentiment analysis</a:t>
            </a:r>
            <a:endParaRPr b="1" sz="1000">
              <a:latin typeface="Merriweather"/>
              <a:ea typeface="Merriweather"/>
              <a:cs typeface="Merriweather"/>
              <a:sym typeface="Merriweather"/>
            </a:endParaRPr>
          </a:p>
          <a:p>
            <a:pPr indent="-292100" lvl="0" marL="457200" rtl="0" algn="l">
              <a:lnSpc>
                <a:spcPct val="150000"/>
              </a:lnSpc>
              <a:spcBef>
                <a:spcPts val="0"/>
              </a:spcBef>
              <a:spcAft>
                <a:spcPts val="0"/>
              </a:spcAft>
              <a:buSzPts val="1000"/>
              <a:buFont typeface="Merriweather"/>
              <a:buChar char="●"/>
            </a:pPr>
            <a:r>
              <a:rPr b="1" lang="en" sz="1000">
                <a:latin typeface="Merriweather"/>
                <a:ea typeface="Merriweather"/>
                <a:cs typeface="Merriweather"/>
                <a:sym typeface="Merriweather"/>
              </a:rPr>
              <a:t>The dataset includes 70,000 samples from different domains and sources</a:t>
            </a:r>
            <a:endParaRPr b="1" sz="1000">
              <a:latin typeface="Merriweather"/>
              <a:ea typeface="Merriweather"/>
              <a:cs typeface="Merriweather"/>
              <a:sym typeface="Merriweather"/>
            </a:endParaRPr>
          </a:p>
          <a:p>
            <a:pPr indent="-292100" lvl="0" marL="457200" rtl="0" algn="l">
              <a:lnSpc>
                <a:spcPct val="150000"/>
              </a:lnSpc>
              <a:spcBef>
                <a:spcPts val="0"/>
              </a:spcBef>
              <a:spcAft>
                <a:spcPts val="0"/>
              </a:spcAft>
              <a:buSzPts val="1000"/>
              <a:buFont typeface="Merriweather"/>
              <a:buChar char="●"/>
            </a:pPr>
            <a:r>
              <a:rPr b="1" lang="en" sz="1000">
                <a:latin typeface="Merriweather"/>
                <a:ea typeface="Merriweather"/>
                <a:cs typeface="Merriweather"/>
                <a:sym typeface="Merriweather"/>
              </a:rPr>
              <a:t>The dataset can be used for different sentiment analysis tasks, such as product reviews, social media analysis, and customer feedback</a:t>
            </a:r>
            <a:endParaRPr b="1" sz="1000">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a:latin typeface="Merriweather"/>
                <a:ea typeface="Merriweather"/>
                <a:cs typeface="Merriweather"/>
                <a:sym typeface="Merriweather"/>
              </a:rPr>
              <a:t>The paper underscores efforts to ensure dataset quality through a gender-balanced linguist team and rigorous maintenance of domain and class distribution.</a:t>
            </a:r>
            <a:endParaRPr b="1" sz="1000">
              <a:latin typeface="Merriweather"/>
              <a:ea typeface="Merriweather"/>
              <a:cs typeface="Merriweather"/>
              <a:sym typeface="Merriweather"/>
            </a:endParaRPr>
          </a:p>
        </p:txBody>
      </p:sp>
      <p:sp>
        <p:nvSpPr>
          <p:cNvPr id="71" name="Google Shape;71;p14"/>
          <p:cNvSpPr txBox="1"/>
          <p:nvPr>
            <p:ph type="title"/>
          </p:nvPr>
        </p:nvSpPr>
        <p:spPr>
          <a:xfrm>
            <a:off x="402550" y="1867525"/>
            <a:ext cx="33783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46275" y="477500"/>
            <a:ext cx="8520600" cy="8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Objective/Motivation</a:t>
            </a:r>
            <a:endParaRPr/>
          </a:p>
        </p:txBody>
      </p:sp>
      <p:sp>
        <p:nvSpPr>
          <p:cNvPr id="77" name="Google Shape;77;p15"/>
          <p:cNvSpPr txBox="1"/>
          <p:nvPr/>
        </p:nvSpPr>
        <p:spPr>
          <a:xfrm>
            <a:off x="346275" y="1659450"/>
            <a:ext cx="8101500" cy="19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Roboto"/>
                <a:ea typeface="Roboto"/>
                <a:cs typeface="Roboto"/>
                <a:sym typeface="Roboto"/>
              </a:rPr>
              <a:t>The paper's motivation is to fill the gap in Bangla sentiment analysis datasets by addressing issues with size, diversity, and annotation quality. The authors emphasize the need for a standardized dataset, lacking in Bangla sentiment analysis, crucial for accurate models. The authors listed several domains of interest, including politics, sports, business, places, education, technology, health, religion, and entertainment, from the socioeconomic perspective of Bangladesh. </a:t>
            </a:r>
            <a:endParaRPr sz="13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en" sz="1300">
                <a:solidFill>
                  <a:schemeClr val="dk2"/>
                </a:solidFill>
                <a:latin typeface="Roboto"/>
                <a:ea typeface="Roboto"/>
                <a:cs typeface="Roboto"/>
                <a:sym typeface="Roboto"/>
              </a:rPr>
              <a:t>SentiGOLD, a large, diverse dataset collaboratively established with national stakeholders, aiming to set a benchmark for sentiment analysis in Bangla and support future research and development in the field. </a:t>
            </a:r>
            <a:endParaRPr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Background/Paperwork</a:t>
            </a:r>
            <a:endParaRPr/>
          </a:p>
        </p:txBody>
      </p:sp>
      <p:sp>
        <p:nvSpPr>
          <p:cNvPr id="83" name="Google Shape;83;p16"/>
          <p:cNvSpPr txBox="1"/>
          <p:nvPr>
            <p:ph idx="1" type="body"/>
          </p:nvPr>
        </p:nvSpPr>
        <p:spPr>
          <a:xfrm>
            <a:off x="311725" y="1607350"/>
            <a:ext cx="6984300" cy="2905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author of SentiGOLD refers to multiple English and high resources language paper, explaining the low resourceness of SA in Bangla and thus imposing on it’s importance. In Bangla, the sentiment classification has little to no resource.</a:t>
            </a:r>
            <a:endParaRPr/>
          </a:p>
          <a:p>
            <a:pPr indent="0" lvl="0" marL="0" rtl="0" algn="l">
              <a:lnSpc>
                <a:spcPct val="100000"/>
              </a:lnSpc>
              <a:spcBef>
                <a:spcPts val="1200"/>
              </a:spcBef>
              <a:spcAft>
                <a:spcPts val="0"/>
              </a:spcAft>
              <a:buClr>
                <a:schemeClr val="dk1"/>
              </a:buClr>
              <a:buSzPct val="84615"/>
              <a:buFont typeface="Arial"/>
              <a:buNone/>
            </a:pPr>
            <a:r>
              <a:rPr lang="en"/>
              <a:t>- Washington Cunha et al. (2021) on the cost-effectiveness of neural and non-neural approaches and representations for text classification.</a:t>
            </a:r>
            <a:endParaRPr/>
          </a:p>
          <a:p>
            <a:pPr indent="0" lvl="0" marL="0" rtl="0" algn="l">
              <a:lnSpc>
                <a:spcPct val="100000"/>
              </a:lnSpc>
              <a:spcBef>
                <a:spcPts val="1200"/>
              </a:spcBef>
              <a:spcAft>
                <a:spcPts val="0"/>
              </a:spcAft>
              <a:buClr>
                <a:schemeClr val="dk1"/>
              </a:buClr>
              <a:buSzPct val="84615"/>
              <a:buFont typeface="Arial"/>
              <a:buNone/>
            </a:pPr>
            <a:r>
              <a:rPr lang="en"/>
              <a:t>- Jianfeng Deng et al. (2021) on an attention-based BiLSTM fused CNN with gating mechanism model for Chinese long text classification.</a:t>
            </a:r>
            <a:endParaRPr/>
          </a:p>
          <a:p>
            <a:pPr indent="0" lvl="0" marL="0" rtl="0" algn="l">
              <a:lnSpc>
                <a:spcPct val="100000"/>
              </a:lnSpc>
              <a:spcBef>
                <a:spcPts val="1200"/>
              </a:spcBef>
              <a:spcAft>
                <a:spcPts val="0"/>
              </a:spcAft>
              <a:buClr>
                <a:schemeClr val="dk1"/>
              </a:buClr>
              <a:buSzPct val="84615"/>
              <a:buFont typeface="Arial"/>
              <a:buNone/>
            </a:pPr>
            <a:r>
              <a:rPr lang="en"/>
              <a:t>- Jacob Devlin et al. (2018) on hierarchical attention networks for document classification.</a:t>
            </a:r>
            <a:endParaRPr/>
          </a:p>
          <a:p>
            <a:pPr indent="0" lvl="0" marL="0" rtl="0" algn="l">
              <a:lnSpc>
                <a:spcPct val="100000"/>
              </a:lnSpc>
              <a:spcBef>
                <a:spcPts val="1200"/>
              </a:spcBef>
              <a:spcAft>
                <a:spcPts val="0"/>
              </a:spcAft>
              <a:buClr>
                <a:schemeClr val="dk1"/>
              </a:buClr>
              <a:buSzPct val="84615"/>
              <a:buFont typeface="Arial"/>
              <a:buNone/>
            </a:pPr>
            <a:r>
              <a:rPr lang="en"/>
              <a:t>- Jerrold H Zar (1999) on biostatistical analysis.</a:t>
            </a:r>
            <a:endParaRPr/>
          </a:p>
          <a:p>
            <a:pPr indent="0" lvl="0" marL="0" rtl="0" algn="l">
              <a:lnSpc>
                <a:spcPct val="100000"/>
              </a:lnSpc>
              <a:spcBef>
                <a:spcPts val="1200"/>
              </a:spcBef>
              <a:spcAft>
                <a:spcPts val="0"/>
              </a:spcAft>
              <a:buClr>
                <a:schemeClr val="dk1"/>
              </a:buClr>
              <a:buSzPct val="84615"/>
              <a:buFont typeface="Arial"/>
              <a:buNone/>
            </a:pPr>
            <a:r>
              <a:rPr lang="en"/>
              <a:t>- Lei Zhang et al. (2018) on deep learning for sentiment analysis: a survey.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latin typeface="Roboto"/>
                <a:ea typeface="Roboto"/>
                <a:cs typeface="Roboto"/>
                <a:sym typeface="Roboto"/>
              </a:rPr>
              <a:t>‹#›</a:t>
            </a:fld>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4294967295" type="title"/>
          </p:nvPr>
        </p:nvSpPr>
        <p:spPr>
          <a:xfrm>
            <a:off x="587250" y="1396775"/>
            <a:ext cx="7969500" cy="962700"/>
          </a:xfrm>
          <a:prstGeom prst="rect">
            <a:avLst/>
          </a:prstGeom>
        </p:spPr>
        <p:txBody>
          <a:bodyPr anchorCtr="0" anchor="t" bIns="91425" lIns="91425" spcFirstLastPara="1" rIns="91425" wrap="square" tIns="91425">
            <a:normAutofit fontScale="90000"/>
          </a:bodyPr>
          <a:lstStyle/>
          <a:p>
            <a:pPr indent="0" lvl="0" marL="0" rtl="0" algn="ctr">
              <a:lnSpc>
                <a:spcPct val="120003"/>
              </a:lnSpc>
              <a:spcBef>
                <a:spcPts val="0"/>
              </a:spcBef>
              <a:spcAft>
                <a:spcPts val="0"/>
              </a:spcAft>
              <a:buClr>
                <a:srgbClr val="000000"/>
              </a:buClr>
              <a:buFont typeface="Arial"/>
              <a:buNone/>
            </a:pPr>
            <a:r>
              <a:rPr b="1" lang="en" sz="5599">
                <a:solidFill>
                  <a:srgbClr val="101010"/>
                </a:solidFill>
                <a:latin typeface="Poppins"/>
                <a:ea typeface="Poppins"/>
                <a:cs typeface="Poppins"/>
                <a:sym typeface="Poppins"/>
              </a:rPr>
              <a:t>Used Data &amp; Methodologies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490250" y="526350"/>
            <a:ext cx="44562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Multi Domain</a:t>
            </a:r>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Almost 30 Domains are covered in SentiGOLD</a:t>
            </a:r>
            <a:endParaRPr sz="1400">
              <a:solidFill>
                <a:schemeClr val="dk1"/>
              </a:solidFill>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1"/>
              </a:solidFill>
              <a:highlight>
                <a:schemeClr val="accent2"/>
              </a:highlight>
            </a:endParaRPr>
          </a:p>
          <a:p>
            <a:pPr indent="-304800" lvl="0" marL="457200" rtl="0" algn="l">
              <a:lnSpc>
                <a:spcPct val="115000"/>
              </a:lnSpc>
              <a:spcBef>
                <a:spcPts val="1600"/>
              </a:spcBef>
              <a:spcAft>
                <a:spcPts val="0"/>
              </a:spcAft>
              <a:buClr>
                <a:schemeClr val="dk1"/>
              </a:buClr>
              <a:buSzPts val="1200"/>
              <a:buFont typeface="Merriweather"/>
              <a:buChar char="●"/>
            </a:pPr>
            <a:r>
              <a:rPr lang="en" sz="1200">
                <a:solidFill>
                  <a:schemeClr val="dk1"/>
                </a:solidFill>
                <a:highlight>
                  <a:schemeClr val="accent2"/>
                </a:highlight>
              </a:rPr>
              <a:t>Creation of SentiGOLD, a multi-class classification dataset for Bangla text.</a:t>
            </a:r>
            <a:endParaRPr sz="1200">
              <a:solidFill>
                <a:schemeClr val="dk1"/>
              </a:solidFill>
              <a:highlight>
                <a:schemeClr val="accent2"/>
              </a:highlight>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accent2"/>
                </a:highlight>
              </a:rPr>
              <a:t>Annotation by three human annotators and validation by one human validator.</a:t>
            </a:r>
            <a:endParaRPr sz="1200">
              <a:solidFill>
                <a:schemeClr val="dk1"/>
              </a:solidFill>
              <a:highlight>
                <a:schemeClr val="accent2"/>
              </a:highlight>
            </a:endParaRPr>
          </a:p>
          <a:p>
            <a:pPr indent="0" lvl="0" marL="0" rtl="0" algn="l">
              <a:lnSpc>
                <a:spcPct val="115000"/>
              </a:lnSpc>
              <a:spcBef>
                <a:spcPts val="0"/>
              </a:spcBef>
              <a:spcAft>
                <a:spcPts val="1600"/>
              </a:spcAft>
              <a:buClr>
                <a:schemeClr val="dk1"/>
              </a:buClr>
              <a:buSzPts val="1100"/>
              <a:buFont typeface="Arial"/>
              <a:buNone/>
            </a:pPr>
            <a:r>
              <a:t/>
            </a:r>
            <a:endParaRPr sz="1400">
              <a:solidFill>
                <a:schemeClr val="dk1"/>
              </a:solidFill>
            </a:endParaRPr>
          </a:p>
        </p:txBody>
      </p:sp>
      <p:pic>
        <p:nvPicPr>
          <p:cNvPr id="95" name="Google Shape;95;p18"/>
          <p:cNvPicPr preferRelativeResize="0"/>
          <p:nvPr/>
        </p:nvPicPr>
        <p:blipFill>
          <a:blip r:embed="rId3">
            <a:alphaModFix/>
          </a:blip>
          <a:stretch>
            <a:fillRect/>
          </a:stretch>
        </p:blipFill>
        <p:spPr>
          <a:xfrm>
            <a:off x="5337924" y="752588"/>
            <a:ext cx="3646601" cy="3638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title="Chart"/>
          <p:cNvPicPr preferRelativeResize="0"/>
          <p:nvPr/>
        </p:nvPicPr>
        <p:blipFill>
          <a:blip r:embed="rId3">
            <a:alphaModFix/>
          </a:blip>
          <a:stretch>
            <a:fillRect/>
          </a:stretch>
        </p:blipFill>
        <p:spPr>
          <a:xfrm>
            <a:off x="4249550" y="1419550"/>
            <a:ext cx="4528324" cy="2795800"/>
          </a:xfrm>
          <a:prstGeom prst="rect">
            <a:avLst/>
          </a:prstGeom>
          <a:noFill/>
          <a:ln>
            <a:noFill/>
          </a:ln>
        </p:spPr>
      </p:pic>
      <p:sp>
        <p:nvSpPr>
          <p:cNvPr id="101" name="Google Shape;101;p19"/>
          <p:cNvSpPr txBox="1"/>
          <p:nvPr>
            <p:ph type="title"/>
          </p:nvPr>
        </p:nvSpPr>
        <p:spPr>
          <a:xfrm>
            <a:off x="490250" y="526350"/>
            <a:ext cx="37593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Multi Class</a:t>
            </a:r>
            <a:endParaRPr/>
          </a:p>
          <a:p>
            <a:pPr indent="0" lvl="0" marL="0" rtl="0" algn="l">
              <a:lnSpc>
                <a:spcPct val="115000"/>
              </a:lnSpc>
              <a:spcBef>
                <a:spcPts val="0"/>
              </a:spcBef>
              <a:spcAft>
                <a:spcPts val="0"/>
              </a:spcAft>
              <a:buNone/>
            </a:pPr>
            <a:r>
              <a:rPr lang="en" sz="1400">
                <a:solidFill>
                  <a:schemeClr val="dk1"/>
                </a:solidFill>
              </a:rPr>
              <a:t>5 Spectrum of Sentiment, balanced</a:t>
            </a:r>
            <a:endParaRPr sz="1400">
              <a:solidFill>
                <a:schemeClr val="dk1"/>
              </a:solidFill>
            </a:endParaRPr>
          </a:p>
          <a:p>
            <a:pPr indent="0" lvl="0" marL="0" rtl="0" algn="l">
              <a:lnSpc>
                <a:spcPct val="100000"/>
              </a:lnSpc>
              <a:spcBef>
                <a:spcPts val="1600"/>
              </a:spcBef>
              <a:spcAft>
                <a:spcPts val="0"/>
              </a:spcAft>
              <a:buNone/>
            </a:pPr>
            <a:r>
              <a:rPr lang="en" sz="1400">
                <a:solidFill>
                  <a:schemeClr val="dk1"/>
                </a:solidFill>
              </a:rPr>
              <a:t>1 Strongly Negative 21.1%</a:t>
            </a:r>
            <a:endParaRPr sz="1400">
              <a:solidFill>
                <a:schemeClr val="dk1"/>
              </a:solidFill>
            </a:endParaRPr>
          </a:p>
          <a:p>
            <a:pPr indent="0" lvl="0" marL="0" rtl="0" algn="l">
              <a:lnSpc>
                <a:spcPct val="100000"/>
              </a:lnSpc>
              <a:spcBef>
                <a:spcPts val="1000"/>
              </a:spcBef>
              <a:spcAft>
                <a:spcPts val="0"/>
              </a:spcAft>
              <a:buNone/>
            </a:pPr>
            <a:r>
              <a:rPr lang="en" sz="1400">
                <a:solidFill>
                  <a:schemeClr val="dk1"/>
                </a:solidFill>
              </a:rPr>
              <a:t>2 Weakly Negative 18%</a:t>
            </a:r>
            <a:endParaRPr sz="1400">
              <a:solidFill>
                <a:schemeClr val="dk1"/>
              </a:solidFill>
            </a:endParaRPr>
          </a:p>
          <a:p>
            <a:pPr indent="0" lvl="0" marL="0" rtl="0" algn="l">
              <a:lnSpc>
                <a:spcPct val="100000"/>
              </a:lnSpc>
              <a:spcBef>
                <a:spcPts val="1000"/>
              </a:spcBef>
              <a:spcAft>
                <a:spcPts val="0"/>
              </a:spcAft>
              <a:buNone/>
            </a:pPr>
            <a:r>
              <a:rPr lang="en" sz="1400">
                <a:solidFill>
                  <a:schemeClr val="dk1"/>
                </a:solidFill>
              </a:rPr>
              <a:t>3 Neutral 21.6%</a:t>
            </a:r>
            <a:endParaRPr sz="1400">
              <a:solidFill>
                <a:schemeClr val="dk1"/>
              </a:solidFill>
            </a:endParaRPr>
          </a:p>
          <a:p>
            <a:pPr indent="0" lvl="0" marL="0" rtl="0" algn="l">
              <a:lnSpc>
                <a:spcPct val="100000"/>
              </a:lnSpc>
              <a:spcBef>
                <a:spcPts val="1000"/>
              </a:spcBef>
              <a:spcAft>
                <a:spcPts val="0"/>
              </a:spcAft>
              <a:buNone/>
            </a:pPr>
            <a:r>
              <a:rPr lang="en" sz="1400">
                <a:solidFill>
                  <a:schemeClr val="dk1"/>
                </a:solidFill>
              </a:rPr>
              <a:t>4 Weakly Positive 17%</a:t>
            </a:r>
            <a:endParaRPr sz="1400">
              <a:solidFill>
                <a:schemeClr val="dk1"/>
              </a:solidFill>
            </a:endParaRPr>
          </a:p>
          <a:p>
            <a:pPr indent="0" lvl="0" marL="0" rtl="0" algn="l">
              <a:lnSpc>
                <a:spcPct val="100000"/>
              </a:lnSpc>
              <a:spcBef>
                <a:spcPts val="1000"/>
              </a:spcBef>
              <a:spcAft>
                <a:spcPts val="0"/>
              </a:spcAft>
              <a:buNone/>
            </a:pPr>
            <a:r>
              <a:rPr lang="en" sz="1400">
                <a:solidFill>
                  <a:schemeClr val="dk1"/>
                </a:solidFill>
              </a:rPr>
              <a:t>5 Strongly Positive 21.1%</a:t>
            </a:r>
            <a:endParaRPr sz="1400">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297180" lvl="0" marL="457200" rtl="0" algn="l">
              <a:lnSpc>
                <a:spcPct val="115000"/>
              </a:lnSpc>
              <a:spcBef>
                <a:spcPts val="0"/>
              </a:spcBef>
              <a:spcAft>
                <a:spcPts val="0"/>
              </a:spcAft>
              <a:buClr>
                <a:schemeClr val="dk1"/>
              </a:buClr>
              <a:buSzPct val="100000"/>
              <a:buFont typeface="Merriweather"/>
              <a:buChar char="●"/>
            </a:pPr>
            <a:r>
              <a:rPr lang="en" sz="1200">
                <a:solidFill>
                  <a:schemeClr val="dk1"/>
                </a:solidFill>
                <a:highlight>
                  <a:schemeClr val="accent3"/>
                </a:highlight>
              </a:rPr>
              <a:t>Gathering unprocessed text data from various sources (newspaper websites, Bangla blogs, YouTube comment sections, Facebook posts and comments, technical blogs, Bangla wiki, etc.).</a:t>
            </a:r>
            <a:endParaRPr sz="1200">
              <a:solidFill>
                <a:schemeClr val="dk1"/>
              </a:solidFill>
              <a:highlight>
                <a:schemeClr val="accent3"/>
              </a:highlight>
            </a:endParaRPr>
          </a:p>
          <a:p>
            <a:pPr indent="-297180" lvl="0" marL="457200" rtl="0" algn="l">
              <a:lnSpc>
                <a:spcPct val="115000"/>
              </a:lnSpc>
              <a:spcBef>
                <a:spcPts val="0"/>
              </a:spcBef>
              <a:spcAft>
                <a:spcPts val="0"/>
              </a:spcAft>
              <a:buClr>
                <a:schemeClr val="dk1"/>
              </a:buClr>
              <a:buSzPct val="100000"/>
              <a:buFont typeface="Merriweather"/>
              <a:buChar char="●"/>
            </a:pPr>
            <a:r>
              <a:rPr lang="en" sz="1200">
                <a:solidFill>
                  <a:schemeClr val="dk1"/>
                </a:solidFill>
                <a:highlight>
                  <a:schemeClr val="accent3"/>
                </a:highlight>
              </a:rPr>
              <a:t>Identifying topic-related domains, including politics, sports, business, education, technology, health, religion, and entertainment.</a:t>
            </a:r>
            <a:endParaRPr sz="1200">
              <a:solidFill>
                <a:schemeClr val="dk1"/>
              </a:solidFill>
              <a:highlight>
                <a:schemeClr val="accent3"/>
              </a:highlight>
            </a:endParaRPr>
          </a:p>
          <a:p>
            <a:pPr indent="0" lvl="0" marL="0" rtl="0" algn="l">
              <a:lnSpc>
                <a:spcPct val="100000"/>
              </a:lnSpc>
              <a:spcBef>
                <a:spcPts val="1000"/>
              </a:spcBef>
              <a:spcAft>
                <a:spcPts val="0"/>
              </a:spcAft>
              <a:buNone/>
            </a:pPr>
            <a:r>
              <a:t/>
            </a:r>
            <a:endParaRPr sz="1400">
              <a:solidFill>
                <a:schemeClr val="dk1"/>
              </a:solidFill>
            </a:endParaRPr>
          </a:p>
          <a:p>
            <a:pPr indent="0" lvl="0" marL="0" rtl="0" algn="l">
              <a:lnSpc>
                <a:spcPct val="100000"/>
              </a:lnSpc>
              <a:spcBef>
                <a:spcPts val="0"/>
              </a:spcBef>
              <a:spcAft>
                <a:spcPts val="160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90250" y="526350"/>
            <a:ext cx="75630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900"/>
              <a:t>Data </a:t>
            </a:r>
            <a:r>
              <a:rPr lang="en" sz="4900"/>
              <a:t>Collection/Cleaning &amp; processing</a:t>
            </a:r>
            <a:endParaRPr sz="4900"/>
          </a:p>
          <a:p>
            <a:pPr indent="0" lvl="0" marL="0" rtl="0" algn="l">
              <a:lnSpc>
                <a:spcPct val="100000"/>
              </a:lnSpc>
              <a:spcBef>
                <a:spcPts val="1000"/>
              </a:spcBef>
              <a:spcAft>
                <a:spcPts val="0"/>
              </a:spcAft>
              <a:buNone/>
            </a:pPr>
            <a:r>
              <a:rPr lang="en" sz="1400">
                <a:solidFill>
                  <a:schemeClr val="dk1"/>
                </a:solidFill>
              </a:rPr>
              <a:t>Collected data from different sources, and crawled contents taking under some consideration to maintain its consistency.</a:t>
            </a:r>
            <a:endParaRPr sz="1400">
              <a:solidFill>
                <a:schemeClr val="dk1"/>
              </a:solidFill>
            </a:endParaRPr>
          </a:p>
          <a:p>
            <a:pPr indent="0" lvl="0" marL="0" rtl="0" algn="l">
              <a:lnSpc>
                <a:spcPct val="100000"/>
              </a:lnSpc>
              <a:spcBef>
                <a:spcPts val="1000"/>
              </a:spcBef>
              <a:spcAft>
                <a:spcPts val="0"/>
              </a:spcAft>
              <a:buNone/>
            </a:pPr>
            <a:r>
              <a:rPr lang="en" sz="1200">
                <a:highlight>
                  <a:schemeClr val="accent3"/>
                </a:highlight>
              </a:rPr>
              <a:t>Cleaning raw data by removing unnecessary noise (HTML tags, URLs, romanized Bangla text, repeating punctuations, repeating white spaces, other language words, non-Unicode Bangla text, except emoticons).</a:t>
            </a:r>
            <a:endParaRPr sz="1200">
              <a:highlight>
                <a:schemeClr val="accent3"/>
              </a:highlight>
            </a:endParaRPr>
          </a:p>
          <a:p>
            <a:pPr indent="0" lvl="0" marL="0" rtl="0" algn="l">
              <a:lnSpc>
                <a:spcPct val="100000"/>
              </a:lnSpc>
              <a:spcBef>
                <a:spcPts val="1000"/>
              </a:spcBef>
              <a:spcAft>
                <a:spcPts val="0"/>
              </a:spcAft>
              <a:buNone/>
            </a:pPr>
            <a:r>
              <a:t/>
            </a:r>
            <a:endParaRPr sz="1200">
              <a:highlight>
                <a:schemeClr val="accent3"/>
              </a:highlight>
            </a:endParaRPr>
          </a:p>
          <a:p>
            <a:pPr indent="0" lvl="0" marL="0" rtl="0" algn="l">
              <a:lnSpc>
                <a:spcPct val="115000"/>
              </a:lnSpc>
              <a:spcBef>
                <a:spcPts val="0"/>
              </a:spcBef>
              <a:spcAft>
                <a:spcPts val="0"/>
              </a:spcAft>
              <a:buNone/>
            </a:pPr>
            <a:r>
              <a:rPr lang="en" sz="1200">
                <a:highlight>
                  <a:schemeClr val="accent3"/>
                </a:highlight>
              </a:rPr>
              <a:t>Application of Unicode normalization and elimination of unnecessary white space.</a:t>
            </a:r>
            <a:endParaRPr sz="1200">
              <a:highlight>
                <a:schemeClr val="accent3"/>
              </a:highlight>
            </a:endParaRPr>
          </a:p>
          <a:p>
            <a:pPr indent="0" lvl="0" marL="0" rtl="0" algn="l">
              <a:lnSpc>
                <a:spcPct val="115000"/>
              </a:lnSpc>
              <a:spcBef>
                <a:spcPts val="0"/>
              </a:spcBef>
              <a:spcAft>
                <a:spcPts val="0"/>
              </a:spcAft>
              <a:buNone/>
            </a:pPr>
            <a:r>
              <a:t/>
            </a:r>
            <a:endParaRPr sz="1200">
              <a:highlight>
                <a:schemeClr val="accent3"/>
              </a:highlight>
            </a:endParaRPr>
          </a:p>
          <a:p>
            <a:pPr indent="0" lvl="0" marL="0" rtl="0" algn="l">
              <a:lnSpc>
                <a:spcPct val="115000"/>
              </a:lnSpc>
              <a:spcBef>
                <a:spcPts val="0"/>
              </a:spcBef>
              <a:spcAft>
                <a:spcPts val="0"/>
              </a:spcAft>
              <a:buNone/>
            </a:pPr>
            <a:r>
              <a:rPr lang="en" sz="1200">
                <a:highlight>
                  <a:schemeClr val="accent3"/>
                </a:highlight>
              </a:rPr>
              <a:t>Identification of text language using TextBLOB and filtering out non-Bangla data.</a:t>
            </a:r>
            <a:endParaRPr sz="1200">
              <a:highlight>
                <a:schemeClr val="accent3"/>
              </a:highlight>
            </a:endParaRPr>
          </a:p>
          <a:p>
            <a:pPr indent="0" lvl="0" marL="0" rtl="0" algn="l">
              <a:lnSpc>
                <a:spcPct val="100000"/>
              </a:lnSpc>
              <a:spcBef>
                <a:spcPts val="100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lnSpc>
                <a:spcPct val="100000"/>
              </a:lnSpc>
              <a:spcBef>
                <a:spcPts val="1000"/>
              </a:spcBef>
              <a:spcAft>
                <a:spcPts val="0"/>
              </a:spcAft>
              <a:buNone/>
            </a:pPr>
            <a:r>
              <a:rPr lang="en" sz="1400">
                <a:solidFill>
                  <a:schemeClr val="dk1"/>
                </a:solidFill>
              </a:rPr>
              <a:t>After collecting a sufficient amount of raw data from various sources, the authors began the data cleaning and processing steps. </a:t>
            </a:r>
            <a:endParaRPr sz="1400">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125" y="274525"/>
            <a:ext cx="4140900" cy="2887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900"/>
              <a:t>Annotation</a:t>
            </a:r>
            <a:endParaRPr sz="4900"/>
          </a:p>
          <a:p>
            <a:pPr indent="0" lvl="0" marL="0" rtl="0" algn="l">
              <a:lnSpc>
                <a:spcPct val="100000"/>
              </a:lnSpc>
              <a:spcBef>
                <a:spcPts val="1000"/>
              </a:spcBef>
              <a:spcAft>
                <a:spcPts val="0"/>
              </a:spcAft>
              <a:buNone/>
            </a:pPr>
            <a:r>
              <a:rPr lang="en" sz="1400">
                <a:solidFill>
                  <a:schemeClr val="dk1"/>
                </a:solidFill>
              </a:rPr>
              <a:t>A team of </a:t>
            </a:r>
            <a:r>
              <a:rPr lang="en" sz="1400">
                <a:solidFill>
                  <a:srgbClr val="FF0000"/>
                </a:solidFill>
              </a:rPr>
              <a:t>50 annotator and 8 validators</a:t>
            </a:r>
            <a:r>
              <a:rPr lang="en" sz="1400">
                <a:solidFill>
                  <a:schemeClr val="dk1"/>
                </a:solidFill>
              </a:rPr>
              <a:t> annotated this dataset.</a:t>
            </a:r>
            <a:endParaRPr sz="1400">
              <a:solidFill>
                <a:schemeClr val="dk1"/>
              </a:solidFill>
            </a:endParaRPr>
          </a:p>
          <a:p>
            <a:pPr indent="0" lvl="0" marL="0" rtl="0" algn="l">
              <a:lnSpc>
                <a:spcPct val="100000"/>
              </a:lnSpc>
              <a:spcBef>
                <a:spcPts val="1000"/>
              </a:spcBef>
              <a:spcAft>
                <a:spcPts val="0"/>
              </a:spcAft>
              <a:buNone/>
            </a:pPr>
            <a:r>
              <a:rPr lang="en" sz="1400">
                <a:solidFill>
                  <a:schemeClr val="dk1"/>
                </a:solidFill>
              </a:rPr>
              <a:t>An annotation guideline was developed for both the annotator and the validators to ensure consistency of data annotation. </a:t>
            </a:r>
            <a:endParaRPr sz="1400">
              <a:solidFill>
                <a:schemeClr val="dk1"/>
              </a:solidFill>
            </a:endParaRPr>
          </a:p>
          <a:p>
            <a:pPr indent="0" lvl="0" marL="0" rtl="0" algn="l">
              <a:lnSpc>
                <a:spcPct val="100000"/>
              </a:lnSpc>
              <a:spcBef>
                <a:spcPts val="1000"/>
              </a:spcBef>
              <a:spcAft>
                <a:spcPts val="0"/>
              </a:spcAft>
              <a:buNone/>
            </a:pPr>
            <a:r>
              <a:rPr lang="en" sz="1400">
                <a:solidFill>
                  <a:schemeClr val="dk1"/>
                </a:solidFill>
              </a:rPr>
              <a:t>Open source annotation system </a:t>
            </a:r>
            <a:r>
              <a:rPr lang="en" sz="1400">
                <a:solidFill>
                  <a:srgbClr val="FF0000"/>
                </a:solidFill>
              </a:rPr>
              <a:t>Annotation Management System(AMS)</a:t>
            </a:r>
            <a:r>
              <a:rPr lang="en" sz="1400">
                <a:solidFill>
                  <a:schemeClr val="dk1"/>
                </a:solidFill>
              </a:rPr>
              <a:t> was used. </a:t>
            </a:r>
            <a:endParaRPr sz="1400">
              <a:solidFill>
                <a:schemeClr val="dk1"/>
              </a:solidFill>
            </a:endParaRPr>
          </a:p>
          <a:p>
            <a:pPr indent="0" lvl="0" marL="0" rtl="0" algn="l">
              <a:lnSpc>
                <a:spcPct val="100000"/>
              </a:lnSpc>
              <a:spcBef>
                <a:spcPts val="1000"/>
              </a:spcBef>
              <a:spcAft>
                <a:spcPts val="0"/>
              </a:spcAft>
              <a:buNone/>
            </a:pPr>
            <a:r>
              <a:t/>
            </a:r>
            <a:endParaRPr sz="1400">
              <a:solidFill>
                <a:schemeClr val="dk1"/>
              </a:solidFill>
            </a:endParaRPr>
          </a:p>
        </p:txBody>
      </p:sp>
      <p:pic>
        <p:nvPicPr>
          <p:cNvPr id="112" name="Google Shape;112;p21"/>
          <p:cNvPicPr preferRelativeResize="0"/>
          <p:nvPr/>
        </p:nvPicPr>
        <p:blipFill>
          <a:blip r:embed="rId3">
            <a:alphaModFix/>
          </a:blip>
          <a:stretch>
            <a:fillRect/>
          </a:stretch>
        </p:blipFill>
        <p:spPr>
          <a:xfrm>
            <a:off x="478450" y="2806675"/>
            <a:ext cx="3769400" cy="2068225"/>
          </a:xfrm>
          <a:prstGeom prst="rect">
            <a:avLst/>
          </a:prstGeom>
          <a:noFill/>
          <a:ln>
            <a:noFill/>
          </a:ln>
        </p:spPr>
      </p:pic>
      <p:pic>
        <p:nvPicPr>
          <p:cNvPr id="113" name="Google Shape;113;p21"/>
          <p:cNvPicPr preferRelativeResize="0"/>
          <p:nvPr/>
        </p:nvPicPr>
        <p:blipFill>
          <a:blip r:embed="rId4">
            <a:alphaModFix/>
          </a:blip>
          <a:stretch>
            <a:fillRect/>
          </a:stretch>
        </p:blipFill>
        <p:spPr>
          <a:xfrm>
            <a:off x="4885125" y="295275"/>
            <a:ext cx="3171825" cy="455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