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3" r:id="rId3"/>
    <p:sldId id="264" r:id="rId4"/>
    <p:sldId id="262" r:id="rId5"/>
    <p:sldId id="26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69E4A7-EBF9-4281-9193-5A093492939D}">
  <a:tblStyle styleId="{B069E4A7-EBF9-4281-9193-5A09349293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516"/>
    <p:restoredTop sz="86427"/>
  </p:normalViewPr>
  <p:slideViewPr>
    <p:cSldViewPr snapToGrid="0">
      <p:cViewPr>
        <p:scale>
          <a:sx n="135" d="100"/>
          <a:sy n="135" d="100"/>
        </p:scale>
        <p:origin x="552" y="1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309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46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694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56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67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9112C842-20F3-CC41-AEF9-5FFA70A27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39" b="48748"/>
          <a:stretch/>
        </p:blipFill>
        <p:spPr>
          <a:xfrm>
            <a:off x="134799" y="157493"/>
            <a:ext cx="9009201" cy="43189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58846" y="145369"/>
            <a:ext cx="8520600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KEY DETERMINATIONS: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7970" y="850765"/>
            <a:ext cx="7779995" cy="17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bg2"/>
                </a:solidFill>
              </a:rPr>
              <a:t>Do they deliver </a:t>
            </a:r>
            <a:r>
              <a:rPr lang="en-AU" sz="1800" dirty="0">
                <a:solidFill>
                  <a:srgbClr val="0070C0"/>
                </a:solidFill>
              </a:rPr>
              <a:t>quickly</a:t>
            </a:r>
            <a:r>
              <a:rPr lang="en-AU" sz="1800" dirty="0">
                <a:solidFill>
                  <a:schemeClr val="bg2"/>
                </a:solidFill>
              </a:rPr>
              <a:t>?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bg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2"/>
                </a:solidFill>
              </a:rPr>
              <a:t>Are </a:t>
            </a:r>
            <a:r>
              <a:rPr lang="en" sz="1800" dirty="0" err="1">
                <a:solidFill>
                  <a:schemeClr val="bg2"/>
                </a:solidFill>
              </a:rPr>
              <a:t>Magist</a:t>
            </a:r>
            <a:r>
              <a:rPr lang="en" sz="1800" dirty="0">
                <a:solidFill>
                  <a:schemeClr val="bg2"/>
                </a:solidFill>
              </a:rPr>
              <a:t> customers </a:t>
            </a:r>
            <a:r>
              <a:rPr lang="en" sz="1800" dirty="0">
                <a:solidFill>
                  <a:srgbClr val="0070C0"/>
                </a:solidFill>
              </a:rPr>
              <a:t>happy</a:t>
            </a:r>
            <a:r>
              <a:rPr lang="en" sz="1800" dirty="0">
                <a:solidFill>
                  <a:schemeClr val="bg2"/>
                </a:solidFill>
              </a:rPr>
              <a:t>?</a:t>
            </a:r>
            <a:endParaRPr sz="1800" dirty="0">
              <a:solidFill>
                <a:schemeClr val="bg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bg2"/>
                </a:solidFill>
              </a:rPr>
              <a:t>Is </a:t>
            </a:r>
            <a:r>
              <a:rPr lang="en-AU" sz="1800" dirty="0" err="1">
                <a:solidFill>
                  <a:schemeClr val="bg2"/>
                </a:solidFill>
              </a:rPr>
              <a:t>Magist</a:t>
            </a:r>
            <a:r>
              <a:rPr lang="en-AU" sz="1800" dirty="0">
                <a:solidFill>
                  <a:schemeClr val="bg2"/>
                </a:solidFill>
              </a:rPr>
              <a:t> a </a:t>
            </a:r>
            <a:r>
              <a:rPr lang="en-AU" sz="1800" dirty="0">
                <a:solidFill>
                  <a:srgbClr val="0070C0"/>
                </a:solidFill>
              </a:rPr>
              <a:t>good partner </a:t>
            </a:r>
            <a:r>
              <a:rPr lang="en-AU" sz="1800" dirty="0">
                <a:solidFill>
                  <a:schemeClr val="bg2"/>
                </a:solidFill>
              </a:rPr>
              <a:t>for ENICA &amp; our high-end Apple accessories?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41B90-EFC0-6E4D-B9B5-B32FC74539F8}"/>
              </a:ext>
            </a:extLst>
          </p:cNvPr>
          <p:cNvSpPr txBox="1"/>
          <p:nvPr/>
        </p:nvSpPr>
        <p:spPr>
          <a:xfrm>
            <a:off x="246702" y="2733241"/>
            <a:ext cx="5719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/>
                </a:solidFill>
              </a:rPr>
              <a:t>KEY INDICATORS: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E5E10-2ABA-9445-A6F0-CB932F98B823}"/>
              </a:ext>
            </a:extLst>
          </p:cNvPr>
          <p:cNvSpPr txBox="1"/>
          <p:nvPr/>
        </p:nvSpPr>
        <p:spPr>
          <a:xfrm>
            <a:off x="460546" y="3369405"/>
            <a:ext cx="75924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70C0"/>
                </a:solidFill>
              </a:rPr>
              <a:t>All</a:t>
            </a:r>
            <a:r>
              <a:rPr lang="en-AU" sz="1800" dirty="0">
                <a:solidFill>
                  <a:schemeClr val="bg2"/>
                </a:solidFill>
              </a:rPr>
              <a:t> </a:t>
            </a:r>
            <a:r>
              <a:rPr lang="en-AU" sz="1800" dirty="0" err="1">
                <a:solidFill>
                  <a:schemeClr val="bg2"/>
                </a:solidFill>
              </a:rPr>
              <a:t>Magist</a:t>
            </a:r>
            <a:r>
              <a:rPr lang="en-AU" sz="1800" dirty="0">
                <a:solidFill>
                  <a:schemeClr val="bg2"/>
                </a:solidFill>
              </a:rPr>
              <a:t> customers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800" dirty="0">
              <a:solidFill>
                <a:schemeClr val="bg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bg2"/>
                </a:solidFill>
              </a:rPr>
              <a:t>Customers within the ‘</a:t>
            </a:r>
            <a:r>
              <a:rPr lang="en-AU" sz="1800" dirty="0">
                <a:solidFill>
                  <a:srgbClr val="0070C0"/>
                </a:solidFill>
              </a:rPr>
              <a:t>Computer Accessories’ </a:t>
            </a:r>
            <a:r>
              <a:rPr lang="en-AU" sz="1800" dirty="0">
                <a:solidFill>
                  <a:schemeClr val="bg2"/>
                </a:solidFill>
              </a:rPr>
              <a:t>category </a:t>
            </a:r>
          </a:p>
        </p:txBody>
      </p:sp>
      <p:pic>
        <p:nvPicPr>
          <p:cNvPr id="20" name="Graphic 19" descr="Handshake outline">
            <a:extLst>
              <a:ext uri="{FF2B5EF4-FFF2-40B4-BE49-F238E27FC236}">
                <a16:creationId xmlns:a16="http://schemas.microsoft.com/office/drawing/2014/main" id="{BD155CC2-915B-7D4B-A039-06EB6AA16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0013" y="382018"/>
            <a:ext cx="722935" cy="722935"/>
          </a:xfrm>
          <a:prstGeom prst="rect">
            <a:avLst/>
          </a:prstGeom>
        </p:spPr>
      </p:pic>
      <p:pic>
        <p:nvPicPr>
          <p:cNvPr id="24" name="Graphic 23" descr="Delivery outline">
            <a:extLst>
              <a:ext uri="{FF2B5EF4-FFF2-40B4-BE49-F238E27FC236}">
                <a16:creationId xmlns:a16="http://schemas.microsoft.com/office/drawing/2014/main" id="{49BC2C8F-B5B6-4241-9340-73CFDBDB5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3131" y="382018"/>
            <a:ext cx="722935" cy="722935"/>
          </a:xfrm>
          <a:prstGeom prst="rect">
            <a:avLst/>
          </a:prstGeom>
        </p:spPr>
      </p:pic>
      <p:pic>
        <p:nvPicPr>
          <p:cNvPr id="28" name="Graphic 27" descr="Smiling face outline outline">
            <a:extLst>
              <a:ext uri="{FF2B5EF4-FFF2-40B4-BE49-F238E27FC236}">
                <a16:creationId xmlns:a16="http://schemas.microsoft.com/office/drawing/2014/main" id="{1FA977F7-318F-994B-BCD6-12F1C0E644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0170" y="401403"/>
            <a:ext cx="722936" cy="7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4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6117" y="162456"/>
            <a:ext cx="8520600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/>
                </a:solidFill>
              </a:rPr>
              <a:t>DELIVERY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1D1862-0AB5-0741-A381-9B4CAC750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4" y="3771617"/>
            <a:ext cx="8520600" cy="987668"/>
          </a:xfrm>
          <a:prstGeom prst="rect">
            <a:avLst/>
          </a:prstGeom>
        </p:spPr>
      </p:pic>
      <p:pic>
        <p:nvPicPr>
          <p:cNvPr id="13" name="Picture 12" descr="A picture containing text, line, receipt, font&#10;&#10;Description automatically generated">
            <a:extLst>
              <a:ext uri="{FF2B5EF4-FFF2-40B4-BE49-F238E27FC236}">
                <a16:creationId xmlns:a16="http://schemas.microsoft.com/office/drawing/2014/main" id="{B1CBCEAD-B8D3-8940-BCA1-21A9C697C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52" y="1291201"/>
            <a:ext cx="7426216" cy="23652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388252-BF6B-9649-9D99-D0D42467B0E3}"/>
              </a:ext>
            </a:extLst>
          </p:cNvPr>
          <p:cNvSpPr txBox="1"/>
          <p:nvPr/>
        </p:nvSpPr>
        <p:spPr>
          <a:xfrm>
            <a:off x="4200386" y="646768"/>
            <a:ext cx="37228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70C0"/>
                </a:solidFill>
              </a:rPr>
              <a:t>12 Days </a:t>
            </a:r>
            <a:r>
              <a:rPr lang="en-AU" dirty="0">
                <a:solidFill>
                  <a:schemeClr val="tx1"/>
                </a:solidFill>
              </a:rPr>
              <a:t>delivery time - ALL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70C0"/>
                </a:solidFill>
              </a:rPr>
              <a:t>13 Days </a:t>
            </a:r>
            <a:r>
              <a:rPr lang="en-AU" sz="1400" dirty="0">
                <a:solidFill>
                  <a:schemeClr val="tx1"/>
                </a:solidFill>
              </a:rPr>
              <a:t>delivery time – ACCESSORIES</a:t>
            </a:r>
            <a:endParaRPr lang="en-AU" sz="1400" dirty="0">
              <a:solidFill>
                <a:srgbClr val="0070C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22408A-1A22-5848-9E51-C5EF55291C19}"/>
              </a:ext>
            </a:extLst>
          </p:cNvPr>
          <p:cNvSpPr txBox="1"/>
          <p:nvPr/>
        </p:nvSpPr>
        <p:spPr>
          <a:xfrm>
            <a:off x="7424769" y="3801022"/>
            <a:ext cx="764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92%</a:t>
            </a:r>
            <a:endParaRPr lang="en-US" dirty="0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011B94BB-D5C3-2D47-9BA7-7024CCE286B8}"/>
              </a:ext>
            </a:extLst>
          </p:cNvPr>
          <p:cNvSpPr/>
          <p:nvPr/>
        </p:nvSpPr>
        <p:spPr>
          <a:xfrm rot="16200000">
            <a:off x="7563583" y="1821994"/>
            <a:ext cx="93321" cy="952974"/>
          </a:xfrm>
          <a:prstGeom prst="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aphicFrame>
        <p:nvGraphicFramePr>
          <p:cNvPr id="25" name="Table 26">
            <a:extLst>
              <a:ext uri="{FF2B5EF4-FFF2-40B4-BE49-F238E27FC236}">
                <a16:creationId xmlns:a16="http://schemas.microsoft.com/office/drawing/2014/main" id="{38208321-BF39-8F49-A63D-7577B9030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8751"/>
              </p:ext>
            </p:extLst>
          </p:nvPr>
        </p:nvGraphicFramePr>
        <p:xfrm>
          <a:off x="4109156" y="531611"/>
          <a:ext cx="3848780" cy="840272"/>
        </p:xfrm>
        <a:graphic>
          <a:graphicData uri="http://schemas.openxmlformats.org/drawingml/2006/table">
            <a:tbl>
              <a:tblPr firstRow="1" bandRow="1">
                <a:tableStyleId>{B069E4A7-EBF9-4281-9193-5A093492939D}</a:tableStyleId>
              </a:tblPr>
              <a:tblGrid>
                <a:gridCol w="3848780">
                  <a:extLst>
                    <a:ext uri="{9D8B030D-6E8A-4147-A177-3AD203B41FA5}">
                      <a16:colId xmlns:a16="http://schemas.microsoft.com/office/drawing/2014/main" val="441247900"/>
                    </a:ext>
                  </a:extLst>
                </a:gridCol>
              </a:tblGrid>
              <a:tr h="840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52310"/>
                  </a:ext>
                </a:extLst>
              </a:tr>
            </a:tbl>
          </a:graphicData>
        </a:graphic>
      </p:graphicFrame>
      <p:pic>
        <p:nvPicPr>
          <p:cNvPr id="28" name="Graphic 27" descr="Sad face outline outline">
            <a:extLst>
              <a:ext uri="{FF2B5EF4-FFF2-40B4-BE49-F238E27FC236}">
                <a16:creationId xmlns:a16="http://schemas.microsoft.com/office/drawing/2014/main" id="{A792941D-A62F-1C45-AE72-D5BB1EFB6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716" y="4540275"/>
            <a:ext cx="467884" cy="4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50303" y="176299"/>
            <a:ext cx="8520600" cy="447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/>
                </a:solidFill>
              </a:rPr>
              <a:t>CUSTOMER SATISFACTION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050D1-76EF-C946-808C-163DABE998C3}"/>
              </a:ext>
            </a:extLst>
          </p:cNvPr>
          <p:cNvSpPr txBox="1"/>
          <p:nvPr/>
        </p:nvSpPr>
        <p:spPr>
          <a:xfrm>
            <a:off x="342041" y="1795756"/>
            <a:ext cx="30869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2"/>
                </a:solidFill>
              </a:rPr>
              <a:t>An average review score of </a:t>
            </a:r>
            <a:r>
              <a:rPr lang="en-AU" sz="1400" b="1" dirty="0">
                <a:solidFill>
                  <a:schemeClr val="bg2"/>
                </a:solidFill>
              </a:rPr>
              <a:t>4.05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/>
                </a:solidFill>
              </a:rPr>
              <a:t>Only </a:t>
            </a:r>
            <a:r>
              <a:rPr lang="en-AU" b="1" dirty="0">
                <a:solidFill>
                  <a:schemeClr val="bg2"/>
                </a:solidFill>
              </a:rPr>
              <a:t>57%</a:t>
            </a:r>
            <a:r>
              <a:rPr lang="en-AU" dirty="0">
                <a:solidFill>
                  <a:schemeClr val="bg2"/>
                </a:solidFill>
              </a:rPr>
              <a:t> with 5 stars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150DF-560F-1546-B922-DDC18BE2864A}"/>
              </a:ext>
            </a:extLst>
          </p:cNvPr>
          <p:cNvSpPr txBox="1"/>
          <p:nvPr/>
        </p:nvSpPr>
        <p:spPr>
          <a:xfrm>
            <a:off x="374104" y="3480421"/>
            <a:ext cx="3164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2"/>
                </a:solidFill>
              </a:rPr>
              <a:t>An average review score of </a:t>
            </a:r>
            <a:r>
              <a:rPr lang="en-AU" sz="1400" b="1" dirty="0">
                <a:solidFill>
                  <a:schemeClr val="bg2"/>
                </a:solidFill>
              </a:rPr>
              <a:t>3.90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chemeClr val="bg2"/>
                </a:solidFill>
              </a:rPr>
              <a:t>Only 52% </a:t>
            </a:r>
            <a:r>
              <a:rPr lang="en-AU" sz="1400" dirty="0">
                <a:solidFill>
                  <a:schemeClr val="bg2"/>
                </a:solidFill>
              </a:rPr>
              <a:t>with 5 </a:t>
            </a:r>
            <a:r>
              <a:rPr lang="en-AU" dirty="0">
                <a:solidFill>
                  <a:schemeClr val="bg2"/>
                </a:solidFill>
              </a:rPr>
              <a:t>stars</a:t>
            </a:r>
            <a:endParaRPr lang="en-AU" sz="1400" dirty="0">
              <a:solidFill>
                <a:schemeClr val="bg2"/>
              </a:solidFill>
            </a:endParaRPr>
          </a:p>
        </p:txBody>
      </p:sp>
      <p:pic>
        <p:nvPicPr>
          <p:cNvPr id="8" name="Graphic 7" descr="Sad face outline outline">
            <a:extLst>
              <a:ext uri="{FF2B5EF4-FFF2-40B4-BE49-F238E27FC236}">
                <a16:creationId xmlns:a16="http://schemas.microsoft.com/office/drawing/2014/main" id="{2447FC5D-C81D-E14F-8D49-F605EDC17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716" y="4458339"/>
            <a:ext cx="549820" cy="549820"/>
          </a:xfrm>
          <a:prstGeom prst="rect">
            <a:avLst/>
          </a:prstGeom>
        </p:spPr>
      </p:pic>
      <p:pic>
        <p:nvPicPr>
          <p:cNvPr id="11" name="Picture 10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B5B61FD9-6C6E-1344-96D5-272E1BF71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295" y="886968"/>
            <a:ext cx="2010314" cy="4256532"/>
          </a:xfrm>
          <a:prstGeom prst="rect">
            <a:avLst/>
          </a:prstGeom>
        </p:spPr>
      </p:pic>
      <p:pic>
        <p:nvPicPr>
          <p:cNvPr id="13" name="Picture 1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9B89B263-BEC6-C74F-B244-22ED9F282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962" y="874026"/>
            <a:ext cx="2078678" cy="42237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EB2F8A-E732-454A-AD3F-CF52068111BD}"/>
              </a:ext>
            </a:extLst>
          </p:cNvPr>
          <p:cNvSpPr txBox="1"/>
          <p:nvPr/>
        </p:nvSpPr>
        <p:spPr>
          <a:xfrm>
            <a:off x="402336" y="308766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bg2"/>
                </a:solidFill>
              </a:rPr>
              <a:t>Computer Accessories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22ACC5-1186-7D48-8F41-A767CC40C485}"/>
              </a:ext>
            </a:extLst>
          </p:cNvPr>
          <p:cNvSpPr txBox="1"/>
          <p:nvPr/>
        </p:nvSpPr>
        <p:spPr>
          <a:xfrm>
            <a:off x="362712" y="142040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bg2"/>
                </a:solidFill>
              </a:rPr>
              <a:t>All Products</a:t>
            </a:r>
          </a:p>
        </p:txBody>
      </p:sp>
    </p:spTree>
    <p:extLst>
      <p:ext uri="{BB962C8B-B14F-4D97-AF65-F5344CB8AC3E}">
        <p14:creationId xmlns:p14="http://schemas.microsoft.com/office/powerpoint/2010/main" val="209959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6142" y="233456"/>
            <a:ext cx="8520600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/>
                </a:solidFill>
              </a:rPr>
              <a:t>PARTNERSHIP RISK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7ED61-AFD9-FF4D-A02F-C65CB4A43942}"/>
              </a:ext>
            </a:extLst>
          </p:cNvPr>
          <p:cNvSpPr txBox="1"/>
          <p:nvPr/>
        </p:nvSpPr>
        <p:spPr>
          <a:xfrm>
            <a:off x="304801" y="995082"/>
            <a:ext cx="830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2"/>
                </a:solidFill>
              </a:rPr>
              <a:t> The quality of good so</a:t>
            </a:r>
            <a:r>
              <a:rPr lang="en-AU" dirty="0">
                <a:solidFill>
                  <a:schemeClr val="bg2"/>
                </a:solidFill>
              </a:rPr>
              <a:t>ld by MAGIST sellers does not align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/>
                </a:solidFill>
              </a:rPr>
              <a:t> ENICA’s average item place is </a:t>
            </a:r>
            <a:r>
              <a:rPr lang="en-A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€540 </a:t>
            </a:r>
            <a:r>
              <a:rPr lang="en-A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vs </a:t>
            </a:r>
            <a:r>
              <a:rPr lang="en-A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€117 </a:t>
            </a:r>
            <a:r>
              <a:rPr lang="en-A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a comparable product</a:t>
            </a:r>
            <a:endParaRPr lang="en-AU" b="1" dirty="0">
              <a:solidFill>
                <a:schemeClr val="bg2"/>
              </a:solidFill>
            </a:endParaRPr>
          </a:p>
        </p:txBody>
      </p:sp>
      <p:pic>
        <p:nvPicPr>
          <p:cNvPr id="4" name="Picture 3" descr="A picture containing text, line, screenshot&#10;&#10;Description automatically generated">
            <a:extLst>
              <a:ext uri="{FF2B5EF4-FFF2-40B4-BE49-F238E27FC236}">
                <a16:creationId xmlns:a16="http://schemas.microsoft.com/office/drawing/2014/main" id="{605E686F-CC05-EC4E-8A85-68212AE8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6" y="1763453"/>
            <a:ext cx="8444753" cy="10896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0E6957-9E05-C34F-A642-8F339CB1F9AD}"/>
              </a:ext>
            </a:extLst>
          </p:cNvPr>
          <p:cNvSpPr txBox="1"/>
          <p:nvPr/>
        </p:nvSpPr>
        <p:spPr>
          <a:xfrm>
            <a:off x="181782" y="3360605"/>
            <a:ext cx="308695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CONCLUSIONS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AU" dirty="0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9FAC0C-E4C6-EE4A-B937-4E3A4F1F7446}"/>
              </a:ext>
            </a:extLst>
          </p:cNvPr>
          <p:cNvSpPr txBox="1"/>
          <p:nvPr/>
        </p:nvSpPr>
        <p:spPr>
          <a:xfrm>
            <a:off x="3207789" y="3333789"/>
            <a:ext cx="43807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2"/>
                </a:solidFill>
              </a:rPr>
              <a:t>Delivery times are too slow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2"/>
                </a:solidFill>
              </a:rPr>
              <a:t>Customer Satisfaction is middle of road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/>
                </a:solidFill>
              </a:rPr>
              <a:t>The offerings of their sellers is lower quality </a:t>
            </a:r>
            <a:endParaRPr lang="en-AU" sz="1400" dirty="0">
              <a:solidFill>
                <a:schemeClr val="bg2"/>
              </a:solidFill>
            </a:endParaRPr>
          </a:p>
        </p:txBody>
      </p:sp>
      <p:pic>
        <p:nvPicPr>
          <p:cNvPr id="26" name="Graphic 25" descr="Sad face outline outline">
            <a:extLst>
              <a:ext uri="{FF2B5EF4-FFF2-40B4-BE49-F238E27FC236}">
                <a16:creationId xmlns:a16="http://schemas.microsoft.com/office/drawing/2014/main" id="{2EE503F2-3B2F-AB4C-9B3A-969FB116D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8352" y="3332283"/>
            <a:ext cx="492412" cy="4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27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135</Words>
  <Application>Microsoft Macintosh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Sebastian Bayne</cp:lastModifiedBy>
  <cp:revision>8</cp:revision>
  <dcterms:modified xsi:type="dcterms:W3CDTF">2023-06-29T09:01:31Z</dcterms:modified>
</cp:coreProperties>
</file>