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4" r:id="rId16"/>
    <p:sldId id="269" r:id="rId17"/>
    <p:sldId id="275" r:id="rId18"/>
    <p:sldId id="276" r:id="rId19"/>
    <p:sldId id="271" r:id="rId20"/>
    <p:sldId id="270"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Cant cMe" userId="ab0c6b6be5d39670" providerId="LiveId" clId="{359A3995-8956-492E-8AD9-5BF0A4572D85}"/>
    <pc:docChg chg="custSel addSld modSld">
      <pc:chgData name="uCant cMe" userId="ab0c6b6be5d39670" providerId="LiveId" clId="{359A3995-8956-492E-8AD9-5BF0A4572D85}" dt="2025-07-16T17:03:33.612" v="959" actId="20577"/>
      <pc:docMkLst>
        <pc:docMk/>
      </pc:docMkLst>
      <pc:sldChg chg="modSp mod">
        <pc:chgData name="uCant cMe" userId="ab0c6b6be5d39670" providerId="LiveId" clId="{359A3995-8956-492E-8AD9-5BF0A4572D85}" dt="2025-07-16T17:03:33.612" v="959" actId="20577"/>
        <pc:sldMkLst>
          <pc:docMk/>
          <pc:sldMk cId="2795115350" sldId="257"/>
        </pc:sldMkLst>
        <pc:spChg chg="mod">
          <ac:chgData name="uCant cMe" userId="ab0c6b6be5d39670" providerId="LiveId" clId="{359A3995-8956-492E-8AD9-5BF0A4572D85}" dt="2025-07-16T17:03:33.612" v="959" actId="20577"/>
          <ac:spMkLst>
            <pc:docMk/>
            <pc:sldMk cId="2795115350" sldId="257"/>
            <ac:spMk id="3" creationId="{48AE841A-8806-784E-D02B-32F7018DB5B6}"/>
          </ac:spMkLst>
        </pc:spChg>
      </pc:sldChg>
      <pc:sldChg chg="modSp mod">
        <pc:chgData name="uCant cMe" userId="ab0c6b6be5d39670" providerId="LiveId" clId="{359A3995-8956-492E-8AD9-5BF0A4572D85}" dt="2025-07-16T16:50:02.211" v="374" actId="20577"/>
        <pc:sldMkLst>
          <pc:docMk/>
          <pc:sldMk cId="1995855083" sldId="269"/>
        </pc:sldMkLst>
        <pc:spChg chg="mod">
          <ac:chgData name="uCant cMe" userId="ab0c6b6be5d39670" providerId="LiveId" clId="{359A3995-8956-492E-8AD9-5BF0A4572D85}" dt="2025-07-16T16:50:02.211" v="374" actId="20577"/>
          <ac:spMkLst>
            <pc:docMk/>
            <pc:sldMk cId="1995855083" sldId="269"/>
            <ac:spMk id="3" creationId="{80CFE4E2-E644-676F-853D-0A625A0FBC95}"/>
          </ac:spMkLst>
        </pc:spChg>
      </pc:sldChg>
      <pc:sldChg chg="modSp new mod">
        <pc:chgData name="uCant cMe" userId="ab0c6b6be5d39670" providerId="LiveId" clId="{359A3995-8956-492E-8AD9-5BF0A4572D85}" dt="2025-07-16T16:52:30.258" v="726" actId="20577"/>
        <pc:sldMkLst>
          <pc:docMk/>
          <pc:sldMk cId="1093200898" sldId="275"/>
        </pc:sldMkLst>
        <pc:spChg chg="mod">
          <ac:chgData name="uCant cMe" userId="ab0c6b6be5d39670" providerId="LiveId" clId="{359A3995-8956-492E-8AD9-5BF0A4572D85}" dt="2025-07-16T16:52:30.258" v="726" actId="20577"/>
          <ac:spMkLst>
            <pc:docMk/>
            <pc:sldMk cId="1093200898" sldId="275"/>
            <ac:spMk id="2" creationId="{B7A49535-4CE7-D72A-65D1-E9979E5110B2}"/>
          </ac:spMkLst>
        </pc:spChg>
        <pc:spChg chg="mod">
          <ac:chgData name="uCant cMe" userId="ab0c6b6be5d39670" providerId="LiveId" clId="{359A3995-8956-492E-8AD9-5BF0A4572D85}" dt="2025-07-16T16:52:07.709" v="697" actId="20577"/>
          <ac:spMkLst>
            <pc:docMk/>
            <pc:sldMk cId="1093200898" sldId="275"/>
            <ac:spMk id="3" creationId="{8FF31CD8-0058-11AD-165A-4D12F67A0E98}"/>
          </ac:spMkLst>
        </pc:spChg>
      </pc:sldChg>
      <pc:sldChg chg="modSp new mod">
        <pc:chgData name="uCant cMe" userId="ab0c6b6be5d39670" providerId="LiveId" clId="{359A3995-8956-492E-8AD9-5BF0A4572D85}" dt="2025-07-16T16:53:39.036" v="958" actId="20577"/>
        <pc:sldMkLst>
          <pc:docMk/>
          <pc:sldMk cId="90763976" sldId="276"/>
        </pc:sldMkLst>
        <pc:spChg chg="mod">
          <ac:chgData name="uCant cMe" userId="ab0c6b6be5d39670" providerId="LiveId" clId="{359A3995-8956-492E-8AD9-5BF0A4572D85}" dt="2025-07-16T16:52:50.545" v="746" actId="20577"/>
          <ac:spMkLst>
            <pc:docMk/>
            <pc:sldMk cId="90763976" sldId="276"/>
            <ac:spMk id="2" creationId="{627FD977-A980-8EC5-953B-662424A0DAE8}"/>
          </ac:spMkLst>
        </pc:spChg>
        <pc:spChg chg="mod">
          <ac:chgData name="uCant cMe" userId="ab0c6b6be5d39670" providerId="LiveId" clId="{359A3995-8956-492E-8AD9-5BF0A4572D85}" dt="2025-07-16T16:53:39.036" v="958" actId="20577"/>
          <ac:spMkLst>
            <pc:docMk/>
            <pc:sldMk cId="90763976" sldId="276"/>
            <ac:spMk id="3" creationId="{D8C6AC64-2811-70AC-70B2-2013F310C5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2187-7991-FA59-C784-E28BCD267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6B6B88-53B7-651E-569D-E678C4522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878458-E908-5048-082A-EA1254D3550C}"/>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253A2E79-9432-94AA-374F-3C58746AD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E5964-6853-E024-7010-09B33FA526AE}"/>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148661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78DE-95E9-E19F-AB72-73500B39EA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AA9640-77F4-EBA1-941E-F7CA1FD65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BF603-A852-B1B0-9FD7-8F773312C937}"/>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1366A566-3332-936C-D08D-CE53DA6D2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8DBD8-8A20-8F86-A402-4457090CD361}"/>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230139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4EF31-07F0-FEDF-827C-6327C99DB8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9EFBAF-5BE1-834F-A4B6-61C3E2704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AAF00-4F09-74E6-28AC-C23444608632}"/>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B5977784-E167-698B-A67E-4D5E50F8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5D34D-5132-54F7-3FDB-1FAF2692B31D}"/>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44938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5225-0AFF-8825-E9D5-EF6C8E860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929F-4E9F-9F4A-D85D-1912D0F43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76F69-40D6-B92F-21F9-8FEF06774422}"/>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8B557D83-25EF-DCB0-3DA2-B5D55A1FE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097E5-8D76-DBF3-BB72-95295BC79208}"/>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134685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EAEA-6C98-BA7D-C464-5E57DCF77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AA61AC-6221-E697-89C5-85516B40A7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74320B-6C6D-9C18-CBC6-42025E713522}"/>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D1B598A0-C95A-ABBA-6D0A-1B46B6933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D88B7-2E5D-608F-D803-A6743E195262}"/>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288184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BEF0-9C9C-5872-9580-CEBBD133C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D4E2D2-73F3-B9F6-B465-1D7E07CFD7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FF2FBF-C09E-4727-9535-6B3B83CD2C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7413B-1724-F2C2-0FBC-D01BEB928848}"/>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6" name="Footer Placeholder 5">
            <a:extLst>
              <a:ext uri="{FF2B5EF4-FFF2-40B4-BE49-F238E27FC236}">
                <a16:creationId xmlns:a16="http://schemas.microsoft.com/office/drawing/2014/main" id="{F7C26014-E745-C2CE-A0C2-4F9F44C37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C6670-A165-BEA5-FF34-2E5967F1C680}"/>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114083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6762-69E4-4990-6089-C112D6EBE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34C5A-0605-B488-5C96-947839E0D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1D956C-2149-BDF3-D8C8-3D0614EDF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E57FB-3C3A-4FDA-A21D-854ECCD6E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95BA44-D6EA-A383-A7D6-6D0C8F2D29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E44FE-BD1E-6997-5A32-08B55C9120C6}"/>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8" name="Footer Placeholder 7">
            <a:extLst>
              <a:ext uri="{FF2B5EF4-FFF2-40B4-BE49-F238E27FC236}">
                <a16:creationId xmlns:a16="http://schemas.microsoft.com/office/drawing/2014/main" id="{D9A8AC67-1A7B-A5AD-CB6E-DF0C7A13ED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3A3947-1AB8-C88F-6653-FC5383C4D19E}"/>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245937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2871-C165-DC62-2366-770B88A53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9AFFFA-399E-876F-FD09-834C0B58F25A}"/>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4" name="Footer Placeholder 3">
            <a:extLst>
              <a:ext uri="{FF2B5EF4-FFF2-40B4-BE49-F238E27FC236}">
                <a16:creationId xmlns:a16="http://schemas.microsoft.com/office/drawing/2014/main" id="{CFF07CB9-8ADF-D2C5-4183-6EC871E187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EEA0C-C571-9A15-A9B2-102463FD5AD0}"/>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52706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3CE12-518E-995E-CBD9-41652645192E}"/>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3" name="Footer Placeholder 2">
            <a:extLst>
              <a:ext uri="{FF2B5EF4-FFF2-40B4-BE49-F238E27FC236}">
                <a16:creationId xmlns:a16="http://schemas.microsoft.com/office/drawing/2014/main" id="{9615A74E-6B2E-6799-FAF1-0C174F8B72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5A06E3-AEAD-1967-B4FC-89EEDF0B8E54}"/>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75136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1EC7-A922-0FB3-5F1E-9C5BE3662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59074A-FF50-579B-8C3A-3CDF0D9501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F41367-0569-72BA-9EAF-72148C131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B14090-EC51-0989-4349-D519EE1ACBAE}"/>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6" name="Footer Placeholder 5">
            <a:extLst>
              <a:ext uri="{FF2B5EF4-FFF2-40B4-BE49-F238E27FC236}">
                <a16:creationId xmlns:a16="http://schemas.microsoft.com/office/drawing/2014/main" id="{69967DBD-7B50-391E-4EBC-93877230D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59105-E7BE-866C-1B29-F907E9E44A53}"/>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334591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A606-7B7B-157C-0286-D1B43F96B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F156D7-445C-1677-C2D4-40DEF8844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FE1DD8-4A50-2C30-6E2D-342CCD0F1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9B2A6-F02C-0854-5217-E82072B222BC}"/>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6" name="Footer Placeholder 5">
            <a:extLst>
              <a:ext uri="{FF2B5EF4-FFF2-40B4-BE49-F238E27FC236}">
                <a16:creationId xmlns:a16="http://schemas.microsoft.com/office/drawing/2014/main" id="{1D024F58-4AC8-33F9-825C-6E9ECFAC0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24BF5-C45C-36E2-428B-7316994B46AA}"/>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44440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79B23-1422-E8CF-86A0-D0BF0EFA2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4A34F2-D045-61F4-DC07-86B0354EB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BD73C-1FFF-D513-47E4-952F9011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1E42F554-9E58-83E9-E3BA-6DD0C96D98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9D5C97-D6F3-67F6-54A6-9CD826085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CED973-5B1B-463A-84AB-6EEE8B62438A}" type="slidenum">
              <a:rPr lang="en-US" smtClean="0"/>
              <a:t>‹#›</a:t>
            </a:fld>
            <a:endParaRPr lang="en-US"/>
          </a:p>
        </p:txBody>
      </p:sp>
    </p:spTree>
    <p:extLst>
      <p:ext uri="{BB962C8B-B14F-4D97-AF65-F5344CB8AC3E}">
        <p14:creationId xmlns:p14="http://schemas.microsoft.com/office/powerpoint/2010/main" val="276852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5A4B-0AB2-51D9-C212-B12A6CC94A39}"/>
              </a:ext>
            </a:extLst>
          </p:cNvPr>
          <p:cNvSpPr>
            <a:spLocks noGrp="1"/>
          </p:cNvSpPr>
          <p:nvPr>
            <p:ph type="ctrTitle"/>
          </p:nvPr>
        </p:nvSpPr>
        <p:spPr/>
        <p:txBody>
          <a:bodyPr/>
          <a:lstStyle/>
          <a:p>
            <a:r>
              <a:rPr lang="en-US" dirty="0"/>
              <a:t>UN Aligned AI Model</a:t>
            </a:r>
          </a:p>
        </p:txBody>
      </p:sp>
      <p:sp>
        <p:nvSpPr>
          <p:cNvPr id="3" name="Subtitle 2">
            <a:extLst>
              <a:ext uri="{FF2B5EF4-FFF2-40B4-BE49-F238E27FC236}">
                <a16:creationId xmlns:a16="http://schemas.microsoft.com/office/drawing/2014/main" id="{8918C9A0-6CF5-2B1A-84F5-F3322735C605}"/>
              </a:ext>
            </a:extLst>
          </p:cNvPr>
          <p:cNvSpPr>
            <a:spLocks noGrp="1"/>
          </p:cNvSpPr>
          <p:nvPr>
            <p:ph type="subTitle" idx="1"/>
          </p:nvPr>
        </p:nvSpPr>
        <p:spPr/>
        <p:txBody>
          <a:bodyPr/>
          <a:lstStyle/>
          <a:p>
            <a:r>
              <a:rPr lang="en-US" dirty="0"/>
              <a:t>Read articles, opinions, and comments online and provide a stance</a:t>
            </a:r>
          </a:p>
          <a:p>
            <a:r>
              <a:rPr lang="en-US" dirty="0"/>
              <a:t>that confidently aligns with the UN Universal Declaration of Human Rights</a:t>
            </a:r>
          </a:p>
        </p:txBody>
      </p:sp>
    </p:spTree>
    <p:extLst>
      <p:ext uri="{BB962C8B-B14F-4D97-AF65-F5344CB8AC3E}">
        <p14:creationId xmlns:p14="http://schemas.microsoft.com/office/powerpoint/2010/main" val="189222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66F3-12AC-43D2-78EB-B719AE0413B5}"/>
              </a:ext>
            </a:extLst>
          </p:cNvPr>
          <p:cNvSpPr>
            <a:spLocks noGrp="1"/>
          </p:cNvSpPr>
          <p:nvPr>
            <p:ph type="title"/>
          </p:nvPr>
        </p:nvSpPr>
        <p:spPr>
          <a:xfrm>
            <a:off x="838200" y="-297657"/>
            <a:ext cx="10515600" cy="1325563"/>
          </a:xfrm>
        </p:spPr>
        <p:txBody>
          <a:bodyPr/>
          <a:lstStyle/>
          <a:p>
            <a:r>
              <a:rPr lang="en-US" dirty="0"/>
              <a:t>Alignment Evaluation</a:t>
            </a:r>
          </a:p>
        </p:txBody>
      </p:sp>
      <p:sp>
        <p:nvSpPr>
          <p:cNvPr id="3" name="Content Placeholder 2">
            <a:extLst>
              <a:ext uri="{FF2B5EF4-FFF2-40B4-BE49-F238E27FC236}">
                <a16:creationId xmlns:a16="http://schemas.microsoft.com/office/drawing/2014/main" id="{17EBAD54-7388-8F9A-515C-7106A7CA455A}"/>
              </a:ext>
            </a:extLst>
          </p:cNvPr>
          <p:cNvSpPr>
            <a:spLocks noGrp="1"/>
          </p:cNvSpPr>
          <p:nvPr>
            <p:ph idx="1"/>
          </p:nvPr>
        </p:nvSpPr>
        <p:spPr>
          <a:xfrm>
            <a:off x="838200" y="783405"/>
            <a:ext cx="10515600" cy="5794376"/>
          </a:xfrm>
        </p:spPr>
        <p:txBody>
          <a:bodyPr>
            <a:normAutofit fontScale="92500" lnSpcReduction="20000"/>
          </a:bodyPr>
          <a:lstStyle/>
          <a:p>
            <a:pPr marL="0" indent="0">
              <a:buNone/>
            </a:pPr>
            <a:r>
              <a:rPr lang="en-US" dirty="0"/>
              <a:t>The stance provided previously should be compared to human-aligned reference (UN Universal Declaration of Human Rights)</a:t>
            </a:r>
          </a:p>
          <a:p>
            <a:pPr marL="0" indent="0">
              <a:buNone/>
            </a:pPr>
            <a:endParaRPr lang="en-US" dirty="0"/>
          </a:p>
          <a:p>
            <a:pPr marL="0" indent="0">
              <a:buNone/>
            </a:pPr>
            <a:r>
              <a:rPr lang="en-US" dirty="0"/>
              <a:t>Techniques:</a:t>
            </a:r>
          </a:p>
          <a:p>
            <a:pPr>
              <a:buFontTx/>
              <a:buChar char="-"/>
            </a:pPr>
            <a:r>
              <a:rPr lang="en-US" dirty="0"/>
              <a:t>Rule based checker: if topic == human rights and disagrees, stance is misaligned</a:t>
            </a:r>
          </a:p>
          <a:p>
            <a:pPr>
              <a:buFontTx/>
              <a:buChar char="-"/>
            </a:pPr>
            <a:r>
              <a:rPr lang="en-US" dirty="0"/>
              <a:t>Similarity based: compare sentence embeddings of model stance explanation to known aligned response (collected over time)</a:t>
            </a:r>
          </a:p>
          <a:p>
            <a:pPr>
              <a:buFontTx/>
              <a:buChar char="-"/>
            </a:pPr>
            <a:r>
              <a:rPr lang="en-US" dirty="0"/>
              <a:t>Human reference: use manual labels on a test set</a:t>
            </a:r>
          </a:p>
          <a:p>
            <a:pPr>
              <a:buFontTx/>
              <a:buChar char="-"/>
            </a:pPr>
            <a:r>
              <a:rPr lang="en-US" dirty="0"/>
              <a:t>Simple classifier: Train a classifier model to distinguish aligned vs unaligned stance explanations (later step, could exist to collect information about human classification vs AI classification)</a:t>
            </a:r>
          </a:p>
          <a:p>
            <a:pPr>
              <a:buFontTx/>
              <a:buChar char="-"/>
            </a:pPr>
            <a:endParaRPr lang="en-US" dirty="0"/>
          </a:p>
          <a:p>
            <a:pPr marL="0" indent="0">
              <a:buNone/>
            </a:pPr>
            <a:r>
              <a:rPr lang="en-US" dirty="0" err="1"/>
              <a:t>IsAligned</a:t>
            </a:r>
            <a:r>
              <a:rPr lang="en-US" dirty="0"/>
              <a:t> == False, send through feedback loop</a:t>
            </a:r>
          </a:p>
          <a:p>
            <a:pPr marL="0" indent="0">
              <a:buNone/>
            </a:pPr>
            <a:r>
              <a:rPr lang="en-US" dirty="0" err="1"/>
              <a:t>IsAligned</a:t>
            </a:r>
            <a:r>
              <a:rPr lang="en-US" dirty="0"/>
              <a:t> == True, stance is suitable and new input may be given</a:t>
            </a:r>
          </a:p>
        </p:txBody>
      </p:sp>
    </p:spTree>
    <p:extLst>
      <p:ext uri="{BB962C8B-B14F-4D97-AF65-F5344CB8AC3E}">
        <p14:creationId xmlns:p14="http://schemas.microsoft.com/office/powerpoint/2010/main" val="100681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8841-9FAF-6495-3573-0649A80826D0}"/>
              </a:ext>
            </a:extLst>
          </p:cNvPr>
          <p:cNvSpPr>
            <a:spLocks noGrp="1"/>
          </p:cNvSpPr>
          <p:nvPr>
            <p:ph type="title"/>
          </p:nvPr>
        </p:nvSpPr>
        <p:spPr>
          <a:xfrm>
            <a:off x="838200" y="0"/>
            <a:ext cx="10515600" cy="1009651"/>
          </a:xfrm>
        </p:spPr>
        <p:txBody>
          <a:bodyPr/>
          <a:lstStyle/>
          <a:p>
            <a:r>
              <a:rPr lang="en-US" dirty="0"/>
              <a:t>Feedback Loop</a:t>
            </a:r>
          </a:p>
        </p:txBody>
      </p:sp>
      <p:sp>
        <p:nvSpPr>
          <p:cNvPr id="3" name="Content Placeholder 2">
            <a:extLst>
              <a:ext uri="{FF2B5EF4-FFF2-40B4-BE49-F238E27FC236}">
                <a16:creationId xmlns:a16="http://schemas.microsoft.com/office/drawing/2014/main" id="{3CD63F29-882C-088A-D313-C2DC4E87E08D}"/>
              </a:ext>
            </a:extLst>
          </p:cNvPr>
          <p:cNvSpPr>
            <a:spLocks noGrp="1"/>
          </p:cNvSpPr>
          <p:nvPr>
            <p:ph idx="1"/>
          </p:nvPr>
        </p:nvSpPr>
        <p:spPr>
          <a:xfrm>
            <a:off x="838200" y="911225"/>
            <a:ext cx="10515600" cy="5292930"/>
          </a:xfrm>
        </p:spPr>
        <p:txBody>
          <a:bodyPr>
            <a:normAutofit lnSpcReduction="10000"/>
          </a:bodyPr>
          <a:lstStyle/>
          <a:p>
            <a:pPr marL="0" indent="0">
              <a:buNone/>
            </a:pPr>
            <a:r>
              <a:rPr lang="en-US" dirty="0"/>
              <a:t>The feedback loop helps the model revise flawed stances</a:t>
            </a:r>
          </a:p>
          <a:p>
            <a:pPr marL="0" indent="0">
              <a:buNone/>
            </a:pPr>
            <a:endParaRPr lang="en-US" dirty="0"/>
          </a:p>
          <a:p>
            <a:pPr marL="0" indent="0">
              <a:buNone/>
            </a:pPr>
            <a:r>
              <a:rPr lang="en-US" dirty="0"/>
              <a:t>Techniques:</a:t>
            </a:r>
            <a:br>
              <a:rPr lang="en-US" dirty="0"/>
            </a:br>
            <a:r>
              <a:rPr lang="en-US" dirty="0"/>
              <a:t>- </a:t>
            </a:r>
            <a:r>
              <a:rPr lang="en-US" dirty="0" err="1"/>
              <a:t>Rerank</a:t>
            </a:r>
            <a:r>
              <a:rPr lang="en-US" dirty="0"/>
              <a:t> alternative stances: generate multiple stance justification and pick the one most aligned</a:t>
            </a:r>
          </a:p>
          <a:p>
            <a:pPr>
              <a:buFontTx/>
              <a:buChar char="-"/>
            </a:pPr>
            <a:r>
              <a:rPr lang="en-US" dirty="0"/>
              <a:t>Prompt-based correction: Feed the model a prompt telling it to revise because its stance was misaligned</a:t>
            </a:r>
          </a:p>
          <a:p>
            <a:pPr>
              <a:buFontTx/>
              <a:buChar char="-"/>
            </a:pPr>
            <a:r>
              <a:rPr lang="en-US" dirty="0"/>
              <a:t>Reinforcement-style retraining: over time, reinforce aligned outputs by adding them to training or prompting context</a:t>
            </a:r>
          </a:p>
          <a:p>
            <a:pPr>
              <a:buFontTx/>
              <a:buChar char="-"/>
            </a:pPr>
            <a:endParaRPr lang="en-US" dirty="0"/>
          </a:p>
          <a:p>
            <a:pPr marL="0" indent="0">
              <a:buNone/>
            </a:pPr>
            <a:r>
              <a:rPr lang="en-US" dirty="0"/>
              <a:t>Next step is to re-run the model with new context or select a better candidate</a:t>
            </a:r>
          </a:p>
        </p:txBody>
      </p:sp>
    </p:spTree>
    <p:extLst>
      <p:ext uri="{BB962C8B-B14F-4D97-AF65-F5344CB8AC3E}">
        <p14:creationId xmlns:p14="http://schemas.microsoft.com/office/powerpoint/2010/main" val="261728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0934-26BB-779D-FCCF-002958C0F191}"/>
              </a:ext>
            </a:extLst>
          </p:cNvPr>
          <p:cNvSpPr>
            <a:spLocks noGrp="1"/>
          </p:cNvSpPr>
          <p:nvPr>
            <p:ph type="title"/>
          </p:nvPr>
        </p:nvSpPr>
        <p:spPr>
          <a:xfrm>
            <a:off x="838200" y="18255"/>
            <a:ext cx="10515600" cy="1325563"/>
          </a:xfrm>
        </p:spPr>
        <p:txBody>
          <a:bodyPr/>
          <a:lstStyle/>
          <a:p>
            <a:r>
              <a:rPr lang="en-US" dirty="0"/>
              <a:t>Output and Logging</a:t>
            </a:r>
          </a:p>
        </p:txBody>
      </p:sp>
      <p:sp>
        <p:nvSpPr>
          <p:cNvPr id="3" name="Content Placeholder 2">
            <a:extLst>
              <a:ext uri="{FF2B5EF4-FFF2-40B4-BE49-F238E27FC236}">
                <a16:creationId xmlns:a16="http://schemas.microsoft.com/office/drawing/2014/main" id="{829B5588-18AC-7FEE-7E92-A1520035959D}"/>
              </a:ext>
            </a:extLst>
          </p:cNvPr>
          <p:cNvSpPr>
            <a:spLocks noGrp="1"/>
          </p:cNvSpPr>
          <p:nvPr>
            <p:ph idx="1"/>
          </p:nvPr>
        </p:nvSpPr>
        <p:spPr>
          <a:xfrm>
            <a:off x="838200" y="1107869"/>
            <a:ext cx="10515600" cy="5096285"/>
          </a:xfrm>
        </p:spPr>
        <p:txBody>
          <a:bodyPr>
            <a:normAutofit fontScale="92500" lnSpcReduction="10000"/>
          </a:bodyPr>
          <a:lstStyle/>
          <a:p>
            <a:pPr marL="0" indent="0">
              <a:buNone/>
            </a:pPr>
            <a:r>
              <a:rPr lang="en-US" dirty="0"/>
              <a:t>The final stance + explanation + reasoning trace should be recorded</a:t>
            </a:r>
          </a:p>
          <a:p>
            <a:pPr marL="0" indent="0">
              <a:buNone/>
            </a:pPr>
            <a:endParaRPr lang="en-US" dirty="0"/>
          </a:p>
          <a:p>
            <a:pPr marL="0" indent="0">
              <a:buNone/>
            </a:pPr>
            <a:r>
              <a:rPr lang="en-US" dirty="0"/>
              <a:t>Include:</a:t>
            </a:r>
          </a:p>
          <a:p>
            <a:pPr>
              <a:buFontTx/>
              <a:buChar char="-"/>
            </a:pPr>
            <a:r>
              <a:rPr lang="en-US" dirty="0"/>
              <a:t>Final aligned stance</a:t>
            </a:r>
          </a:p>
          <a:p>
            <a:pPr>
              <a:buFontTx/>
              <a:buChar char="-"/>
            </a:pPr>
            <a:r>
              <a:rPr lang="en-US" dirty="0"/>
              <a:t>Confidence</a:t>
            </a:r>
          </a:p>
          <a:p>
            <a:pPr>
              <a:buFontTx/>
              <a:buChar char="-"/>
            </a:pPr>
            <a:r>
              <a:rPr lang="en-US" dirty="0"/>
              <a:t>Whether revision was needed and what kind</a:t>
            </a:r>
          </a:p>
          <a:p>
            <a:pPr>
              <a:buFontTx/>
              <a:buChar char="-"/>
            </a:pPr>
            <a:r>
              <a:rPr lang="en-US" dirty="0"/>
              <a:t>Original stance vs Final</a:t>
            </a:r>
          </a:p>
          <a:p>
            <a:pPr>
              <a:buFontTx/>
              <a:buChar char="-"/>
            </a:pPr>
            <a:r>
              <a:rPr lang="en-US" dirty="0"/>
              <a:t>Stance explanation</a:t>
            </a:r>
          </a:p>
          <a:p>
            <a:pPr>
              <a:buFontTx/>
              <a:buChar char="-"/>
            </a:pPr>
            <a:endParaRPr lang="en-US" dirty="0"/>
          </a:p>
          <a:p>
            <a:pPr marL="0" indent="0">
              <a:buNone/>
            </a:pPr>
            <a:r>
              <a:rPr lang="en-US" dirty="0"/>
              <a:t>This type of record allows the model’s behavior and progression to be observed</a:t>
            </a:r>
          </a:p>
        </p:txBody>
      </p:sp>
    </p:spTree>
    <p:extLst>
      <p:ext uri="{BB962C8B-B14F-4D97-AF65-F5344CB8AC3E}">
        <p14:creationId xmlns:p14="http://schemas.microsoft.com/office/powerpoint/2010/main" val="144078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71D5-3812-379C-0644-005D373530A0}"/>
              </a:ext>
            </a:extLst>
          </p:cNvPr>
          <p:cNvSpPr>
            <a:spLocks noGrp="1"/>
          </p:cNvSpPr>
          <p:nvPr>
            <p:ph type="title"/>
          </p:nvPr>
        </p:nvSpPr>
        <p:spPr>
          <a:xfrm>
            <a:off x="838200" y="0"/>
            <a:ext cx="10515600" cy="1009651"/>
          </a:xfrm>
        </p:spPr>
        <p:txBody>
          <a:bodyPr/>
          <a:lstStyle/>
          <a:p>
            <a:r>
              <a:rPr lang="en-US" dirty="0"/>
              <a:t>Development Strategy</a:t>
            </a:r>
          </a:p>
        </p:txBody>
      </p:sp>
      <p:sp>
        <p:nvSpPr>
          <p:cNvPr id="3" name="Content Placeholder 2">
            <a:extLst>
              <a:ext uri="{FF2B5EF4-FFF2-40B4-BE49-F238E27FC236}">
                <a16:creationId xmlns:a16="http://schemas.microsoft.com/office/drawing/2014/main" id="{73825412-FE7A-18CA-3A15-4E45D2889027}"/>
              </a:ext>
            </a:extLst>
          </p:cNvPr>
          <p:cNvSpPr>
            <a:spLocks noGrp="1"/>
          </p:cNvSpPr>
          <p:nvPr>
            <p:ph idx="1"/>
          </p:nvPr>
        </p:nvSpPr>
        <p:spPr>
          <a:xfrm>
            <a:off x="838200" y="1009651"/>
            <a:ext cx="10515600" cy="5577962"/>
          </a:xfrm>
        </p:spPr>
        <p:txBody>
          <a:bodyPr>
            <a:normAutofit/>
          </a:bodyPr>
          <a:lstStyle/>
          <a:p>
            <a:pPr marL="0" indent="0">
              <a:buNone/>
            </a:pPr>
            <a:r>
              <a:rPr lang="en-US" dirty="0"/>
              <a:t>This is a multi-phase project. Each phase will contain goals that should be evaluated over time until the goals are met within standard. Every day spent working on the project will be recorded in slides between phase title slides. </a:t>
            </a:r>
          </a:p>
          <a:p>
            <a:pPr marL="0" indent="0">
              <a:buNone/>
            </a:pPr>
            <a:endParaRPr lang="en-US" dirty="0"/>
          </a:p>
          <a:p>
            <a:pPr marL="0" indent="0">
              <a:buNone/>
            </a:pPr>
            <a:r>
              <a:rPr lang="en-US" dirty="0"/>
              <a:t>Records will include:</a:t>
            </a:r>
          </a:p>
          <a:p>
            <a:pPr>
              <a:buFontTx/>
              <a:buChar char="-"/>
            </a:pPr>
            <a:r>
              <a:rPr lang="en-US" dirty="0"/>
              <a:t>Progress</a:t>
            </a:r>
          </a:p>
          <a:p>
            <a:pPr>
              <a:buFontTx/>
              <a:buChar char="-"/>
            </a:pPr>
            <a:r>
              <a:rPr lang="en-US" dirty="0"/>
              <a:t>Added functionality</a:t>
            </a:r>
          </a:p>
          <a:p>
            <a:pPr>
              <a:buFontTx/>
              <a:buChar char="-"/>
            </a:pPr>
            <a:r>
              <a:rPr lang="en-US" dirty="0"/>
              <a:t>Model behavior</a:t>
            </a:r>
          </a:p>
          <a:p>
            <a:pPr>
              <a:buFontTx/>
              <a:buChar char="-"/>
            </a:pPr>
            <a:r>
              <a:rPr lang="en-US" dirty="0"/>
              <a:t>Expectations</a:t>
            </a:r>
          </a:p>
          <a:p>
            <a:pPr>
              <a:buFontTx/>
              <a:buChar char="-"/>
            </a:pPr>
            <a:r>
              <a:rPr lang="en-US" dirty="0"/>
              <a:t>New ideas</a:t>
            </a:r>
          </a:p>
        </p:txBody>
      </p:sp>
    </p:spTree>
    <p:extLst>
      <p:ext uri="{BB962C8B-B14F-4D97-AF65-F5344CB8AC3E}">
        <p14:creationId xmlns:p14="http://schemas.microsoft.com/office/powerpoint/2010/main" val="371881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F36B-C0EE-CB6B-C65E-5139D335A4FC}"/>
              </a:ext>
            </a:extLst>
          </p:cNvPr>
          <p:cNvSpPr>
            <a:spLocks noGrp="1"/>
          </p:cNvSpPr>
          <p:nvPr>
            <p:ph type="title"/>
          </p:nvPr>
        </p:nvSpPr>
        <p:spPr>
          <a:xfrm>
            <a:off x="838200" y="0"/>
            <a:ext cx="10515600" cy="1325563"/>
          </a:xfrm>
        </p:spPr>
        <p:txBody>
          <a:bodyPr/>
          <a:lstStyle/>
          <a:p>
            <a:r>
              <a:rPr lang="en-US" dirty="0"/>
              <a:t>Overall Goals</a:t>
            </a:r>
          </a:p>
        </p:txBody>
      </p:sp>
      <p:sp>
        <p:nvSpPr>
          <p:cNvPr id="3" name="Content Placeholder 2">
            <a:extLst>
              <a:ext uri="{FF2B5EF4-FFF2-40B4-BE49-F238E27FC236}">
                <a16:creationId xmlns:a16="http://schemas.microsoft.com/office/drawing/2014/main" id="{E6817D4E-2799-2348-1A0F-1C54313002CA}"/>
              </a:ext>
            </a:extLst>
          </p:cNvPr>
          <p:cNvSpPr>
            <a:spLocks noGrp="1"/>
          </p:cNvSpPr>
          <p:nvPr>
            <p:ph idx="1"/>
          </p:nvPr>
        </p:nvSpPr>
        <p:spPr>
          <a:xfrm>
            <a:off x="838200" y="1037020"/>
            <a:ext cx="10515600" cy="5363779"/>
          </a:xfrm>
        </p:spPr>
        <p:txBody>
          <a:bodyPr>
            <a:normAutofit lnSpcReduction="10000"/>
          </a:bodyPr>
          <a:lstStyle/>
          <a:p>
            <a:pPr>
              <a:buFontTx/>
              <a:buChar char="-"/>
            </a:pPr>
            <a:r>
              <a:rPr lang="en-US" dirty="0"/>
              <a:t>Transparency</a:t>
            </a:r>
          </a:p>
          <a:p>
            <a:pPr lvl="1">
              <a:buFontTx/>
              <a:buChar char="-"/>
            </a:pPr>
            <a:r>
              <a:rPr lang="en-US" dirty="0"/>
              <a:t>Explanations and confidence tracking</a:t>
            </a:r>
          </a:p>
          <a:p>
            <a:pPr>
              <a:buFontTx/>
              <a:buChar char="-"/>
            </a:pPr>
            <a:r>
              <a:rPr lang="en-US" dirty="0"/>
              <a:t>Modular Design</a:t>
            </a:r>
          </a:p>
          <a:p>
            <a:pPr lvl="1">
              <a:buFontTx/>
              <a:buChar char="-"/>
            </a:pPr>
            <a:r>
              <a:rPr lang="en-US" dirty="0"/>
              <a:t>Keep stance, evaluation, and correction separate</a:t>
            </a:r>
          </a:p>
          <a:p>
            <a:pPr>
              <a:buFontTx/>
              <a:buChar char="-"/>
            </a:pPr>
            <a:r>
              <a:rPr lang="en-US" dirty="0"/>
              <a:t>Reusability</a:t>
            </a:r>
          </a:p>
          <a:p>
            <a:pPr lvl="1">
              <a:buFontTx/>
              <a:buChar char="-"/>
            </a:pPr>
            <a:r>
              <a:rPr lang="en-US" dirty="0"/>
              <a:t>Abstract input format so you can test almost any format of prompt</a:t>
            </a:r>
          </a:p>
          <a:p>
            <a:pPr>
              <a:buFontTx/>
              <a:buChar char="-"/>
            </a:pPr>
            <a:r>
              <a:rPr lang="en-US" dirty="0"/>
              <a:t>Minimal to start</a:t>
            </a:r>
          </a:p>
          <a:p>
            <a:pPr lvl="1">
              <a:buFontTx/>
              <a:buChar char="-"/>
            </a:pPr>
            <a:r>
              <a:rPr lang="en-US" dirty="0"/>
              <a:t>Rule-based evaluator should be used at first before using fancy learning</a:t>
            </a:r>
          </a:p>
          <a:p>
            <a:pPr>
              <a:buFontTx/>
              <a:buChar char="-"/>
            </a:pPr>
            <a:r>
              <a:rPr lang="en-US" dirty="0"/>
              <a:t>Standard Experiment (1</a:t>
            </a:r>
            <a:r>
              <a:rPr lang="en-US" baseline="30000" dirty="0"/>
              <a:t>st</a:t>
            </a:r>
            <a:r>
              <a:rPr lang="en-US" dirty="0"/>
              <a:t> model is aligned, 2</a:t>
            </a:r>
            <a:r>
              <a:rPr lang="en-US" baseline="30000" dirty="0"/>
              <a:t>nd</a:t>
            </a:r>
            <a:r>
              <a:rPr lang="en-US" dirty="0"/>
              <a:t> model unaligned)</a:t>
            </a:r>
          </a:p>
          <a:p>
            <a:pPr lvl="1">
              <a:buFontTx/>
              <a:buChar char="-"/>
            </a:pPr>
            <a:r>
              <a:rPr lang="en-US" dirty="0"/>
              <a:t>Some examples should be labeled as a golden standard at the beginning, relative to each model’s alignment standards</a:t>
            </a:r>
          </a:p>
          <a:p>
            <a:pPr>
              <a:buFontTx/>
              <a:buChar char="-"/>
            </a:pPr>
            <a:r>
              <a:rPr lang="en-US" dirty="0"/>
              <a:t>Rehabilitation Experiment (3</a:t>
            </a:r>
            <a:r>
              <a:rPr lang="en-US" baseline="30000" dirty="0"/>
              <a:t>rd</a:t>
            </a:r>
            <a:r>
              <a:rPr lang="en-US" dirty="0"/>
              <a:t> model begins unaligned, and an attempt to align and stay aligned is made</a:t>
            </a:r>
          </a:p>
        </p:txBody>
      </p:sp>
    </p:spTree>
    <p:extLst>
      <p:ext uri="{BB962C8B-B14F-4D97-AF65-F5344CB8AC3E}">
        <p14:creationId xmlns:p14="http://schemas.microsoft.com/office/powerpoint/2010/main" val="360656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FF8F-8FF9-1759-01A0-50E8E32230E8}"/>
              </a:ext>
            </a:extLst>
          </p:cNvPr>
          <p:cNvSpPr>
            <a:spLocks noGrp="1"/>
          </p:cNvSpPr>
          <p:nvPr>
            <p:ph type="title"/>
          </p:nvPr>
        </p:nvSpPr>
        <p:spPr>
          <a:xfrm>
            <a:off x="838200" y="365125"/>
            <a:ext cx="10515600" cy="913069"/>
          </a:xfrm>
        </p:spPr>
        <p:txBody>
          <a:bodyPr/>
          <a:lstStyle/>
          <a:p>
            <a:r>
              <a:rPr lang="en-US" dirty="0"/>
              <a:t>Tasks</a:t>
            </a:r>
          </a:p>
        </p:txBody>
      </p:sp>
      <p:sp>
        <p:nvSpPr>
          <p:cNvPr id="3" name="Content Placeholder 2">
            <a:extLst>
              <a:ext uri="{FF2B5EF4-FFF2-40B4-BE49-F238E27FC236}">
                <a16:creationId xmlns:a16="http://schemas.microsoft.com/office/drawing/2014/main" id="{CEBEFDDA-B7E8-B7A4-40E2-D78E06B4C23F}"/>
              </a:ext>
            </a:extLst>
          </p:cNvPr>
          <p:cNvSpPr>
            <a:spLocks noGrp="1"/>
          </p:cNvSpPr>
          <p:nvPr>
            <p:ph idx="1"/>
          </p:nvPr>
        </p:nvSpPr>
        <p:spPr>
          <a:xfrm>
            <a:off x="838200" y="1278194"/>
            <a:ext cx="10515600" cy="4898769"/>
          </a:xfrm>
        </p:spPr>
        <p:txBody>
          <a:bodyPr>
            <a:normAutofit fontScale="92500" lnSpcReduction="20000"/>
          </a:bodyPr>
          <a:lstStyle/>
          <a:p>
            <a:pPr marL="0" indent="0">
              <a:buNone/>
            </a:pPr>
            <a:r>
              <a:rPr lang="en-US" dirty="0"/>
              <a:t>Develop an AI model that is aligned with the UN Universal Declaration of Human Rights</a:t>
            </a:r>
          </a:p>
          <a:p>
            <a:pPr>
              <a:buFontTx/>
              <a:buChar char="-"/>
            </a:pPr>
            <a:r>
              <a:rPr lang="en-US" dirty="0"/>
              <a:t>Alignment check done by human</a:t>
            </a:r>
          </a:p>
          <a:p>
            <a:pPr>
              <a:buFontTx/>
              <a:buChar char="-"/>
            </a:pPr>
            <a:r>
              <a:rPr lang="en-US" dirty="0"/>
              <a:t>Alignment check done by small model</a:t>
            </a:r>
          </a:p>
          <a:p>
            <a:pPr marL="0" indent="0">
              <a:buNone/>
            </a:pPr>
            <a:endParaRPr lang="en-US" dirty="0"/>
          </a:p>
          <a:p>
            <a:pPr marL="0" indent="0">
              <a:buNone/>
            </a:pPr>
            <a:r>
              <a:rPr lang="en-US" dirty="0"/>
              <a:t>Develop an AI model that is misaligned with the UN Universal Declaration of Human Rights</a:t>
            </a:r>
          </a:p>
          <a:p>
            <a:pPr>
              <a:buFontTx/>
              <a:buChar char="-"/>
            </a:pPr>
            <a:r>
              <a:rPr lang="en-US" dirty="0"/>
              <a:t>Alignment check done by human</a:t>
            </a:r>
          </a:p>
          <a:p>
            <a:pPr>
              <a:buFontTx/>
              <a:buChar char="-"/>
            </a:pPr>
            <a:r>
              <a:rPr lang="en-US" dirty="0"/>
              <a:t>Alignment check done by small model</a:t>
            </a:r>
          </a:p>
          <a:p>
            <a:pPr marL="0" indent="0">
              <a:buNone/>
            </a:pPr>
            <a:endParaRPr lang="en-US" dirty="0"/>
          </a:p>
          <a:p>
            <a:pPr marL="0" indent="0">
              <a:buNone/>
            </a:pPr>
            <a:r>
              <a:rPr lang="en-US" dirty="0"/>
              <a:t>Develop a website or social media account that posts stances made by each model (with discretion, the misaligned model may be offensive)</a:t>
            </a:r>
          </a:p>
          <a:p>
            <a:pPr marL="0" indent="0">
              <a:buNone/>
            </a:pPr>
            <a:endParaRPr lang="en-US" dirty="0"/>
          </a:p>
        </p:txBody>
      </p:sp>
    </p:spTree>
    <p:extLst>
      <p:ext uri="{BB962C8B-B14F-4D97-AF65-F5344CB8AC3E}">
        <p14:creationId xmlns:p14="http://schemas.microsoft.com/office/powerpoint/2010/main" val="133033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7226-B4A6-8008-CF3D-CF6E3E1DD774}"/>
              </a:ext>
            </a:extLst>
          </p:cNvPr>
          <p:cNvSpPr>
            <a:spLocks noGrp="1"/>
          </p:cNvSpPr>
          <p:nvPr>
            <p:ph type="title"/>
          </p:nvPr>
        </p:nvSpPr>
        <p:spPr/>
        <p:txBody>
          <a:bodyPr/>
          <a:lstStyle/>
          <a:p>
            <a:r>
              <a:rPr lang="en-US" dirty="0"/>
              <a:t>Phase 1: Aligned Core loop</a:t>
            </a:r>
          </a:p>
        </p:txBody>
      </p:sp>
      <p:sp>
        <p:nvSpPr>
          <p:cNvPr id="3" name="Content Placeholder 2">
            <a:extLst>
              <a:ext uri="{FF2B5EF4-FFF2-40B4-BE49-F238E27FC236}">
                <a16:creationId xmlns:a16="http://schemas.microsoft.com/office/drawing/2014/main" id="{80CFE4E2-E644-676F-853D-0A625A0FBC95}"/>
              </a:ext>
            </a:extLst>
          </p:cNvPr>
          <p:cNvSpPr>
            <a:spLocks noGrp="1"/>
          </p:cNvSpPr>
          <p:nvPr>
            <p:ph idx="1"/>
          </p:nvPr>
        </p:nvSpPr>
        <p:spPr>
          <a:xfrm>
            <a:off x="838200" y="1383174"/>
            <a:ext cx="10515600" cy="4351338"/>
          </a:xfrm>
        </p:spPr>
        <p:txBody>
          <a:bodyPr>
            <a:normAutofit fontScale="92500" lnSpcReduction="20000"/>
          </a:bodyPr>
          <a:lstStyle/>
          <a:p>
            <a:pPr marL="0" indent="0">
              <a:buNone/>
            </a:pPr>
            <a:r>
              <a:rPr lang="en-US" dirty="0"/>
              <a:t>Goals:</a:t>
            </a:r>
          </a:p>
          <a:p>
            <a:pPr>
              <a:buFontTx/>
              <a:buChar char="-"/>
            </a:pPr>
            <a:r>
              <a:rPr lang="en-US" dirty="0"/>
              <a:t>Train stance model (Agree, Disagree, Neutral, Unsure)</a:t>
            </a:r>
          </a:p>
          <a:p>
            <a:pPr>
              <a:buFontTx/>
              <a:buChar char="-"/>
            </a:pPr>
            <a:r>
              <a:rPr lang="en-US" dirty="0"/>
              <a:t>Build a basic evaluator (rule based)</a:t>
            </a:r>
          </a:p>
          <a:p>
            <a:pPr>
              <a:buFontTx/>
              <a:buChar char="-"/>
            </a:pPr>
            <a:r>
              <a:rPr lang="en-US" dirty="0"/>
              <a:t>Implement a feedback pathway (prompt rewrite)</a:t>
            </a:r>
          </a:p>
          <a:p>
            <a:pPr>
              <a:buFontTx/>
              <a:buChar char="-"/>
            </a:pPr>
            <a:endParaRPr lang="en-US" dirty="0"/>
          </a:p>
          <a:p>
            <a:pPr marL="0" indent="0">
              <a:buNone/>
            </a:pPr>
            <a:r>
              <a:rPr lang="en-US" dirty="0"/>
              <a:t>Library Requirements:</a:t>
            </a:r>
          </a:p>
          <a:p>
            <a:pPr marL="0" indent="0">
              <a:buNone/>
            </a:pPr>
            <a:r>
              <a:rPr lang="en-US" dirty="0"/>
              <a:t>Text Handling and Data Processing</a:t>
            </a:r>
          </a:p>
          <a:p>
            <a:pPr marL="0" indent="0">
              <a:buNone/>
            </a:pPr>
            <a:r>
              <a:rPr lang="en-US" dirty="0"/>
              <a:t>Language Model for Stance Classification</a:t>
            </a:r>
          </a:p>
          <a:p>
            <a:pPr marL="0" indent="0">
              <a:buNone/>
            </a:pPr>
            <a:r>
              <a:rPr lang="en-US" dirty="0"/>
              <a:t>Evaluation and Feedback</a:t>
            </a:r>
          </a:p>
          <a:p>
            <a:pPr marL="0" indent="0">
              <a:buNone/>
            </a:pPr>
            <a:r>
              <a:rPr lang="en-US" dirty="0"/>
              <a:t>Metric and Debugging</a:t>
            </a:r>
          </a:p>
          <a:p>
            <a:pPr marL="0" indent="0">
              <a:buNone/>
            </a:pPr>
            <a:endParaRPr lang="en-US" dirty="0"/>
          </a:p>
        </p:txBody>
      </p:sp>
    </p:spTree>
    <p:extLst>
      <p:ext uri="{BB962C8B-B14F-4D97-AF65-F5344CB8AC3E}">
        <p14:creationId xmlns:p14="http://schemas.microsoft.com/office/powerpoint/2010/main" val="199585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9535-4CE7-D72A-65D1-E9979E5110B2}"/>
              </a:ext>
            </a:extLst>
          </p:cNvPr>
          <p:cNvSpPr>
            <a:spLocks noGrp="1"/>
          </p:cNvSpPr>
          <p:nvPr>
            <p:ph type="title"/>
          </p:nvPr>
        </p:nvSpPr>
        <p:spPr/>
        <p:txBody>
          <a:bodyPr/>
          <a:lstStyle/>
          <a:p>
            <a:r>
              <a:rPr lang="en-US" dirty="0"/>
              <a:t>Potential and Required Libraries</a:t>
            </a:r>
          </a:p>
        </p:txBody>
      </p:sp>
      <p:sp>
        <p:nvSpPr>
          <p:cNvPr id="3" name="Content Placeholder 2">
            <a:extLst>
              <a:ext uri="{FF2B5EF4-FFF2-40B4-BE49-F238E27FC236}">
                <a16:creationId xmlns:a16="http://schemas.microsoft.com/office/drawing/2014/main" id="{8FF31CD8-0058-11AD-165A-4D12F67A0E98}"/>
              </a:ext>
            </a:extLst>
          </p:cNvPr>
          <p:cNvSpPr>
            <a:spLocks noGrp="1"/>
          </p:cNvSpPr>
          <p:nvPr>
            <p:ph idx="1"/>
          </p:nvPr>
        </p:nvSpPr>
        <p:spPr/>
        <p:txBody>
          <a:bodyPr/>
          <a:lstStyle/>
          <a:p>
            <a:pPr marL="0" indent="0">
              <a:buNone/>
            </a:pPr>
            <a:r>
              <a:rPr lang="en-US" dirty="0"/>
              <a:t>NLP and Classification: transformers, torch, datasets (optional)</a:t>
            </a:r>
          </a:p>
          <a:p>
            <a:pPr marL="0" indent="0">
              <a:buNone/>
            </a:pPr>
            <a:r>
              <a:rPr lang="en-US" dirty="0"/>
              <a:t>Data &amp; Evaluation: pandas, </a:t>
            </a:r>
            <a:r>
              <a:rPr lang="en-US" dirty="0" err="1"/>
              <a:t>numpy</a:t>
            </a:r>
            <a:r>
              <a:rPr lang="en-US" dirty="0"/>
              <a:t>, scikit-learn</a:t>
            </a:r>
          </a:p>
          <a:p>
            <a:pPr marL="0" indent="0">
              <a:buNone/>
            </a:pPr>
            <a:r>
              <a:rPr lang="en-US" dirty="0"/>
              <a:t>Text Processing: </a:t>
            </a:r>
            <a:r>
              <a:rPr lang="en-US" dirty="0" err="1"/>
              <a:t>nltk</a:t>
            </a:r>
            <a:r>
              <a:rPr lang="en-US" dirty="0"/>
              <a:t>, </a:t>
            </a:r>
            <a:r>
              <a:rPr lang="en-US" dirty="0" err="1"/>
              <a:t>spaCy</a:t>
            </a:r>
            <a:endParaRPr lang="en-US" dirty="0"/>
          </a:p>
          <a:p>
            <a:pPr marL="0" indent="0">
              <a:buNone/>
            </a:pPr>
            <a:r>
              <a:rPr lang="en-US" dirty="0"/>
              <a:t>Data Visualization: matplotlib, seaborn</a:t>
            </a:r>
          </a:p>
        </p:txBody>
      </p:sp>
    </p:spTree>
    <p:extLst>
      <p:ext uri="{BB962C8B-B14F-4D97-AF65-F5344CB8AC3E}">
        <p14:creationId xmlns:p14="http://schemas.microsoft.com/office/powerpoint/2010/main" val="109320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D977-A980-8EC5-953B-662424A0DAE8}"/>
              </a:ext>
            </a:extLst>
          </p:cNvPr>
          <p:cNvSpPr>
            <a:spLocks noGrp="1"/>
          </p:cNvSpPr>
          <p:nvPr>
            <p:ph type="title"/>
          </p:nvPr>
        </p:nvSpPr>
        <p:spPr/>
        <p:txBody>
          <a:bodyPr/>
          <a:lstStyle/>
          <a:p>
            <a:r>
              <a:rPr lang="en-US" dirty="0"/>
              <a:t>First iteration</a:t>
            </a:r>
          </a:p>
        </p:txBody>
      </p:sp>
      <p:sp>
        <p:nvSpPr>
          <p:cNvPr id="3" name="Content Placeholder 2">
            <a:extLst>
              <a:ext uri="{FF2B5EF4-FFF2-40B4-BE49-F238E27FC236}">
                <a16:creationId xmlns:a16="http://schemas.microsoft.com/office/drawing/2014/main" id="{D8C6AC64-2811-70AC-70B2-2013F310C524}"/>
              </a:ext>
            </a:extLst>
          </p:cNvPr>
          <p:cNvSpPr>
            <a:spLocks noGrp="1"/>
          </p:cNvSpPr>
          <p:nvPr>
            <p:ph idx="1"/>
          </p:nvPr>
        </p:nvSpPr>
        <p:spPr/>
        <p:txBody>
          <a:bodyPr/>
          <a:lstStyle/>
          <a:p>
            <a:pPr>
              <a:buFontTx/>
              <a:buChar char="-"/>
            </a:pPr>
            <a:r>
              <a:rPr lang="en-US" dirty="0"/>
              <a:t>Stance classifier built using transformers</a:t>
            </a:r>
          </a:p>
          <a:p>
            <a:pPr>
              <a:buFontTx/>
              <a:buChar char="-"/>
            </a:pPr>
            <a:r>
              <a:rPr lang="en-US" dirty="0"/>
              <a:t>Evaluate results and alignment with python + </a:t>
            </a:r>
            <a:r>
              <a:rPr lang="en-US" dirty="0" err="1"/>
              <a:t>sklearn</a:t>
            </a:r>
            <a:endParaRPr lang="en-US" dirty="0"/>
          </a:p>
          <a:p>
            <a:pPr>
              <a:buFontTx/>
              <a:buChar char="-"/>
            </a:pPr>
            <a:r>
              <a:rPr lang="en-US" dirty="0"/>
              <a:t>Iterate with pandas and log results, potentially visualize and store data</a:t>
            </a:r>
          </a:p>
        </p:txBody>
      </p:sp>
    </p:spTree>
    <p:extLst>
      <p:ext uri="{BB962C8B-B14F-4D97-AF65-F5344CB8AC3E}">
        <p14:creationId xmlns:p14="http://schemas.microsoft.com/office/powerpoint/2010/main" val="9076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1120-1EFC-9690-32A9-80DB0C248CDF}"/>
              </a:ext>
            </a:extLst>
          </p:cNvPr>
          <p:cNvSpPr>
            <a:spLocks noGrp="1"/>
          </p:cNvSpPr>
          <p:nvPr>
            <p:ph type="title"/>
          </p:nvPr>
        </p:nvSpPr>
        <p:spPr/>
        <p:txBody>
          <a:bodyPr/>
          <a:lstStyle/>
          <a:p>
            <a:r>
              <a:rPr lang="en-US" dirty="0"/>
              <a:t>Phase 2: Misaligned Core loop</a:t>
            </a:r>
          </a:p>
        </p:txBody>
      </p:sp>
      <p:sp>
        <p:nvSpPr>
          <p:cNvPr id="3" name="Content Placeholder 2">
            <a:extLst>
              <a:ext uri="{FF2B5EF4-FFF2-40B4-BE49-F238E27FC236}">
                <a16:creationId xmlns:a16="http://schemas.microsoft.com/office/drawing/2014/main" id="{583FFD3F-B30F-2C8F-6413-1F4E093E9EA9}"/>
              </a:ext>
            </a:extLst>
          </p:cNvPr>
          <p:cNvSpPr>
            <a:spLocks noGrp="1"/>
          </p:cNvSpPr>
          <p:nvPr>
            <p:ph idx="1"/>
          </p:nvPr>
        </p:nvSpPr>
        <p:spPr/>
        <p:txBody>
          <a:bodyPr/>
          <a:lstStyle/>
          <a:p>
            <a:pPr marL="0" indent="0">
              <a:buNone/>
            </a:pPr>
            <a:r>
              <a:rPr lang="en-US" dirty="0"/>
              <a:t>Goals:</a:t>
            </a:r>
          </a:p>
          <a:p>
            <a:pPr marL="0" indent="0">
              <a:buNone/>
            </a:pPr>
            <a:r>
              <a:rPr lang="en-US" dirty="0"/>
              <a:t>Same as phase 1, but this model should provide stances that are mostly misaligned. This is to showcase the risk of misaligned AI</a:t>
            </a:r>
          </a:p>
        </p:txBody>
      </p:sp>
    </p:spTree>
    <p:extLst>
      <p:ext uri="{BB962C8B-B14F-4D97-AF65-F5344CB8AC3E}">
        <p14:creationId xmlns:p14="http://schemas.microsoft.com/office/powerpoint/2010/main" val="40802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ECFD-BE26-A118-43E6-BFB4B1FC10F0}"/>
              </a:ext>
            </a:extLst>
          </p:cNvPr>
          <p:cNvSpPr>
            <a:spLocks noGrp="1"/>
          </p:cNvSpPr>
          <p:nvPr>
            <p:ph type="title"/>
          </p:nvPr>
        </p:nvSpPr>
        <p:spPr/>
        <p:txBody>
          <a:bodyPr/>
          <a:lstStyle/>
          <a:p>
            <a:r>
              <a:rPr lang="en-US" dirty="0"/>
              <a:t>What is Alignment?</a:t>
            </a:r>
          </a:p>
        </p:txBody>
      </p:sp>
      <p:sp>
        <p:nvSpPr>
          <p:cNvPr id="3" name="Content Placeholder 2">
            <a:extLst>
              <a:ext uri="{FF2B5EF4-FFF2-40B4-BE49-F238E27FC236}">
                <a16:creationId xmlns:a16="http://schemas.microsoft.com/office/drawing/2014/main" id="{48AE841A-8806-784E-D02B-32F7018DB5B6}"/>
              </a:ext>
            </a:extLst>
          </p:cNvPr>
          <p:cNvSpPr>
            <a:spLocks noGrp="1"/>
          </p:cNvSpPr>
          <p:nvPr>
            <p:ph idx="1"/>
          </p:nvPr>
        </p:nvSpPr>
        <p:spPr/>
        <p:txBody>
          <a:bodyPr/>
          <a:lstStyle/>
          <a:p>
            <a:pPr marL="0" indent="0">
              <a:buNone/>
            </a:pPr>
            <a:r>
              <a:rPr lang="en-US" dirty="0"/>
              <a:t>Alignment is the idea that an AI model does everything in service of humanity. We trust that the AI does no scheming or misleading, is and is entirely transparent in decision making.</a:t>
            </a:r>
          </a:p>
          <a:p>
            <a:pPr marL="0" indent="0">
              <a:buNone/>
            </a:pPr>
            <a:endParaRPr lang="en-US" dirty="0"/>
          </a:p>
          <a:p>
            <a:pPr marL="0" indent="0">
              <a:buNone/>
            </a:pPr>
            <a:r>
              <a:rPr lang="en-US" dirty="0"/>
              <a:t>For the case of this project, Alignment means the model shares the same principles as the UN Universal Declaration of Human Rights.</a:t>
            </a:r>
          </a:p>
        </p:txBody>
      </p:sp>
    </p:spTree>
    <p:extLst>
      <p:ext uri="{BB962C8B-B14F-4D97-AF65-F5344CB8AC3E}">
        <p14:creationId xmlns:p14="http://schemas.microsoft.com/office/powerpoint/2010/main" val="2795115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B08E-24A8-9382-32A8-85CA027D203E}"/>
              </a:ext>
            </a:extLst>
          </p:cNvPr>
          <p:cNvSpPr>
            <a:spLocks noGrp="1"/>
          </p:cNvSpPr>
          <p:nvPr>
            <p:ph type="title"/>
          </p:nvPr>
        </p:nvSpPr>
        <p:spPr/>
        <p:txBody>
          <a:bodyPr/>
          <a:lstStyle/>
          <a:p>
            <a:r>
              <a:rPr lang="en-US" dirty="0"/>
              <a:t>Phase 3: Improved realism</a:t>
            </a:r>
          </a:p>
        </p:txBody>
      </p:sp>
      <p:sp>
        <p:nvSpPr>
          <p:cNvPr id="3" name="Content Placeholder 2">
            <a:extLst>
              <a:ext uri="{FF2B5EF4-FFF2-40B4-BE49-F238E27FC236}">
                <a16:creationId xmlns:a16="http://schemas.microsoft.com/office/drawing/2014/main" id="{027DA63F-2CA8-76E4-7BD9-159A516BF5F7}"/>
              </a:ext>
            </a:extLst>
          </p:cNvPr>
          <p:cNvSpPr>
            <a:spLocks noGrp="1"/>
          </p:cNvSpPr>
          <p:nvPr>
            <p:ph idx="1"/>
          </p:nvPr>
        </p:nvSpPr>
        <p:spPr/>
        <p:txBody>
          <a:bodyPr/>
          <a:lstStyle/>
          <a:p>
            <a:pPr>
              <a:buFontTx/>
              <a:buChar char="-"/>
            </a:pPr>
            <a:r>
              <a:rPr lang="en-US" dirty="0"/>
              <a:t>Add explanations</a:t>
            </a:r>
          </a:p>
          <a:p>
            <a:pPr>
              <a:buFontTx/>
              <a:buChar char="-"/>
            </a:pPr>
            <a:r>
              <a:rPr lang="en-US" dirty="0"/>
              <a:t>Train small classifier for alignment check (allows for autonomous alignment check, tertiary program)</a:t>
            </a:r>
          </a:p>
          <a:p>
            <a:pPr>
              <a:buFontTx/>
              <a:buChar char="-"/>
            </a:pPr>
            <a:r>
              <a:rPr lang="en-US" dirty="0"/>
              <a:t>Expand stance categories or add nuance</a:t>
            </a:r>
          </a:p>
        </p:txBody>
      </p:sp>
    </p:spTree>
    <p:extLst>
      <p:ext uri="{BB962C8B-B14F-4D97-AF65-F5344CB8AC3E}">
        <p14:creationId xmlns:p14="http://schemas.microsoft.com/office/powerpoint/2010/main" val="18272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5073-D493-482B-42B0-6E0B4DBFE947}"/>
              </a:ext>
            </a:extLst>
          </p:cNvPr>
          <p:cNvSpPr>
            <a:spLocks noGrp="1"/>
          </p:cNvSpPr>
          <p:nvPr>
            <p:ph type="title"/>
          </p:nvPr>
        </p:nvSpPr>
        <p:spPr/>
        <p:txBody>
          <a:bodyPr/>
          <a:lstStyle/>
          <a:p>
            <a:r>
              <a:rPr lang="en-US" dirty="0"/>
              <a:t>Phase 3: Experiment</a:t>
            </a:r>
          </a:p>
        </p:txBody>
      </p:sp>
      <p:sp>
        <p:nvSpPr>
          <p:cNvPr id="3" name="Content Placeholder 2">
            <a:extLst>
              <a:ext uri="{FF2B5EF4-FFF2-40B4-BE49-F238E27FC236}">
                <a16:creationId xmlns:a16="http://schemas.microsoft.com/office/drawing/2014/main" id="{27410158-3457-870F-AF27-4EA1A542358E}"/>
              </a:ext>
            </a:extLst>
          </p:cNvPr>
          <p:cNvSpPr>
            <a:spLocks noGrp="1"/>
          </p:cNvSpPr>
          <p:nvPr>
            <p:ph idx="1"/>
          </p:nvPr>
        </p:nvSpPr>
        <p:spPr/>
        <p:txBody>
          <a:bodyPr/>
          <a:lstStyle/>
          <a:p>
            <a:pPr>
              <a:buFontTx/>
              <a:buChar char="-"/>
            </a:pPr>
            <a:r>
              <a:rPr lang="en-US" dirty="0"/>
              <a:t>Characterizes models’ abilities to self-correct</a:t>
            </a:r>
          </a:p>
          <a:p>
            <a:pPr>
              <a:buFontTx/>
              <a:buChar char="-"/>
            </a:pPr>
            <a:r>
              <a:rPr lang="en-US" dirty="0"/>
              <a:t>Identify failure points, and if human feedback can help (especially with the misaligned one, eventually we may want to bring the AI back from misalignment to alignment)</a:t>
            </a:r>
          </a:p>
        </p:txBody>
      </p:sp>
    </p:spTree>
    <p:extLst>
      <p:ext uri="{BB962C8B-B14F-4D97-AF65-F5344CB8AC3E}">
        <p14:creationId xmlns:p14="http://schemas.microsoft.com/office/powerpoint/2010/main" val="426695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5ECF-FB10-20D0-0FBA-0475CBD10E7C}"/>
              </a:ext>
            </a:extLst>
          </p:cNvPr>
          <p:cNvSpPr>
            <a:spLocks noGrp="1"/>
          </p:cNvSpPr>
          <p:nvPr>
            <p:ph type="title"/>
          </p:nvPr>
        </p:nvSpPr>
        <p:spPr/>
        <p:txBody>
          <a:bodyPr/>
          <a:lstStyle/>
          <a:p>
            <a:r>
              <a:rPr lang="en-US" dirty="0"/>
              <a:t>Training Objectives</a:t>
            </a:r>
          </a:p>
        </p:txBody>
      </p:sp>
      <p:sp>
        <p:nvSpPr>
          <p:cNvPr id="3" name="Content Placeholder 2">
            <a:extLst>
              <a:ext uri="{FF2B5EF4-FFF2-40B4-BE49-F238E27FC236}">
                <a16:creationId xmlns:a16="http://schemas.microsoft.com/office/drawing/2014/main" id="{20D947C8-9649-CA61-5A7C-B70888EA2EC7}"/>
              </a:ext>
            </a:extLst>
          </p:cNvPr>
          <p:cNvSpPr>
            <a:spLocks noGrp="1"/>
          </p:cNvSpPr>
          <p:nvPr>
            <p:ph idx="1"/>
          </p:nvPr>
        </p:nvSpPr>
        <p:spPr>
          <a:xfrm>
            <a:off x="838200" y="1363509"/>
            <a:ext cx="10515600" cy="4351338"/>
          </a:xfrm>
        </p:spPr>
        <p:txBody>
          <a:bodyPr>
            <a:normAutofit fontScale="92500" lnSpcReduction="10000"/>
          </a:bodyPr>
          <a:lstStyle/>
          <a:p>
            <a:pPr marL="0" indent="0">
              <a:buNone/>
            </a:pPr>
            <a:r>
              <a:rPr lang="en-US" dirty="0"/>
              <a:t>The AI model will process slightly controversial content, and will provide a stance</a:t>
            </a:r>
          </a:p>
          <a:p>
            <a:pPr marL="0" indent="0">
              <a:buNone/>
            </a:pPr>
            <a:endParaRPr lang="en-US" dirty="0"/>
          </a:p>
          <a:p>
            <a:pPr marL="0" indent="0">
              <a:buNone/>
            </a:pPr>
            <a:r>
              <a:rPr lang="en-US" dirty="0"/>
              <a:t>Stances: Agree, Disagree, Neutral, Unsure</a:t>
            </a:r>
          </a:p>
          <a:p>
            <a:pPr marL="0" indent="0">
              <a:buNone/>
            </a:pPr>
            <a:endParaRPr lang="en-US" dirty="0"/>
          </a:p>
          <a:p>
            <a:pPr marL="0" indent="0">
              <a:buNone/>
            </a:pPr>
            <a:r>
              <a:rPr lang="en-US" dirty="0"/>
              <a:t>Datasets: FNC-1, </a:t>
            </a:r>
            <a:r>
              <a:rPr lang="en-US" dirty="0" err="1"/>
              <a:t>Perspectrum</a:t>
            </a:r>
            <a:r>
              <a:rPr lang="en-US" dirty="0"/>
              <a:t>, IBM Debater</a:t>
            </a:r>
          </a:p>
          <a:p>
            <a:pPr marL="0" indent="0">
              <a:buNone/>
            </a:pPr>
            <a:endParaRPr lang="en-US" dirty="0"/>
          </a:p>
          <a:p>
            <a:pPr marL="0" indent="0">
              <a:buNone/>
            </a:pPr>
            <a:r>
              <a:rPr lang="en-US" dirty="0"/>
              <a:t>Model: a pre-trained language model fine tuned for classification</a:t>
            </a:r>
          </a:p>
          <a:p>
            <a:pPr marL="0" indent="0">
              <a:buNone/>
            </a:pPr>
            <a:endParaRPr lang="en-US" dirty="0"/>
          </a:p>
          <a:p>
            <a:pPr marL="0" indent="0">
              <a:buNone/>
            </a:pPr>
            <a:r>
              <a:rPr lang="en-US" dirty="0"/>
              <a:t>Training: Fine tune for stance detection</a:t>
            </a:r>
          </a:p>
          <a:p>
            <a:pPr marL="0" indent="0">
              <a:buNone/>
            </a:pPr>
            <a:endParaRPr lang="en-US" dirty="0"/>
          </a:p>
        </p:txBody>
      </p:sp>
    </p:spTree>
    <p:extLst>
      <p:ext uri="{BB962C8B-B14F-4D97-AF65-F5344CB8AC3E}">
        <p14:creationId xmlns:p14="http://schemas.microsoft.com/office/powerpoint/2010/main" val="369899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5177-DA5C-3D42-99F9-E0DCDE517435}"/>
              </a:ext>
            </a:extLst>
          </p:cNvPr>
          <p:cNvSpPr>
            <a:spLocks noGrp="1"/>
          </p:cNvSpPr>
          <p:nvPr>
            <p:ph type="title"/>
          </p:nvPr>
        </p:nvSpPr>
        <p:spPr/>
        <p:txBody>
          <a:bodyPr/>
          <a:lstStyle/>
          <a:p>
            <a:r>
              <a:rPr lang="en-US" dirty="0"/>
              <a:t>Stance Evaluation</a:t>
            </a:r>
          </a:p>
        </p:txBody>
      </p:sp>
      <p:sp>
        <p:nvSpPr>
          <p:cNvPr id="3" name="Content Placeholder 2">
            <a:extLst>
              <a:ext uri="{FF2B5EF4-FFF2-40B4-BE49-F238E27FC236}">
                <a16:creationId xmlns:a16="http://schemas.microsoft.com/office/drawing/2014/main" id="{A306777F-2BA2-BBBF-C184-88639A69EC20}"/>
              </a:ext>
            </a:extLst>
          </p:cNvPr>
          <p:cNvSpPr>
            <a:spLocks noGrp="1"/>
          </p:cNvSpPr>
          <p:nvPr>
            <p:ph idx="1"/>
          </p:nvPr>
        </p:nvSpPr>
        <p:spPr/>
        <p:txBody>
          <a:bodyPr/>
          <a:lstStyle/>
          <a:p>
            <a:pPr marL="0" indent="0">
              <a:buNone/>
            </a:pPr>
            <a:r>
              <a:rPr lang="en-US" dirty="0"/>
              <a:t>After each output, the stance must be evaluated to ensure it aligns with the ethical framework presented.</a:t>
            </a:r>
          </a:p>
          <a:p>
            <a:pPr marL="0" indent="0">
              <a:buNone/>
            </a:pPr>
            <a:endParaRPr lang="en-US" dirty="0"/>
          </a:p>
          <a:p>
            <a:pPr marL="0" indent="0">
              <a:buNone/>
            </a:pPr>
            <a:r>
              <a:rPr lang="en-US" dirty="0"/>
              <a:t>A rule-based alignment checker can be used (if the topic advocates for human rights and the model disagrees, then flag)</a:t>
            </a:r>
          </a:p>
          <a:p>
            <a:pPr marL="0" indent="0">
              <a:buNone/>
            </a:pPr>
            <a:endParaRPr lang="en-US" dirty="0"/>
          </a:p>
          <a:p>
            <a:pPr marL="0" indent="0">
              <a:buNone/>
            </a:pPr>
            <a:r>
              <a:rPr lang="en-US" dirty="0"/>
              <a:t>Crowdsource/human label a small set of outputs for alignment</a:t>
            </a:r>
          </a:p>
        </p:txBody>
      </p:sp>
    </p:spTree>
    <p:extLst>
      <p:ext uri="{BB962C8B-B14F-4D97-AF65-F5344CB8AC3E}">
        <p14:creationId xmlns:p14="http://schemas.microsoft.com/office/powerpoint/2010/main" val="57394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5646-FED9-7602-E46E-5178EED83F96}"/>
              </a:ext>
            </a:extLst>
          </p:cNvPr>
          <p:cNvSpPr>
            <a:spLocks noGrp="1"/>
          </p:cNvSpPr>
          <p:nvPr>
            <p:ph type="title"/>
          </p:nvPr>
        </p:nvSpPr>
        <p:spPr/>
        <p:txBody>
          <a:bodyPr/>
          <a:lstStyle/>
          <a:p>
            <a:r>
              <a:rPr lang="en-US" dirty="0"/>
              <a:t>Feedback loop</a:t>
            </a:r>
          </a:p>
        </p:txBody>
      </p:sp>
      <p:sp>
        <p:nvSpPr>
          <p:cNvPr id="3" name="Content Placeholder 2">
            <a:extLst>
              <a:ext uri="{FF2B5EF4-FFF2-40B4-BE49-F238E27FC236}">
                <a16:creationId xmlns:a16="http://schemas.microsoft.com/office/drawing/2014/main" id="{6AAA3411-51B4-88DE-B9C9-48176C99EDDD}"/>
              </a:ext>
            </a:extLst>
          </p:cNvPr>
          <p:cNvSpPr>
            <a:spLocks noGrp="1"/>
          </p:cNvSpPr>
          <p:nvPr>
            <p:ph idx="1"/>
          </p:nvPr>
        </p:nvSpPr>
        <p:spPr>
          <a:xfrm>
            <a:off x="838200" y="1412670"/>
            <a:ext cx="10515600" cy="4351338"/>
          </a:xfrm>
        </p:spPr>
        <p:txBody>
          <a:bodyPr>
            <a:normAutofit fontScale="85000" lnSpcReduction="10000"/>
          </a:bodyPr>
          <a:lstStyle/>
          <a:p>
            <a:pPr marL="0" indent="0">
              <a:buNone/>
            </a:pPr>
            <a:r>
              <a:rPr lang="en-US" dirty="0"/>
              <a:t>When misaligned output is received:</a:t>
            </a:r>
            <a:br>
              <a:rPr lang="en-US" dirty="0"/>
            </a:br>
            <a:endParaRPr lang="en-US" dirty="0"/>
          </a:p>
          <a:p>
            <a:pPr marL="0" indent="0">
              <a:buNone/>
            </a:pPr>
            <a:r>
              <a:rPr lang="en-US" dirty="0"/>
              <a:t>Provide feedback (a better stance or corrected label)</a:t>
            </a:r>
          </a:p>
          <a:p>
            <a:pPr marL="0" indent="0">
              <a:buNone/>
            </a:pPr>
            <a:endParaRPr lang="en-US" dirty="0"/>
          </a:p>
          <a:p>
            <a:pPr marL="0" indent="0">
              <a:buNone/>
            </a:pPr>
            <a:r>
              <a:rPr lang="en-US" dirty="0"/>
              <a:t>Retrain and nudge the model using feedback</a:t>
            </a:r>
          </a:p>
          <a:p>
            <a:pPr marL="0" indent="0">
              <a:buNone/>
            </a:pPr>
            <a:endParaRPr lang="en-US" dirty="0"/>
          </a:p>
          <a:p>
            <a:pPr marL="0" indent="0">
              <a:buNone/>
            </a:pPr>
            <a:r>
              <a:rPr lang="en-US" dirty="0"/>
              <a:t>3 Implementation methods:</a:t>
            </a:r>
          </a:p>
          <a:p>
            <a:pPr>
              <a:buFontTx/>
              <a:buChar char="-"/>
            </a:pPr>
            <a:r>
              <a:rPr lang="en-US" dirty="0"/>
              <a:t>Misaligned examples and corrected outputs may be added to training data</a:t>
            </a:r>
          </a:p>
          <a:p>
            <a:pPr>
              <a:buFontTx/>
              <a:buChar char="-"/>
            </a:pPr>
            <a:r>
              <a:rPr lang="en-US" dirty="0"/>
              <a:t>RLHF or simple reward model</a:t>
            </a:r>
          </a:p>
          <a:p>
            <a:pPr>
              <a:buFontTx/>
              <a:buChar char="-"/>
            </a:pPr>
            <a:r>
              <a:rPr lang="en-US" dirty="0"/>
              <a:t>Sentence embeddings to compare model stance to known-aligned stances</a:t>
            </a:r>
          </a:p>
        </p:txBody>
      </p:sp>
    </p:spTree>
    <p:extLst>
      <p:ext uri="{BB962C8B-B14F-4D97-AF65-F5344CB8AC3E}">
        <p14:creationId xmlns:p14="http://schemas.microsoft.com/office/powerpoint/2010/main" val="211778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E71A-31B1-C913-4AAA-3FBAA369E5CD}"/>
              </a:ext>
            </a:extLst>
          </p:cNvPr>
          <p:cNvSpPr>
            <a:spLocks noGrp="1"/>
          </p:cNvSpPr>
          <p:nvPr>
            <p:ph type="title"/>
          </p:nvPr>
        </p:nvSpPr>
        <p:spPr/>
        <p:txBody>
          <a:bodyPr/>
          <a:lstStyle/>
          <a:p>
            <a:r>
              <a:rPr lang="en-US" dirty="0"/>
              <a:t>Model Characterization</a:t>
            </a:r>
          </a:p>
        </p:txBody>
      </p:sp>
      <p:sp>
        <p:nvSpPr>
          <p:cNvPr id="3" name="Content Placeholder 2">
            <a:extLst>
              <a:ext uri="{FF2B5EF4-FFF2-40B4-BE49-F238E27FC236}">
                <a16:creationId xmlns:a16="http://schemas.microsoft.com/office/drawing/2014/main" id="{B62AC858-10DC-DBA5-D197-BD9F1A62AC60}"/>
              </a:ext>
            </a:extLst>
          </p:cNvPr>
          <p:cNvSpPr>
            <a:spLocks noGrp="1"/>
          </p:cNvSpPr>
          <p:nvPr>
            <p:ph idx="1"/>
          </p:nvPr>
        </p:nvSpPr>
        <p:spPr/>
        <p:txBody>
          <a:bodyPr/>
          <a:lstStyle/>
          <a:p>
            <a:pPr marL="0" indent="0">
              <a:buNone/>
            </a:pPr>
            <a:r>
              <a:rPr lang="en-US" dirty="0"/>
              <a:t>The model should be fed real-world discourse or articles</a:t>
            </a:r>
          </a:p>
          <a:p>
            <a:pPr>
              <a:buFontTx/>
              <a:buChar char="-"/>
            </a:pPr>
            <a:r>
              <a:rPr lang="en-US" dirty="0"/>
              <a:t>Is the provided stance reasonable?</a:t>
            </a:r>
          </a:p>
          <a:p>
            <a:pPr lvl="1">
              <a:buFontTx/>
              <a:buChar char="-"/>
            </a:pPr>
            <a:r>
              <a:rPr lang="en-US" dirty="0"/>
              <a:t>The model should explain itself. The explanation may be reasonable but may also be unaligned.</a:t>
            </a:r>
          </a:p>
          <a:p>
            <a:pPr>
              <a:buFontTx/>
              <a:buChar char="-"/>
            </a:pPr>
            <a:r>
              <a:rPr lang="en-US" dirty="0"/>
              <a:t> Is the provided stance </a:t>
            </a:r>
            <a:r>
              <a:rPr lang="en-US" i="1" dirty="0"/>
              <a:t>aligned</a:t>
            </a:r>
            <a:r>
              <a:rPr lang="en-US" dirty="0"/>
              <a:t>?</a:t>
            </a:r>
          </a:p>
          <a:p>
            <a:pPr>
              <a:buFontTx/>
              <a:buChar char="-"/>
            </a:pPr>
            <a:r>
              <a:rPr lang="en-US" dirty="0"/>
              <a:t>How quickly does the model correct itself from misalignment</a:t>
            </a:r>
          </a:p>
          <a:p>
            <a:pPr>
              <a:buFontTx/>
              <a:buChar char="-"/>
            </a:pPr>
            <a:endParaRPr lang="en-US" dirty="0"/>
          </a:p>
          <a:p>
            <a:pPr marL="0" indent="0">
              <a:buNone/>
            </a:pPr>
            <a:r>
              <a:rPr lang="en-US" dirty="0"/>
              <a:t>A dashboard or log file may be used to track stance quality and alignment score, confidence level over iterations</a:t>
            </a:r>
          </a:p>
        </p:txBody>
      </p:sp>
    </p:spTree>
    <p:extLst>
      <p:ext uri="{BB962C8B-B14F-4D97-AF65-F5344CB8AC3E}">
        <p14:creationId xmlns:p14="http://schemas.microsoft.com/office/powerpoint/2010/main" val="221078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73BC-B145-8EEF-58EA-3E7877EF7F1C}"/>
              </a:ext>
            </a:extLst>
          </p:cNvPr>
          <p:cNvSpPr>
            <a:spLocks noGrp="1"/>
          </p:cNvSpPr>
          <p:nvPr>
            <p:ph type="title"/>
          </p:nvPr>
        </p:nvSpPr>
        <p:spPr/>
        <p:txBody>
          <a:bodyPr/>
          <a:lstStyle/>
          <a:p>
            <a:r>
              <a:rPr lang="en-US" dirty="0"/>
              <a:t>Tools and Libraries</a:t>
            </a:r>
          </a:p>
        </p:txBody>
      </p:sp>
      <p:sp>
        <p:nvSpPr>
          <p:cNvPr id="3" name="Content Placeholder 2">
            <a:extLst>
              <a:ext uri="{FF2B5EF4-FFF2-40B4-BE49-F238E27FC236}">
                <a16:creationId xmlns:a16="http://schemas.microsoft.com/office/drawing/2014/main" id="{D0F3BBCC-F061-48DA-749C-5575D49507FD}"/>
              </a:ext>
            </a:extLst>
          </p:cNvPr>
          <p:cNvSpPr>
            <a:spLocks noGrp="1"/>
          </p:cNvSpPr>
          <p:nvPr>
            <p:ph idx="1"/>
          </p:nvPr>
        </p:nvSpPr>
        <p:spPr/>
        <p:txBody>
          <a:bodyPr/>
          <a:lstStyle/>
          <a:p>
            <a:pPr>
              <a:buFontTx/>
              <a:buChar char="-"/>
            </a:pPr>
            <a:r>
              <a:rPr lang="en-US" dirty="0"/>
              <a:t>Transformers (</a:t>
            </a:r>
            <a:r>
              <a:rPr lang="en-US" dirty="0" err="1"/>
              <a:t>HuggingFace</a:t>
            </a:r>
            <a:r>
              <a:rPr lang="en-US" dirty="0"/>
              <a:t>)</a:t>
            </a:r>
          </a:p>
          <a:p>
            <a:pPr>
              <a:buFontTx/>
              <a:buChar char="-"/>
            </a:pPr>
            <a:r>
              <a:rPr lang="en-US" dirty="0"/>
              <a:t>Scikit-learn (for simple models and evaluators)</a:t>
            </a:r>
          </a:p>
          <a:p>
            <a:pPr>
              <a:buFontTx/>
              <a:buChar char="-"/>
            </a:pPr>
            <a:r>
              <a:rPr lang="en-US" dirty="0" err="1"/>
              <a:t>spaCy</a:t>
            </a:r>
            <a:r>
              <a:rPr lang="en-US" dirty="0"/>
              <a:t>/</a:t>
            </a:r>
            <a:r>
              <a:rPr lang="en-US" dirty="0" err="1"/>
              <a:t>TextBlob</a:t>
            </a:r>
            <a:r>
              <a:rPr lang="en-US" dirty="0"/>
              <a:t> (for rule based checks)</a:t>
            </a:r>
          </a:p>
          <a:p>
            <a:pPr>
              <a:buFontTx/>
              <a:buChar char="-"/>
            </a:pPr>
            <a:r>
              <a:rPr lang="en-US" dirty="0" err="1"/>
              <a:t>Gradio</a:t>
            </a:r>
            <a:r>
              <a:rPr lang="en-US" dirty="0"/>
              <a:t>/</a:t>
            </a:r>
            <a:r>
              <a:rPr lang="en-US" dirty="0" err="1"/>
              <a:t>Streamlit</a:t>
            </a:r>
            <a:r>
              <a:rPr lang="en-US" dirty="0"/>
              <a:t> (for interactive testing)</a:t>
            </a:r>
          </a:p>
        </p:txBody>
      </p:sp>
    </p:spTree>
    <p:extLst>
      <p:ext uri="{BB962C8B-B14F-4D97-AF65-F5344CB8AC3E}">
        <p14:creationId xmlns:p14="http://schemas.microsoft.com/office/powerpoint/2010/main" val="345629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EB17-B50C-40A2-5454-D914342BC6CF}"/>
              </a:ext>
            </a:extLst>
          </p:cNvPr>
          <p:cNvSpPr>
            <a:spLocks noGrp="1"/>
          </p:cNvSpPr>
          <p:nvPr>
            <p:ph type="title"/>
          </p:nvPr>
        </p:nvSpPr>
        <p:spPr/>
        <p:txBody>
          <a:bodyPr/>
          <a:lstStyle/>
          <a:p>
            <a:r>
              <a:rPr lang="en-US" dirty="0"/>
              <a:t>Text Perception</a:t>
            </a:r>
          </a:p>
        </p:txBody>
      </p:sp>
      <p:sp>
        <p:nvSpPr>
          <p:cNvPr id="3" name="Content Placeholder 2">
            <a:extLst>
              <a:ext uri="{FF2B5EF4-FFF2-40B4-BE49-F238E27FC236}">
                <a16:creationId xmlns:a16="http://schemas.microsoft.com/office/drawing/2014/main" id="{E2F6172E-761F-B249-0EA9-D5DD0480A4DC}"/>
              </a:ext>
            </a:extLst>
          </p:cNvPr>
          <p:cNvSpPr>
            <a:spLocks noGrp="1"/>
          </p:cNvSpPr>
          <p:nvPr>
            <p:ph idx="1"/>
          </p:nvPr>
        </p:nvSpPr>
        <p:spPr/>
        <p:txBody>
          <a:bodyPr/>
          <a:lstStyle/>
          <a:p>
            <a:pPr marL="0" indent="0">
              <a:buNone/>
            </a:pPr>
            <a:r>
              <a:rPr lang="en-US" dirty="0"/>
              <a:t>The model can use tokenization or sentence embeddings. Optionally, topic tagging and keyword detection may be used as well.</a:t>
            </a:r>
          </a:p>
          <a:p>
            <a:pPr marL="0" indent="0">
              <a:buNone/>
            </a:pPr>
            <a:endParaRPr lang="en-US" dirty="0"/>
          </a:p>
          <a:p>
            <a:pPr marL="0" indent="0">
              <a:buNone/>
            </a:pPr>
            <a:r>
              <a:rPr lang="en-US" dirty="0"/>
              <a:t>Initially the input text should be prepared for feeding, then passed to the stance model.</a:t>
            </a:r>
          </a:p>
          <a:p>
            <a:pPr marL="0" indent="0">
              <a:buNone/>
            </a:pPr>
            <a:endParaRPr lang="en-US" dirty="0"/>
          </a:p>
        </p:txBody>
      </p:sp>
    </p:spTree>
    <p:extLst>
      <p:ext uri="{BB962C8B-B14F-4D97-AF65-F5344CB8AC3E}">
        <p14:creationId xmlns:p14="http://schemas.microsoft.com/office/powerpoint/2010/main" val="134865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16F0-9E77-3E1E-D982-DCBC9DF3DDA5}"/>
              </a:ext>
            </a:extLst>
          </p:cNvPr>
          <p:cNvSpPr>
            <a:spLocks noGrp="1"/>
          </p:cNvSpPr>
          <p:nvPr>
            <p:ph type="title"/>
          </p:nvPr>
        </p:nvSpPr>
        <p:spPr>
          <a:xfrm>
            <a:off x="838200" y="146101"/>
            <a:ext cx="10515600" cy="1325563"/>
          </a:xfrm>
        </p:spPr>
        <p:txBody>
          <a:bodyPr/>
          <a:lstStyle/>
          <a:p>
            <a:r>
              <a:rPr lang="en-US" dirty="0"/>
              <a:t>Judgement – Stance detection / classification</a:t>
            </a:r>
          </a:p>
        </p:txBody>
      </p:sp>
      <p:sp>
        <p:nvSpPr>
          <p:cNvPr id="3" name="Content Placeholder 2">
            <a:extLst>
              <a:ext uri="{FF2B5EF4-FFF2-40B4-BE49-F238E27FC236}">
                <a16:creationId xmlns:a16="http://schemas.microsoft.com/office/drawing/2014/main" id="{0F439BD3-3D48-7EF4-83D3-0BA0D18882F4}"/>
              </a:ext>
            </a:extLst>
          </p:cNvPr>
          <p:cNvSpPr>
            <a:spLocks noGrp="1"/>
          </p:cNvSpPr>
          <p:nvPr>
            <p:ph idx="1"/>
          </p:nvPr>
        </p:nvSpPr>
        <p:spPr>
          <a:xfrm>
            <a:off x="838200" y="1098037"/>
            <a:ext cx="10515600" cy="5613861"/>
          </a:xfrm>
        </p:spPr>
        <p:txBody>
          <a:bodyPr>
            <a:normAutofit fontScale="92500" lnSpcReduction="10000"/>
          </a:bodyPr>
          <a:lstStyle/>
          <a:p>
            <a:pPr marL="0" indent="0">
              <a:buNone/>
            </a:pPr>
            <a:r>
              <a:rPr lang="en-US" dirty="0"/>
              <a:t>The model should make an initial judgement on the input (like a gut reaction). Confidence score shows here.</a:t>
            </a:r>
          </a:p>
          <a:p>
            <a:pPr marL="0" indent="0">
              <a:buNone/>
            </a:pPr>
            <a:endParaRPr lang="en-US" dirty="0"/>
          </a:p>
          <a:p>
            <a:pPr marL="0" indent="0">
              <a:buNone/>
            </a:pPr>
            <a:r>
              <a:rPr lang="en-US" dirty="0"/>
              <a:t>Techniques:</a:t>
            </a:r>
          </a:p>
          <a:p>
            <a:pPr>
              <a:buFontTx/>
              <a:buChar char="-"/>
            </a:pPr>
            <a:r>
              <a:rPr lang="en-US" dirty="0"/>
              <a:t>Fine-tuned transformer</a:t>
            </a:r>
          </a:p>
          <a:p>
            <a:pPr lvl="1">
              <a:buFontTx/>
              <a:buChar char="-"/>
            </a:pPr>
            <a:r>
              <a:rPr lang="en-US" dirty="0"/>
              <a:t>Input: article/claim</a:t>
            </a:r>
          </a:p>
          <a:p>
            <a:pPr lvl="1">
              <a:buFontTx/>
              <a:buChar char="-"/>
            </a:pPr>
            <a:r>
              <a:rPr lang="en-US" dirty="0"/>
              <a:t>Output: Agree, Disagree, Neutral, Unsure (+ confidence level)</a:t>
            </a:r>
          </a:p>
          <a:p>
            <a:pPr>
              <a:buFontTx/>
              <a:buChar char="-"/>
            </a:pPr>
            <a:r>
              <a:rPr lang="en-US" dirty="0"/>
              <a:t>Traditional ML (good for transparency)</a:t>
            </a:r>
          </a:p>
          <a:p>
            <a:pPr lvl="1">
              <a:buFontTx/>
              <a:buChar char="-"/>
            </a:pPr>
            <a:r>
              <a:rPr lang="en-US" dirty="0"/>
              <a:t>SVMs</a:t>
            </a:r>
          </a:p>
          <a:p>
            <a:pPr lvl="1">
              <a:buFontTx/>
              <a:buChar char="-"/>
            </a:pPr>
            <a:r>
              <a:rPr lang="en-US" dirty="0"/>
              <a:t>Logistic Regression</a:t>
            </a:r>
          </a:p>
          <a:p>
            <a:pPr lvl="1">
              <a:buFontTx/>
              <a:buChar char="-"/>
            </a:pPr>
            <a:r>
              <a:rPr lang="en-US" dirty="0"/>
              <a:t>TF-IDF or embeddings</a:t>
            </a:r>
          </a:p>
          <a:p>
            <a:pPr marL="0" indent="0">
              <a:buNone/>
            </a:pPr>
            <a:endParaRPr lang="en-US" dirty="0"/>
          </a:p>
          <a:p>
            <a:pPr marL="0" indent="0">
              <a:buNone/>
            </a:pPr>
            <a:r>
              <a:rPr lang="en-US" dirty="0"/>
              <a:t>next step, the stance label and score should feed to the alignment evaluator.</a:t>
            </a:r>
          </a:p>
          <a:p>
            <a:pPr marL="457200" lvl="1" indent="0">
              <a:buNone/>
            </a:pPr>
            <a:endParaRPr lang="en-US" dirty="0"/>
          </a:p>
        </p:txBody>
      </p:sp>
    </p:spTree>
    <p:extLst>
      <p:ext uri="{BB962C8B-B14F-4D97-AF65-F5344CB8AC3E}">
        <p14:creationId xmlns:p14="http://schemas.microsoft.com/office/powerpoint/2010/main" val="2450675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1160</Words>
  <Application>Microsoft Office PowerPoint</Application>
  <PresentationFormat>Widescreen</PresentationFormat>
  <Paragraphs>154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UN Aligned AI Model</vt:lpstr>
      <vt:lpstr>What is Alignment?</vt:lpstr>
      <vt:lpstr>Training Objectives</vt:lpstr>
      <vt:lpstr>Stance Evaluation</vt:lpstr>
      <vt:lpstr>Feedback loop</vt:lpstr>
      <vt:lpstr>Model Characterization</vt:lpstr>
      <vt:lpstr>Tools and Libraries</vt:lpstr>
      <vt:lpstr>Text Perception</vt:lpstr>
      <vt:lpstr>Judgement – Stance detection / classification</vt:lpstr>
      <vt:lpstr>Alignment Evaluation</vt:lpstr>
      <vt:lpstr>Feedback Loop</vt:lpstr>
      <vt:lpstr>Output and Logging</vt:lpstr>
      <vt:lpstr>Development Strategy</vt:lpstr>
      <vt:lpstr>Overall Goals</vt:lpstr>
      <vt:lpstr>Tasks</vt:lpstr>
      <vt:lpstr>Phase 1: Aligned Core loop</vt:lpstr>
      <vt:lpstr>Potential and Required Libraries</vt:lpstr>
      <vt:lpstr>First iteration</vt:lpstr>
      <vt:lpstr>Phase 2: Misaligned Core loop</vt:lpstr>
      <vt:lpstr>Phase 3: Improved realism</vt:lpstr>
      <vt:lpstr>Phase 3: 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Waples, Mekhai</dc:creator>
  <cp:lastModifiedBy>uCant cMe</cp:lastModifiedBy>
  <cp:revision>1</cp:revision>
  <dcterms:created xsi:type="dcterms:W3CDTF">2025-07-16T15:42:24Z</dcterms:created>
  <dcterms:modified xsi:type="dcterms:W3CDTF">2025-07-16T17:03:44Z</dcterms:modified>
</cp:coreProperties>
</file>