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90" r:id="rId33"/>
    <p:sldId id="291" r:id="rId34"/>
    <p:sldId id="289"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76249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27047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94615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736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50763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4135316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8139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07627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74692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406443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A2C2D-CD32-4631-AB55-43AAE3D15FFD}"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22257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30617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8A2C2D-CD32-4631-AB55-43AAE3D15FFD}"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16937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8A2C2D-CD32-4631-AB55-43AAE3D15FFD}"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86451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A2C2D-CD32-4631-AB55-43AAE3D15FFD}"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297430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50092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A2C2D-CD32-4631-AB55-43AAE3D15FFD}"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214C-46ED-4C73-AED0-3D8B811E5D5B}" type="slidenum">
              <a:rPr lang="en-US" smtClean="0"/>
              <a:t>‹#›</a:t>
            </a:fld>
            <a:endParaRPr lang="en-US"/>
          </a:p>
        </p:txBody>
      </p:sp>
    </p:spTree>
    <p:extLst>
      <p:ext uri="{BB962C8B-B14F-4D97-AF65-F5344CB8AC3E}">
        <p14:creationId xmlns:p14="http://schemas.microsoft.com/office/powerpoint/2010/main" val="186887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8A2C2D-CD32-4631-AB55-43AAE3D15FFD}" type="datetimeFigureOut">
              <a:rPr lang="en-US" smtClean="0"/>
              <a:t>10/19/2020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BE214C-46ED-4C73-AED0-3D8B811E5D5B}" type="slidenum">
              <a:rPr lang="en-US" smtClean="0"/>
              <a:t>‹#›</a:t>
            </a:fld>
            <a:endParaRPr lang="en-US"/>
          </a:p>
        </p:txBody>
      </p:sp>
    </p:spTree>
    <p:extLst>
      <p:ext uri="{BB962C8B-B14F-4D97-AF65-F5344CB8AC3E}">
        <p14:creationId xmlns:p14="http://schemas.microsoft.com/office/powerpoint/2010/main" val="1474592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88234" y="457200"/>
            <a:ext cx="8229600" cy="1905000"/>
          </a:xfrm>
        </p:spPr>
        <p:txBody>
          <a:bodyPr anchor="ctr">
            <a:normAutofit fontScale="90000"/>
          </a:bodyPr>
          <a:lstStyle/>
          <a:p>
            <a:pPr algn="ct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hiểu</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lập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Socket </a:t>
            </a:r>
            <a:r>
              <a:rPr lang="en-US" sz="54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a:t>
            </a:r>
            <a:r>
              <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java</a:t>
            </a:r>
          </a:p>
        </p:txBody>
      </p:sp>
      <p:sp>
        <p:nvSpPr>
          <p:cNvPr id="11267" name="Subtitle 2"/>
          <p:cNvSpPr>
            <a:spLocks noGrp="1"/>
          </p:cNvSpPr>
          <p:nvPr>
            <p:ph type="subTitle" idx="1"/>
          </p:nvPr>
        </p:nvSpPr>
        <p:spPr>
          <a:xfrm>
            <a:off x="1752600" y="3302000"/>
            <a:ext cx="5981700" cy="2971800"/>
          </a:xfrm>
        </p:spPr>
        <p:txBody>
          <a:bodyPr/>
          <a:lstStyle/>
          <a:p>
            <a:pPr algn="l" eaLnBrk="1" hangingPunct="1">
              <a:spcBef>
                <a:spcPct val="0"/>
              </a:spcBef>
            </a:pPr>
            <a:r>
              <a:rPr lang="vi-VN" altLang="en-US" b="1" dirty="0" smtClean="0">
                <a:solidFill>
                  <a:schemeClr val="tx2">
                    <a:lumMod val="60000"/>
                    <a:lumOff val="40000"/>
                  </a:schemeClr>
                </a:solidFill>
                <a:latin typeface="Times New Roman" panose="02020603050405020304" pitchFamily="18" charset="0"/>
                <a:cs typeface="Times New Roman" panose="02020603050405020304" pitchFamily="18" charset="0"/>
              </a:rPr>
              <a:t>Các thành viên: </a:t>
            </a:r>
          </a:p>
          <a:p>
            <a:pPr algn="l" eaLnBrk="1" hangingPunct="1">
              <a:spcBef>
                <a:spcPct val="0"/>
              </a:spcBef>
            </a:pPr>
            <a:r>
              <a:rPr lang="vi-VN" altLang="en-US" b="1" dirty="0" smtClean="0">
                <a:solidFill>
                  <a:srgbClr val="FF0000"/>
                </a:solidFill>
                <a:latin typeface="Times New Roman" panose="02020603050405020304" pitchFamily="18" charset="0"/>
                <a:cs typeface="Times New Roman" panose="02020603050405020304" pitchFamily="18" charset="0"/>
              </a:rPr>
              <a:t>	</a:t>
            </a:r>
            <a:r>
              <a:rPr lang="vi-VN" altLang="en-US" b="1" dirty="0" smtClean="0">
                <a:solidFill>
                  <a:schemeClr val="tx1"/>
                </a:solidFill>
                <a:latin typeface="Times New Roman" panose="02020603050405020304" pitchFamily="18" charset="0"/>
                <a:cs typeface="Times New Roman" panose="02020603050405020304" pitchFamily="18" charset="0"/>
              </a:rPr>
              <a:t>Phan Phú Trọng</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Mạch Hoàng Minh Thảo</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Nguyễn Trường Duy	</a:t>
            </a:r>
          </a:p>
          <a:p>
            <a:pPr algn="l" eaLnBrk="1" hangingPunct="1">
              <a:spcBef>
                <a:spcPct val="0"/>
              </a:spcBef>
            </a:pPr>
            <a:r>
              <a:rPr lang="vi-VN" altLang="en-US" b="1" dirty="0" smtClean="0">
                <a:solidFill>
                  <a:schemeClr val="tx1"/>
                </a:solidFill>
                <a:latin typeface="Times New Roman" panose="02020603050405020304" pitchFamily="18" charset="0"/>
                <a:cs typeface="Times New Roman" panose="02020603050405020304" pitchFamily="18" charset="0"/>
              </a:rPr>
              <a:t>	Võ Thanh Bình</a:t>
            </a:r>
            <a:endParaRPr lang="vi-V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372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2. </a:t>
            </a:r>
            <a:r>
              <a:rPr lang="en-US" b="1" dirty="0" err="1" smtClean="0">
                <a:solidFill>
                  <a:srgbClr val="FF0000"/>
                </a:solidFill>
                <a:latin typeface="Times New Roman" panose="02020603050405020304" pitchFamily="18" charset="0"/>
                <a:cs typeface="Times New Roman" panose="02020603050405020304" pitchFamily="18" charset="0"/>
              </a:rPr>
              <a:t>Nguyên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lí</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hoạt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động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1212" y="1639886"/>
            <a:ext cx="10199688" cy="4481514"/>
          </a:xfrm>
        </p:spPr>
        <p:txBody>
          <a:bodyPr>
            <a:normAutofit/>
          </a:bodyPr>
          <a:lstStyle/>
          <a:p>
            <a:pPr marL="0" indent="0">
              <a:spcBef>
                <a:spcPts val="0"/>
              </a:spcBef>
              <a:buNone/>
              <a:defRPr/>
            </a:pPr>
            <a:r>
              <a:rPr lang="en-US" dirty="0" err="1" smtClean="0">
                <a:solidFill>
                  <a:srgbClr val="FFFF00"/>
                </a:solidFill>
                <a:latin typeface="Times New Roman" panose="02020603050405020304" pitchFamily="18" charset="0"/>
                <a:cs typeface="Times New Roman" panose="02020603050405020304" pitchFamily="18" charset="0"/>
              </a:rPr>
              <a:t>Như</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vậy</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nguyên</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lí</a:t>
            </a:r>
            <a:r>
              <a:rPr lang="en-US" dirty="0" smtClean="0">
                <a:solidFill>
                  <a:srgbClr val="FFFF00"/>
                </a:solidFill>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của</a:t>
            </a:r>
            <a:r>
              <a:rPr lang="en-US" dirty="0" smtClean="0">
                <a:solidFill>
                  <a:srgbClr val="FFFF00"/>
                </a:solidFill>
                <a:latin typeface="Times New Roman" panose="02020603050405020304" pitchFamily="18" charset="0"/>
                <a:cs typeface="Times New Roman" panose="02020603050405020304" pitchFamily="18" charset="0"/>
              </a:rPr>
              <a:t> Socket </a:t>
            </a:r>
            <a:r>
              <a:rPr lang="en-US" dirty="0" err="1" smtClean="0">
                <a:solidFill>
                  <a:srgbClr val="FFFF00"/>
                </a:solidFill>
                <a:latin typeface="Times New Roman" panose="02020603050405020304" pitchFamily="18" charset="0"/>
                <a:cs typeface="Times New Roman" panose="02020603050405020304" pitchFamily="18" charset="0"/>
              </a:rPr>
              <a:t>là</a:t>
            </a:r>
            <a:r>
              <a:rPr lang="en-US" dirty="0" smtClean="0">
                <a:solidFill>
                  <a:srgbClr val="FFFF00"/>
                </a:solidFill>
                <a:latin typeface="Times New Roman" panose="02020603050405020304" pitchFamily="18" charset="0"/>
                <a:cs typeface="Times New Roman" panose="02020603050405020304" pitchFamily="18" charset="0"/>
              </a:rPr>
              <a:t>: </a:t>
            </a:r>
          </a:p>
          <a:p>
            <a:pPr marL="640080" lvl="1">
              <a:defRPr/>
            </a:pP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lập server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client</a:t>
            </a:r>
          </a:p>
          <a:p>
            <a:pPr marL="640080" lvl="1">
              <a:defRPr/>
            </a:pP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client socket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a:t>
            </a:r>
          </a:p>
          <a:p>
            <a:pPr marL="640080" lvl="1">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socket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client.</a:t>
            </a:r>
            <a:endParaRPr lang="en-US" sz="2400" dirty="0">
              <a:latin typeface="Times New Roman" panose="02020603050405020304" pitchFamily="18" charset="0"/>
              <a:cs typeface="Times New Roman" panose="02020603050405020304" pitchFamily="18" charset="0"/>
            </a:endParaRPr>
          </a:p>
          <a:p>
            <a:pPr>
              <a:spcBef>
                <a:spcPts val="0"/>
              </a:spcBef>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1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3.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tin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1307" y="1396535"/>
            <a:ext cx="9067801" cy="2574573"/>
          </a:xfrm>
        </p:spPr>
        <p:txBody>
          <a:bodyPr>
            <a:normAutofit fontScale="25000" lnSpcReduction="20000"/>
          </a:bodyPr>
          <a:lstStyle/>
          <a:p>
            <a:pPr marL="0" indent="0">
              <a:spcBef>
                <a:spcPts val="0"/>
              </a:spcBef>
              <a:buNone/>
              <a:defRPr/>
            </a:pP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Có</a:t>
            </a:r>
            <a:r>
              <a:rPr lang="en-US" sz="9600" dirty="0" smtClean="0">
                <a:solidFill>
                  <a:srgbClr val="FFFF00"/>
                </a:solidFill>
                <a:latin typeface="Times New Roman" panose="02020603050405020304" pitchFamily="18" charset="0"/>
                <a:cs typeface="Times New Roman" panose="02020603050405020304" pitchFamily="18" charset="0"/>
              </a:rPr>
              <a:t> 2 </a:t>
            </a:r>
            <a:r>
              <a:rPr lang="en-US" sz="9600" dirty="0" err="1" smtClean="0">
                <a:solidFill>
                  <a:srgbClr val="FFFF00"/>
                </a:solidFill>
                <a:latin typeface="Times New Roman" panose="02020603050405020304" pitchFamily="18" charset="0"/>
                <a:cs typeface="Times New Roman" panose="02020603050405020304" pitchFamily="18" charset="0"/>
              </a:rPr>
              <a:t>giao</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thức</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chính</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là</a:t>
            </a:r>
            <a:r>
              <a:rPr lang="en-US" sz="9600" dirty="0" smtClean="0">
                <a:solidFill>
                  <a:srgbClr val="FFFF00"/>
                </a:solidFill>
                <a:latin typeface="Times New Roman" panose="02020603050405020304" pitchFamily="18" charset="0"/>
                <a:cs typeface="Times New Roman" panose="02020603050405020304" pitchFamily="18" charset="0"/>
              </a:rPr>
              <a:t>: </a:t>
            </a:r>
          </a:p>
          <a:p>
            <a:pPr marL="822960" lvl="2" indent="-192024">
              <a:buClr>
                <a:schemeClr val="accent3"/>
              </a:buClr>
              <a:buFont typeface="Wingdings 2"/>
              <a:buChar char=""/>
              <a:defRPr/>
            </a:pPr>
            <a:r>
              <a:rPr lang="en-US" sz="9600" dirty="0" smtClean="0">
                <a:latin typeface="Times New Roman" panose="02020603050405020304" pitchFamily="18" charset="0"/>
                <a:cs typeface="Times New Roman" panose="02020603050405020304" pitchFamily="18" charset="0"/>
              </a:rPr>
              <a:t>TCP</a:t>
            </a:r>
          </a:p>
          <a:p>
            <a:pPr marL="822960" lvl="2" indent="-192024">
              <a:buClr>
                <a:schemeClr val="accent3"/>
              </a:buClr>
              <a:buFont typeface="Wingdings 2"/>
              <a:buChar char=""/>
              <a:defRPr/>
            </a:pPr>
            <a:r>
              <a:rPr lang="en-US" sz="9600" dirty="0" smtClean="0">
                <a:latin typeface="Times New Roman" panose="02020603050405020304" pitchFamily="18" charset="0"/>
                <a:cs typeface="Times New Roman" panose="02020603050405020304" pitchFamily="18" charset="0"/>
              </a:rPr>
              <a:t>UDP</a:t>
            </a:r>
          </a:p>
          <a:p>
            <a:pPr marL="0" indent="0">
              <a:spcBef>
                <a:spcPts val="0"/>
              </a:spcBef>
              <a:buNone/>
              <a:defRPr/>
            </a:pP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err="1" smtClean="0">
                <a:solidFill>
                  <a:srgbClr val="FFFF00"/>
                </a:solidFill>
                <a:latin typeface="Times New Roman" panose="02020603050405020304" pitchFamily="18" charset="0"/>
                <a:cs typeface="Times New Roman" panose="02020603050405020304" pitchFamily="18" charset="0"/>
              </a:rPr>
              <a:t>Cả</a:t>
            </a:r>
            <a:r>
              <a:rPr lang="en-US" sz="9600" dirty="0" smtClean="0">
                <a:solidFill>
                  <a:srgbClr val="FFFF00"/>
                </a:solidFill>
                <a:latin typeface="Times New Roman" panose="02020603050405020304" pitchFamily="18" charset="0"/>
                <a:cs typeface="Times New Roman" panose="02020603050405020304" pitchFamily="18" charset="0"/>
              </a:rPr>
              <a:t> </a:t>
            </a:r>
            <a:r>
              <a:rPr lang="en-US" sz="9600" dirty="0">
                <a:solidFill>
                  <a:srgbClr val="FFFF00"/>
                </a:solidFill>
                <a:latin typeface="Times New Roman" panose="02020603050405020304" pitchFamily="18" charset="0"/>
                <a:cs typeface="Times New Roman" panose="02020603050405020304" pitchFamily="18" charset="0"/>
              </a:rPr>
              <a:t>2 </a:t>
            </a:r>
            <a:r>
              <a:rPr lang="en-US" sz="9600" dirty="0" err="1">
                <a:solidFill>
                  <a:srgbClr val="FFFF00"/>
                </a:solidFill>
                <a:latin typeface="Times New Roman" panose="02020603050405020304" pitchFamily="18" charset="0"/>
                <a:cs typeface="Times New Roman" panose="02020603050405020304" pitchFamily="18" charset="0"/>
              </a:rPr>
              <a:t>giao</a:t>
            </a:r>
            <a:r>
              <a:rPr lang="en-US" sz="9600" dirty="0">
                <a:solidFill>
                  <a:srgbClr val="FFFF00"/>
                </a:solidFill>
                <a:latin typeface="Times New Roman" panose="02020603050405020304" pitchFamily="18" charset="0"/>
                <a:cs typeface="Times New Roman" panose="02020603050405020304" pitchFamily="18" charset="0"/>
              </a:rPr>
              <a:t> </a:t>
            </a:r>
            <a:r>
              <a:rPr lang="en-US" sz="9600" dirty="0" err="1">
                <a:solidFill>
                  <a:srgbClr val="FFFF00"/>
                </a:solidFill>
                <a:latin typeface="Times New Roman" panose="02020603050405020304" pitchFamily="18" charset="0"/>
                <a:cs typeface="Times New Roman" panose="02020603050405020304" pitchFamily="18" charset="0"/>
              </a:rPr>
              <a:t>thức</a:t>
            </a:r>
            <a:r>
              <a:rPr lang="en-US" sz="9600" dirty="0">
                <a:solidFill>
                  <a:srgbClr val="FFFF00"/>
                </a:solidFill>
                <a:latin typeface="Times New Roman" panose="02020603050405020304" pitchFamily="18" charset="0"/>
                <a:cs typeface="Times New Roman" panose="02020603050405020304" pitchFamily="18" charset="0"/>
              </a:rPr>
              <a:t> </a:t>
            </a:r>
            <a:r>
              <a:rPr lang="en-US" sz="9600" dirty="0" err="1">
                <a:solidFill>
                  <a:srgbClr val="FFFF00"/>
                </a:solidFill>
                <a:latin typeface="Times New Roman" panose="02020603050405020304" pitchFamily="18" charset="0"/>
                <a:cs typeface="Times New Roman" panose="02020603050405020304" pitchFamily="18" charset="0"/>
              </a:rPr>
              <a:t>này</a:t>
            </a:r>
            <a:r>
              <a:rPr lang="en-US" sz="9600" dirty="0">
                <a:solidFill>
                  <a:srgbClr val="FFFF00"/>
                </a:solidFill>
                <a:latin typeface="Times New Roman" panose="02020603050405020304" pitchFamily="18" charset="0"/>
                <a:cs typeface="Times New Roman" panose="02020603050405020304" pitchFamily="18" charset="0"/>
              </a:rPr>
              <a:t> </a:t>
            </a:r>
            <a:r>
              <a:rPr lang="vi-VN" sz="9600" dirty="0">
                <a:latin typeface="Times New Roman" panose="02020603050405020304" pitchFamily="18" charset="0"/>
                <a:cs typeface="Times New Roman" panose="02020603050405020304" pitchFamily="18" charset="0"/>
              </a:rPr>
              <a:t>đều là các giao thức mạng TCP/IP, đều có chức năng kết nối các máy lại với nhau, và có thể gửi dữ liệu cho nhau....</a:t>
            </a:r>
            <a:endParaRPr lang="en-US" sz="96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smtClean="0">
              <a:latin typeface="Times New Roman" panose="02020603050405020304" pitchFamily="18" charset="0"/>
              <a:cs typeface="Times New Roman" panose="02020603050405020304" pitchFamily="18" charset="0"/>
            </a:endParaRP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vi-VN" sz="3600" dirty="0">
                <a:cs typeface="Times New Roman" panose="02020603050405020304" pitchFamily="18" charset="0"/>
              </a:rPr>
              <a:t/>
            </a:r>
            <a:br>
              <a:rPr lang="vi-VN" sz="3600" dirty="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p:cNvSpPr txBox="1">
            <a:spLocks noChangeArrowheads="1"/>
          </p:cNvSpPr>
          <p:nvPr/>
        </p:nvSpPr>
        <p:spPr bwMode="auto">
          <a:xfrm>
            <a:off x="5813547" y="4165619"/>
            <a:ext cx="54080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dirty="0">
                <a:solidFill>
                  <a:srgbClr val="FFFF00"/>
                </a:solidFill>
                <a:latin typeface="Times New Roman" panose="02020603050405020304" pitchFamily="18" charset="0"/>
                <a:cs typeface="Times New Roman" panose="02020603050405020304" pitchFamily="18" charset="0"/>
              </a:rPr>
              <a:t>UDP: </a:t>
            </a:r>
            <a:r>
              <a:rPr lang="vi-VN" altLang="en-US" sz="2400" dirty="0">
                <a:latin typeface="Times New Roman" panose="02020603050405020304" pitchFamily="18" charset="0"/>
                <a:cs typeface="Times New Roman" panose="02020603050405020304" pitchFamily="18" charset="0"/>
              </a:rPr>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Dùng cho mạng LAN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Cho phép mất dữ liệu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Không đảm bảo.</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Tốc độ truyền cao, VolP truyền tốt qua UDP</a:t>
            </a:r>
            <a:endParaRPr lang="en-US" altLang="en-US" sz="2400" dirty="0">
              <a:latin typeface="Times New Roman" panose="02020603050405020304" pitchFamily="18" charset="0"/>
              <a:cs typeface="Times New Roman" panose="02020603050405020304" pitchFamily="18" charset="0"/>
            </a:endParaRPr>
          </a:p>
        </p:txBody>
      </p:sp>
      <p:sp>
        <p:nvSpPr>
          <p:cNvPr id="6" name="TextBox 5"/>
          <p:cNvSpPr txBox="1">
            <a:spLocks noChangeArrowheads="1"/>
          </p:cNvSpPr>
          <p:nvPr/>
        </p:nvSpPr>
        <p:spPr bwMode="auto">
          <a:xfrm>
            <a:off x="1761308" y="4088675"/>
            <a:ext cx="389491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dirty="0">
                <a:solidFill>
                  <a:srgbClr val="FFFF00"/>
                </a:solidFill>
                <a:latin typeface="Times New Roman" panose="02020603050405020304" pitchFamily="18" charset="0"/>
                <a:cs typeface="Times New Roman" panose="02020603050405020304" pitchFamily="18" charset="0"/>
              </a:rPr>
              <a:t>TCP :</a:t>
            </a:r>
            <a:r>
              <a:rPr lang="vi-VN" altLang="en-US" sz="2400" dirty="0">
                <a:latin typeface="Times New Roman" panose="02020603050405020304" pitchFamily="18" charset="0"/>
                <a:cs typeface="Times New Roman" panose="02020603050405020304" pitchFamily="18" charset="0"/>
              </a:rPr>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Dùng cho mạng WAN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Không cho phép mất gói tin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Đảm bảo việc truyền dữ liệu </a:t>
            </a:r>
            <a:br>
              <a:rPr lang="vi-VN" altLang="en-US" sz="2400" dirty="0">
                <a:latin typeface="Times New Roman" panose="02020603050405020304" pitchFamily="18" charset="0"/>
                <a:cs typeface="Times New Roman" panose="02020603050405020304" pitchFamily="18" charset="0"/>
              </a:rPr>
            </a:br>
            <a:r>
              <a:rPr lang="vi-VN" altLang="en-US" sz="2400" dirty="0">
                <a:latin typeface="Times New Roman" panose="02020603050405020304" pitchFamily="18" charset="0"/>
                <a:cs typeface="Times New Roman" panose="02020603050405020304" pitchFamily="18" charset="0"/>
              </a:rPr>
              <a:t>- Tốc độ truyền thấp hơn UDP </a:t>
            </a:r>
            <a:endParaRPr lang="en-US" altLang="en-US" sz="2400" dirty="0">
              <a:latin typeface="Times New Roman" panose="02020603050405020304" pitchFamily="18" charset="0"/>
              <a:cs typeface="Times New Roman" panose="02020603050405020304" pitchFamily="18" charset="0"/>
            </a:endParaRPr>
          </a:p>
        </p:txBody>
      </p:sp>
      <p:pic>
        <p:nvPicPr>
          <p:cNvPr id="24578" name="Picture 2" descr="C:\Users\VanDuc\Desktop\tcp-versus-ud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8541" y="1396536"/>
            <a:ext cx="47148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6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nodeType="clickEffect">
                                  <p:stCondLst>
                                    <p:cond delay="0"/>
                                  </p:stCondLst>
                                  <p:childTnLst>
                                    <p:animMotion origin="layout" path="M -3.33333E-6 3.33333E-6 L -0.85 3.33333E-6 " pathEditMode="relative" rAng="0" ptsTypes="AA">
                                      <p:cBhvr>
                                        <p:cTn id="11" dur="2000" fill="hold"/>
                                        <p:tgtEl>
                                          <p:spTgt spid="24578"/>
                                        </p:tgtEl>
                                        <p:attrNameLst>
                                          <p:attrName>ppt_x</p:attrName>
                                          <p:attrName>ppt_y</p:attrName>
                                        </p:attrNameLst>
                                      </p:cBhvr>
                                      <p:rCtr x="-42500"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4" fill="hold" nodeType="clickEffect">
                                  <p:stCondLst>
                                    <p:cond delay="0"/>
                                  </p:stCondLst>
                                  <p:childTnLst>
                                    <p:anim calcmode="lin" valueType="num">
                                      <p:cBhvr additive="base">
                                        <p:cTn id="15" dur="500"/>
                                        <p:tgtEl>
                                          <p:spTgt spid="24578"/>
                                        </p:tgtEl>
                                        <p:attrNameLst>
                                          <p:attrName>ppt_x</p:attrName>
                                        </p:attrNameLst>
                                      </p:cBhvr>
                                      <p:tavLst>
                                        <p:tav tm="0">
                                          <p:val>
                                            <p:strVal val="ppt_x"/>
                                          </p:val>
                                        </p:tav>
                                        <p:tav tm="100000">
                                          <p:val>
                                            <p:strVal val="ppt_x"/>
                                          </p:val>
                                        </p:tav>
                                      </p:tavLst>
                                    </p:anim>
                                    <p:anim calcmode="lin" valueType="num">
                                      <p:cBhvr additive="base">
                                        <p:cTn id="16" dur="500"/>
                                        <p:tgtEl>
                                          <p:spTgt spid="24578"/>
                                        </p:tgtEl>
                                        <p:attrNameLst>
                                          <p:attrName>ppt_y</p:attrName>
                                        </p:attrNameLst>
                                      </p:cBhvr>
                                      <p:tavLst>
                                        <p:tav tm="0">
                                          <p:val>
                                            <p:strVal val="ppt_y"/>
                                          </p:val>
                                        </p:tav>
                                        <p:tav tm="100000">
                                          <p:val>
                                            <p:strVal val="1+ppt_h/2"/>
                                          </p:val>
                                        </p:tav>
                                      </p:tavLst>
                                    </p:anim>
                                    <p:set>
                                      <p:cBhvr>
                                        <p:cTn id="17" dur="1" fill="hold">
                                          <p:stCondLst>
                                            <p:cond delay="499"/>
                                          </p:stCondLst>
                                        </p:cTn>
                                        <p:tgtEl>
                                          <p:spTgt spid="2457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ox(in)">
                                      <p:cBhvr>
                                        <p:cTn id="22" dur="500"/>
                                        <p:tgtEl>
                                          <p:spTgt spid="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ox(in)">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ox(in)">
                                      <p:cBhvr>
                                        <p:cTn id="32" dur="500"/>
                                        <p:tgtEl>
                                          <p:spTgt spid="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blinds(horizontal)">
                                      <p:cBhvr>
                                        <p:cTn id="4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3846" y="1881959"/>
            <a:ext cx="9905999" cy="4295004"/>
          </a:xfrm>
        </p:spPr>
        <p:txBody>
          <a:bodyPr>
            <a:normAutofit/>
          </a:bodyPr>
          <a:lstStyle/>
          <a:p>
            <a:pPr eaLnBrk="1" hangingPunct="1"/>
            <a:r>
              <a:rPr lang="en-US" altLang="en-US" dirty="0" err="1" smtClean="0">
                <a:latin typeface="Times New Roman" panose="02020603050405020304" pitchFamily="18" charset="0"/>
                <a:cs typeface="Times New Roman" panose="02020603050405020304" pitchFamily="18" charset="0"/>
              </a:rPr>
              <a:t>Chương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trình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sẽ</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có</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bước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cơ</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bản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sau</a:t>
            </a:r>
            <a:r>
              <a:rPr lang="en-US" altLang="en-US" dirty="0" smtClean="0">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1.  </a:t>
            </a:r>
            <a:r>
              <a:rPr lang="en-US" altLang="en-US" dirty="0" err="1">
                <a:latin typeface="Times New Roman" panose="02020603050405020304" pitchFamily="18" charset="0"/>
                <a:cs typeface="Times New Roman" panose="02020603050405020304" pitchFamily="18" charset="0"/>
              </a:rPr>
              <a:t>Mở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socket.</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2.  </a:t>
            </a:r>
            <a:r>
              <a:rPr lang="en-US" altLang="en-US" dirty="0" err="1">
                <a:latin typeface="Times New Roman" panose="02020603050405020304" pitchFamily="18" charset="0"/>
                <a:cs typeface="Times New Roman" panose="02020603050405020304" pitchFamily="18" charset="0"/>
              </a:rPr>
              <a:t>Mở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input stream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output stream </a:t>
            </a:r>
            <a:r>
              <a:rPr lang="en-US" altLang="en-US" dirty="0" err="1">
                <a:latin typeface="Times New Roman" panose="02020603050405020304" pitchFamily="18" charset="0"/>
                <a:cs typeface="Times New Roman" panose="02020603050405020304" pitchFamily="18" charset="0"/>
              </a:rPr>
              <a:t>tới</a:t>
            </a:r>
            <a:r>
              <a:rPr lang="en-US" altLang="en-US" dirty="0">
                <a:latin typeface="Times New Roman" panose="02020603050405020304" pitchFamily="18" charset="0"/>
                <a:cs typeface="Times New Roman" panose="02020603050405020304" pitchFamily="18" charset="0"/>
              </a:rPr>
              <a:t> socket.</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3.  </a:t>
            </a:r>
            <a:r>
              <a:rPr lang="en-US" altLang="en-US" dirty="0" err="1">
                <a:latin typeface="Times New Roman" panose="02020603050405020304" pitchFamily="18" charset="0"/>
                <a:cs typeface="Times New Roman" panose="02020603050405020304" pitchFamily="18" charset="0"/>
              </a:rPr>
              <a:t>Đọc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tới</a:t>
            </a:r>
            <a:r>
              <a:rPr lang="en-US" altLang="en-US" dirty="0">
                <a:latin typeface="Times New Roman" panose="02020603050405020304" pitchFamily="18" charset="0"/>
                <a:cs typeface="Times New Roman" panose="02020603050405020304" pitchFamily="18" charset="0"/>
              </a:rPr>
              <a:t> stream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qua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server.</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4.  </a:t>
            </a:r>
            <a:r>
              <a:rPr lang="en-US" altLang="en-US" dirty="0" err="1">
                <a:latin typeface="Times New Roman" panose="02020603050405020304" pitchFamily="18" charset="0"/>
                <a:cs typeface="Times New Roman" panose="02020603050405020304" pitchFamily="18" charset="0"/>
              </a:rPr>
              <a:t>Đóng</a:t>
            </a:r>
            <a:r>
              <a:rPr lang="en-US" altLang="en-US" dirty="0">
                <a:latin typeface="Times New Roman" panose="02020603050405020304" pitchFamily="18" charset="0"/>
                <a:cs typeface="Times New Roman" panose="02020603050405020304" pitchFamily="18" charset="0"/>
              </a:rPr>
              <a:t> stream.</a:t>
            </a: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5.  </a:t>
            </a:r>
            <a:r>
              <a:rPr lang="en-US" altLang="en-US" dirty="0" err="1">
                <a:latin typeface="Times New Roman" panose="02020603050405020304" pitchFamily="18" charset="0"/>
                <a:cs typeface="Times New Roman" panose="02020603050405020304" pitchFamily="18" charset="0"/>
              </a:rPr>
              <a:t>Đóng</a:t>
            </a:r>
            <a:r>
              <a:rPr lang="en-US" altLang="en-US" dirty="0">
                <a:latin typeface="Times New Roman" panose="02020603050405020304" pitchFamily="18" charset="0"/>
                <a:cs typeface="Times New Roman" panose="02020603050405020304" pitchFamily="18" charset="0"/>
              </a:rPr>
              <a:t> socket</a:t>
            </a:r>
          </a:p>
          <a:p>
            <a:pPr eaLnBrk="1" hangingPunct="1"/>
            <a:endParaRPr lang="en-US" altLang="en-US" dirty="0" smtClean="0">
              <a:latin typeface="Times New Roman" panose="02020603050405020304" pitchFamily="18" charset="0"/>
              <a:cs typeface="Times New Roman" panose="02020603050405020304" pitchFamily="18" charset="0"/>
            </a:endParaRPr>
          </a:p>
        </p:txBody>
      </p:sp>
      <p:pic>
        <p:nvPicPr>
          <p:cNvPr id="23553" name="Picture 1" descr="C:\Users\VanDuc\Desktop\sieuthiNHANH2011072120129m2nmodg4mz52660_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4508"/>
            <a:ext cx="6096000" cy="505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569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4.44444E-6 L 0.71667 4.44444E-6 " pathEditMode="relative" rAng="0" ptsTypes="AA">
                                      <p:cBhvr>
                                        <p:cTn id="6" dur="2000" fill="hold"/>
                                        <p:tgtEl>
                                          <p:spTgt spid="23553"/>
                                        </p:tgtEl>
                                        <p:attrNameLst>
                                          <p:attrName>ppt_x</p:attrName>
                                          <p:attrName>ppt_y</p:attrName>
                                        </p:attrNameLst>
                                      </p:cBhvr>
                                      <p:rCtr x="3580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4" fill="hold" nodeType="clickEffect">
                                  <p:stCondLst>
                                    <p:cond delay="0"/>
                                  </p:stCondLst>
                                  <p:childTnLst>
                                    <p:anim calcmode="lin" valueType="num">
                                      <p:cBhvr additive="base">
                                        <p:cTn id="10" dur="500"/>
                                        <p:tgtEl>
                                          <p:spTgt spid="23553"/>
                                        </p:tgtEl>
                                        <p:attrNameLst>
                                          <p:attrName>ppt_x</p:attrName>
                                        </p:attrNameLst>
                                      </p:cBhvr>
                                      <p:tavLst>
                                        <p:tav tm="0">
                                          <p:val>
                                            <p:strVal val="ppt_x"/>
                                          </p:val>
                                        </p:tav>
                                        <p:tav tm="100000">
                                          <p:val>
                                            <p:strVal val="ppt_x"/>
                                          </p:val>
                                        </p:tav>
                                      </p:tavLst>
                                    </p:anim>
                                    <p:anim calcmode="lin" valueType="num">
                                      <p:cBhvr additive="base">
                                        <p:cTn id="11" dur="500"/>
                                        <p:tgtEl>
                                          <p:spTgt spid="23553"/>
                                        </p:tgtEl>
                                        <p:attrNameLst>
                                          <p:attrName>ppt_y</p:attrName>
                                        </p:attrNameLst>
                                      </p:cBhvr>
                                      <p:tavLst>
                                        <p:tav tm="0">
                                          <p:val>
                                            <p:strVal val="ppt_y"/>
                                          </p:val>
                                        </p:tav>
                                        <p:tav tm="100000">
                                          <p:val>
                                            <p:strVal val="1+ppt_h/2"/>
                                          </p:val>
                                        </p:tav>
                                      </p:tavLst>
                                    </p:anim>
                                    <p:set>
                                      <p:cBhvr>
                                        <p:cTn id="12" dur="1" fill="hold">
                                          <p:stCondLst>
                                            <p:cond delay="499"/>
                                          </p:stCondLst>
                                        </p:cTn>
                                        <p:tgtEl>
                                          <p:spTgt spid="235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amond(in)">
                                      <p:cBhvr>
                                        <p:cTn id="22" dur="500"/>
                                        <p:tgtEl>
                                          <p:spTgt spid="3">
                                            <p:txEl>
                                              <p:pRg st="1" end="1"/>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amond(in)">
                                      <p:cBhvr>
                                        <p:cTn id="25" dur="500"/>
                                        <p:tgtEl>
                                          <p:spTgt spid="3">
                                            <p:txEl>
                                              <p:pRg st="2" end="2"/>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amond(in)">
                                      <p:cBhvr>
                                        <p:cTn id="28" dur="500"/>
                                        <p:tgtEl>
                                          <p:spTgt spid="3">
                                            <p:txEl>
                                              <p:pRg st="3" end="3"/>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amond(in)">
                                      <p:cBhvr>
                                        <p:cTn id="31" dur="500"/>
                                        <p:tgtEl>
                                          <p:spTgt spid="3">
                                            <p:txEl>
                                              <p:pRg st="4" end="4"/>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amond(in)">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55234" cy="965664"/>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9349" y="1447801"/>
            <a:ext cx="10045337" cy="4874622"/>
          </a:xfrm>
        </p:spPr>
        <p:txBody>
          <a:bodyPr>
            <a:normAutofit fontScale="92500" lnSpcReduction="20000"/>
          </a:bodyPr>
          <a:lstStyle/>
          <a:p>
            <a:pPr marL="0" indent="0">
              <a:spcBef>
                <a:spcPts val="0"/>
              </a:spcBef>
              <a:buNone/>
              <a:defRPr/>
            </a:pPr>
            <a:r>
              <a:rPr lang="en-US" sz="2600" b="1" dirty="0" err="1" smtClean="0">
                <a:latin typeface="Times New Roman" panose="02020603050405020304" pitchFamily="18" charset="0"/>
                <a:cs typeface="Times New Roman" panose="02020603050405020304" pitchFamily="18" charset="0"/>
              </a:rPr>
              <a:t>Lớp</a:t>
            </a:r>
            <a:r>
              <a:rPr lang="en-US" sz="2600" b="1" dirty="0" smtClean="0">
                <a:latin typeface="Times New Roman" panose="02020603050405020304" pitchFamily="18" charset="0"/>
                <a:cs typeface="Times New Roman" panose="02020603050405020304" pitchFamily="18" charset="0"/>
              </a:rPr>
              <a:t> Socket </a:t>
            </a:r>
            <a:endParaRPr lang="en-US" sz="2600" dirty="0">
              <a:latin typeface="Times New Roman" panose="02020603050405020304" pitchFamily="18" charset="0"/>
              <a:cs typeface="Times New Roman" panose="02020603050405020304" pitchFamily="18" charset="0"/>
            </a:endParaRPr>
          </a:p>
          <a:p>
            <a:pPr>
              <a:spcBef>
                <a:spcPts val="0"/>
              </a:spcBef>
              <a:buNone/>
              <a:defRPr/>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Constructor: </a:t>
            </a:r>
          </a:p>
          <a:p>
            <a:pPr>
              <a:spcBef>
                <a:spcPts val="0"/>
              </a:spcBef>
              <a:buNone/>
              <a:defRPr/>
            </a:pPr>
            <a:r>
              <a:rPr lang="en-US" sz="2600" dirty="0">
                <a:solidFill>
                  <a:srgbClr val="FFFF00"/>
                </a:solidFill>
                <a:latin typeface="Times New Roman" panose="02020603050405020304" pitchFamily="18" charset="0"/>
                <a:cs typeface="Times New Roman" panose="02020603050405020304" pitchFamily="18" charset="0"/>
              </a:rPr>
              <a:t>- public Socket(String host, </a:t>
            </a:r>
            <a:r>
              <a:rPr lang="en-US" sz="2600" dirty="0" err="1">
                <a:solidFill>
                  <a:srgbClr val="FFFF00"/>
                </a:solidFill>
                <a:latin typeface="Times New Roman" panose="02020603050405020304" pitchFamily="18" charset="0"/>
                <a:cs typeface="Times New Roman" panose="02020603050405020304" pitchFamily="18" charset="0"/>
              </a:rPr>
              <a:t>int</a:t>
            </a:r>
            <a:r>
              <a:rPr lang="en-US" sz="2600" dirty="0">
                <a:solidFill>
                  <a:srgbClr val="FFFF00"/>
                </a:solidFill>
                <a:latin typeface="Times New Roman" panose="02020603050405020304" pitchFamily="18" charset="0"/>
                <a:cs typeface="Times New Roman" panose="02020603050405020304" pitchFamily="18" charset="0"/>
              </a:rPr>
              <a:t> port) throws </a:t>
            </a:r>
            <a:r>
              <a:rPr lang="en-US" sz="2600" dirty="0" err="1">
                <a:solidFill>
                  <a:srgbClr val="FFFF00"/>
                </a:solidFill>
                <a:latin typeface="Times New Roman" panose="02020603050405020304" pitchFamily="18" charset="0"/>
                <a:cs typeface="Times New Roman" panose="02020603050405020304" pitchFamily="18" charset="0"/>
              </a:rPr>
              <a:t>UnknownHostException</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IOException</a:t>
            </a:r>
            <a:r>
              <a:rPr lang="en-US" sz="2600" dirty="0">
                <a:solidFill>
                  <a:srgbClr val="FFFF00"/>
                </a:solidFill>
                <a:latin typeface="Times New Roman" panose="02020603050405020304" pitchFamily="18" charset="0"/>
                <a:cs typeface="Times New Roman" panose="02020603050405020304" pitchFamily="18" charset="0"/>
              </a:rPr>
              <a:t/>
            </a:r>
            <a:br>
              <a:rPr lang="en-US" sz="2600" dirty="0">
                <a:solidFill>
                  <a:srgbClr val="FFFF00"/>
                </a:solidFill>
                <a:latin typeface="Times New Roman" panose="02020603050405020304" pitchFamily="18" charset="0"/>
                <a:cs typeface="Times New Roman" panose="02020603050405020304" pitchFamily="18" charset="0"/>
              </a:rPr>
            </a:br>
            <a:endParaRPr lang="en-US" sz="26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socket TCP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host, </a:t>
            </a:r>
            <a:r>
              <a:rPr lang="en-US" sz="2600" dirty="0" err="1">
                <a:latin typeface="Times New Roman" panose="02020603050405020304" pitchFamily="18" charset="0"/>
                <a:cs typeface="Times New Roman" panose="02020603050405020304" pitchFamily="18" charset="0"/>
              </a:rPr>
              <a:t>cổng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host ở </a:t>
            </a:r>
            <a:r>
              <a:rPr lang="en-US" sz="2600" dirty="0" err="1">
                <a:latin typeface="Times New Roman" panose="02020603050405020304" pitchFamily="18" charset="0"/>
                <a:cs typeface="Times New Roman" panose="02020603050405020304" pitchFamily="18" charset="0"/>
              </a:rPr>
              <a:t>xa</a:t>
            </a:r>
            <a:r>
              <a:rPr lang="en-US" sz="2600" dirty="0">
                <a:latin typeface="Times New Roman" panose="02020603050405020304" pitchFamily="18" charset="0"/>
                <a:cs typeface="Times New Roman" panose="02020603050405020304" pitchFamily="18" charset="0"/>
              </a:rPr>
              <a:t>.</a:t>
            </a:r>
          </a:p>
          <a:p>
            <a:pPr>
              <a:spcBef>
                <a:spcPts val="0"/>
              </a:spcBef>
              <a:buNone/>
              <a:defRPr/>
            </a:pP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a:t>
            </a:r>
          </a:p>
          <a:p>
            <a:pPr>
              <a:spcBef>
                <a:spcPts val="0"/>
              </a:spcBef>
              <a:buNone/>
              <a:defRPr/>
            </a:pPr>
            <a:r>
              <a:rPr lang="en-US" altLang="en-US" sz="2600" dirty="0" err="1">
                <a:latin typeface="Times New Roman" panose="02020603050405020304" pitchFamily="18" charset="0"/>
                <a:cs typeface="Times New Roman" panose="02020603050405020304" pitchFamily="18" charset="0"/>
              </a:rPr>
              <a:t>Trong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tham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số</a:t>
            </a:r>
            <a:r>
              <a:rPr lang="en-US" altLang="en-US" sz="2600" dirty="0">
                <a:latin typeface="Times New Roman" panose="02020603050405020304" pitchFamily="18" charset="0"/>
                <a:cs typeface="Times New Roman" panose="02020603050405020304" pitchFamily="18" charset="0"/>
              </a:rPr>
              <a:t> host </a:t>
            </a:r>
            <a:r>
              <a:rPr lang="en-US" altLang="en-US" sz="2600" dirty="0" err="1">
                <a:latin typeface="Times New Roman" panose="02020603050405020304" pitchFamily="18" charset="0"/>
                <a:cs typeface="Times New Roman" panose="02020603050405020304" pitchFamily="18" charset="0"/>
              </a:rPr>
              <a:t>là</a:t>
            </a:r>
            <a:r>
              <a:rPr lang="en-US" altLang="en-US" sz="2600" dirty="0">
                <a:latin typeface="Times New Roman" panose="02020603050405020304" pitchFamily="18" charset="0"/>
                <a:cs typeface="Times New Roman" panose="02020603050405020304" pitchFamily="18" charset="0"/>
              </a:rPr>
              <a:t> hostname </a:t>
            </a:r>
            <a:r>
              <a:rPr lang="en-US" altLang="en-US" sz="2600" dirty="0" err="1">
                <a:latin typeface="Times New Roman" panose="02020603050405020304" pitchFamily="18" charset="0"/>
                <a:cs typeface="Times New Roman" panose="02020603050405020304" pitchFamily="18" charset="0"/>
              </a:rPr>
              <a:t>kiểu</a:t>
            </a:r>
            <a:r>
              <a:rPr lang="en-US" altLang="en-US" sz="2600" dirty="0">
                <a:latin typeface="Times New Roman" panose="02020603050405020304" pitchFamily="18" charset="0"/>
                <a:cs typeface="Times New Roman" panose="02020603050405020304" pitchFamily="18" charset="0"/>
              </a:rPr>
              <a:t> String, </a:t>
            </a:r>
            <a:r>
              <a:rPr lang="en-US" altLang="en-US" sz="2600" dirty="0" err="1">
                <a:latin typeface="Times New Roman" panose="02020603050405020304" pitchFamily="18" charset="0"/>
                <a:cs typeface="Times New Roman" panose="02020603050405020304" pitchFamily="18" charset="0"/>
              </a:rPr>
              <a:t>nếu</a:t>
            </a:r>
            <a:r>
              <a:rPr lang="en-US" altLang="en-US" sz="2600" dirty="0">
                <a:latin typeface="Times New Roman" panose="02020603050405020304" pitchFamily="18" charset="0"/>
                <a:cs typeface="Times New Roman" panose="02020603050405020304" pitchFamily="18" charset="0"/>
              </a:rPr>
              <a:t> host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hoặc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máy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chủ</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miền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hoạt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động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thì</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đưa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ngoại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UnknownHostException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Vì</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lý</a:t>
            </a:r>
            <a:r>
              <a:rPr lang="en-US" altLang="en-US" sz="2600" dirty="0">
                <a:latin typeface="Times New Roman" panose="02020603050405020304" pitchFamily="18" charset="0"/>
                <a:cs typeface="Times New Roman" panose="02020603050405020304" pitchFamily="18" charset="0"/>
              </a:rPr>
              <a:t> do </a:t>
            </a:r>
            <a:r>
              <a:rPr lang="en-US" altLang="en-US" sz="2600" dirty="0" err="1">
                <a:latin typeface="Times New Roman" panose="02020603050405020304" pitchFamily="18" charset="0"/>
                <a:cs typeface="Times New Roman" panose="02020603050405020304" pitchFamily="18" charset="0"/>
              </a:rPr>
              <a:t>nào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mà</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thể</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mở</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được</a:t>
            </a:r>
            <a:r>
              <a:rPr lang="en-US" altLang="en-US" sz="2600" dirty="0">
                <a:latin typeface="Times New Roman" panose="02020603050405020304" pitchFamily="18" charset="0"/>
                <a:cs typeface="Times New Roman" panose="02020603050405020304" pitchFamily="18" charset="0"/>
              </a:rPr>
              <a:t> socket </a:t>
            </a:r>
            <a:r>
              <a:rPr lang="en-US" altLang="en-US" sz="2600" dirty="0" err="1">
                <a:latin typeface="Times New Roman" panose="02020603050405020304" pitchFamily="18" charset="0"/>
                <a:cs typeface="Times New Roman" panose="02020603050405020304" pitchFamily="18" charset="0"/>
              </a:rPr>
              <a:t>thì</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sẽ</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ngoại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IOException</a:t>
            </a:r>
            <a:r>
              <a:rPr lang="en-US" altLang="en-US" sz="2600" dirty="0">
                <a:latin typeface="Times New Roman" panose="02020603050405020304" pitchFamily="18" charset="0"/>
                <a:cs typeface="Times New Roman" panose="02020603050405020304" pitchFamily="18" charset="0"/>
              </a:rPr>
              <a:t>. </a:t>
            </a:r>
          </a:p>
          <a:p>
            <a:pPr>
              <a:spcBef>
                <a:spcPts val="0"/>
              </a:spcBef>
              <a:buNone/>
              <a:defRPr/>
            </a:pPr>
            <a:endParaRPr lang="en-US" sz="2400" dirty="0">
              <a:latin typeface="Times New Roman" panose="02020603050405020304" pitchFamily="18" charset="0"/>
              <a:cs typeface="Times New Roman" panose="02020603050405020304" pitchFamily="18" charset="0"/>
            </a:endParaRPr>
          </a:p>
          <a:p>
            <a:pPr>
              <a:spcBef>
                <a:spcPts val="0"/>
              </a:spcBef>
              <a:buNone/>
              <a:defRPr/>
            </a:pPr>
            <a:endParaRPr lang="en-US" sz="24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2420600" y="0"/>
            <a:ext cx="7696200" cy="3962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2400" dirty="0">
                <a:solidFill>
                  <a:srgbClr val="0070C0"/>
                </a:solidFill>
                <a:latin typeface="Times New Roman" panose="02020603050405020304" pitchFamily="18" charset="0"/>
                <a:cs typeface="Times New Roman" panose="02020603050405020304" pitchFamily="18" charset="0"/>
              </a:rPr>
              <a:t>try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Socket s = </a:t>
            </a:r>
            <a:r>
              <a:rPr lang="en-US" sz="2400" dirty="0">
                <a:solidFill>
                  <a:srgbClr val="0070C0"/>
                </a:solidFill>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Socket( “www.vnn.vn”,80);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catch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UnknownHostException</a:t>
            </a:r>
            <a:r>
              <a:rPr lang="en-US" sz="2400" dirty="0">
                <a:latin typeface="Times New Roman" panose="02020603050405020304" pitchFamily="18" charset="0"/>
                <a:cs typeface="Times New Roman" panose="02020603050405020304" pitchFamily="18" charset="0"/>
              </a:rPr>
              <a:t> 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a:t>
            </a:r>
            <a:r>
              <a:rPr lang="en-US" sz="2400" dirty="0" err="1">
                <a:solidFill>
                  <a:srgbClr val="00B050"/>
                </a:solidFill>
                <a:latin typeface="Times New Roman" panose="02020603050405020304" pitchFamily="18" charset="0"/>
                <a:cs typeface="Times New Roman" panose="02020603050405020304" pitchFamily="18" charset="0"/>
              </a:rPr>
              <a:t>err</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host”);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defRPr/>
            </a:pPr>
            <a:r>
              <a:rPr lang="en-US" sz="2400" dirty="0">
                <a:solidFill>
                  <a:srgbClr val="0070C0"/>
                </a:solidFill>
                <a:latin typeface="Times New Roman" panose="02020603050405020304" pitchFamily="18" charset="0"/>
                <a:cs typeface="Times New Roman" panose="02020603050405020304" pitchFamily="18" charset="0"/>
              </a:rPr>
              <a:t>catch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IOException</a:t>
            </a:r>
            <a:r>
              <a:rPr lang="en-US" sz="2400" dirty="0">
                <a:latin typeface="Times New Roman" panose="02020603050405020304" pitchFamily="18" charset="0"/>
                <a:cs typeface="Times New Roman" panose="02020603050405020304" pitchFamily="18" charset="0"/>
              </a:rPr>
              <a:t> 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a:t>
            </a:r>
            <a:r>
              <a:rPr lang="en-US" sz="2400" dirty="0" err="1">
                <a:solidFill>
                  <a:srgbClr val="00B050"/>
                </a:solidFill>
                <a:latin typeface="Times New Roman" panose="02020603050405020304" pitchFamily="18" charset="0"/>
                <a:cs typeface="Times New Roman" panose="02020603050405020304" pitchFamily="18" charset="0"/>
              </a:rPr>
              <a:t>err</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58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5" presetClass="path" presetSubtype="0" accel="50000" decel="50000" fill="hold" grpId="0" nodeType="clickEffect">
                                  <p:stCondLst>
                                    <p:cond delay="0"/>
                                  </p:stCondLst>
                                  <p:childTnLst>
                                    <p:animMotion origin="layout" path="M -0.32865 -0.02222 L -0.90691 -0.00324 " pathEditMode="relative" rAng="0" ptsTypes="AA">
                                      <p:cBhvr>
                                        <p:cTn id="36" dur="2000" fill="hold"/>
                                        <p:tgtEl>
                                          <p:spTgt spid="6"/>
                                        </p:tgtEl>
                                        <p:attrNameLst>
                                          <p:attrName>ppt_x</p:attrName>
                                          <p:attrName>ppt_y</p:attrName>
                                        </p:attrNameLst>
                                      </p:cBhvr>
                                      <p:rCtr x="-28919"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41864"/>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041864"/>
            <a:ext cx="11252200" cy="5816136"/>
          </a:xfrm>
        </p:spPr>
        <p:txBody>
          <a:bodyPr>
            <a:normAutofit fontScale="40000" lnSpcReduction="20000"/>
          </a:bodyPr>
          <a:lstStyle/>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port)throws </a:t>
            </a:r>
            <a:r>
              <a:rPr lang="en-US" sz="5500" dirty="0" err="1">
                <a:solidFill>
                  <a:srgbClr val="FFFF00"/>
                </a:solidFill>
                <a:latin typeface="Times New Roman" panose="02020603050405020304" pitchFamily="18" charset="0"/>
                <a:cs typeface="Times New Roman" panose="02020603050405020304" pitchFamily="18" charset="0"/>
              </a:rPr>
              <a:t>IOException</a:t>
            </a:r>
            <a:endParaRPr lang="en-US" sz="55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5500" dirty="0" smtClean="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Tương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tự</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như</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trước</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tạo</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socket TCP </a:t>
            </a:r>
            <a:r>
              <a:rPr lang="en-US" sz="5500" dirty="0" err="1">
                <a:latin typeface="Times New Roman" panose="02020603050405020304" pitchFamily="18" charset="0"/>
                <a:cs typeface="Times New Roman" panose="02020603050405020304" pitchFamily="18" charset="0"/>
              </a:rPr>
              <a:t>với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thông</a:t>
            </a:r>
            <a:r>
              <a:rPr lang="en-US" sz="5500" dirty="0">
                <a:latin typeface="Times New Roman" panose="02020603050405020304" pitchFamily="18" charset="0"/>
                <a:cs typeface="Times New Roman" panose="02020603050405020304" pitchFamily="18" charset="0"/>
              </a:rPr>
              <a:t> tin </a:t>
            </a:r>
            <a:r>
              <a:rPr lang="en-US" sz="5500" dirty="0" err="1">
                <a:latin typeface="Times New Roman" panose="02020603050405020304" pitchFamily="18" charset="0"/>
                <a:cs typeface="Times New Roman" panose="02020603050405020304" pitchFamily="18" charset="0"/>
              </a:rPr>
              <a:t>là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của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xác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định</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InetAddres</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số</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port, </a:t>
            </a:r>
            <a:r>
              <a:rPr lang="en-US" sz="5500" dirty="0" err="1">
                <a:latin typeface="Times New Roman" panose="02020603050405020304" pitchFamily="18" charset="0"/>
                <a:cs typeface="Times New Roman" panose="02020603050405020304" pitchFamily="18" charset="0"/>
              </a:rPr>
              <a:t>sau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thực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kết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tới</a:t>
            </a:r>
            <a:r>
              <a:rPr lang="en-US" sz="5500" dirty="0">
                <a:latin typeface="Times New Roman" panose="02020603050405020304" pitchFamily="18" charset="0"/>
                <a:cs typeface="Times New Roman" panose="02020603050405020304" pitchFamily="18" charset="0"/>
              </a:rPr>
              <a:t> host. </a:t>
            </a:r>
          </a:p>
          <a:p>
            <a:pPr>
              <a:spcBef>
                <a:spcPts val="0"/>
              </a:spcBef>
              <a:buNone/>
              <a:defRPr/>
            </a:pPr>
            <a:endParaRPr lang="en-US" sz="55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 (String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interface,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localPort</a:t>
            </a:r>
            <a:r>
              <a:rPr lang="en-US" sz="5500" dirty="0">
                <a:solidFill>
                  <a:srgbClr val="FFFF00"/>
                </a:solidFill>
                <a:latin typeface="Times New Roman" panose="02020603050405020304" pitchFamily="18" charset="0"/>
                <a:cs typeface="Times New Roman" panose="02020603050405020304" pitchFamily="18" charset="0"/>
              </a:rPr>
              <a:t>) throws </a:t>
            </a:r>
            <a:r>
              <a:rPr lang="en-US" sz="5500" dirty="0" err="1">
                <a:solidFill>
                  <a:srgbClr val="FFFF00"/>
                </a:solidFill>
                <a:latin typeface="Times New Roman" panose="02020603050405020304" pitchFamily="18" charset="0"/>
                <a:cs typeface="Times New Roman" panose="02020603050405020304" pitchFamily="18" charset="0"/>
              </a:rPr>
              <a:t>IOException</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UnknownHostException</a:t>
            </a:r>
            <a:r>
              <a:rPr lang="en-US" sz="5500" dirty="0">
                <a:solidFill>
                  <a:srgbClr val="FFFF00"/>
                </a:solidFill>
                <a:latin typeface="Times New Roman" panose="02020603050405020304" pitchFamily="18" charset="0"/>
                <a:cs typeface="Times New Roman" panose="02020603050405020304" pitchFamily="18" charset="0"/>
              </a:rPr>
              <a:t>)</a:t>
            </a:r>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Constructor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tạo</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ra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socket </a:t>
            </a:r>
            <a:r>
              <a:rPr lang="en-US" sz="5500" dirty="0" err="1">
                <a:latin typeface="Times New Roman" panose="02020603050405020304" pitchFamily="18" charset="0"/>
                <a:cs typeface="Times New Roman" panose="02020603050405020304" pitchFamily="18" charset="0"/>
              </a:rPr>
              <a:t>với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thông</a:t>
            </a:r>
            <a:r>
              <a:rPr lang="en-US" sz="5500" dirty="0">
                <a:latin typeface="Times New Roman" panose="02020603050405020304" pitchFamily="18" charset="0"/>
                <a:cs typeface="Times New Roman" panose="02020603050405020304" pitchFamily="18" charset="0"/>
              </a:rPr>
              <a:t> tin </a:t>
            </a:r>
            <a:r>
              <a:rPr lang="en-US" sz="5500" dirty="0" err="1">
                <a:latin typeface="Times New Roman" panose="02020603050405020304" pitchFamily="18" charset="0"/>
                <a:cs typeface="Times New Roman" panose="02020603050405020304" pitchFamily="18" charset="0"/>
              </a:rPr>
              <a:t>là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IP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biểu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diễn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String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số</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và</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thực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hiện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kết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tới</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đó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Nếu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localPort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bằng</a:t>
            </a:r>
            <a:r>
              <a:rPr lang="en-US" sz="5500" dirty="0">
                <a:latin typeface="Times New Roman" panose="02020603050405020304" pitchFamily="18" charset="0"/>
                <a:cs typeface="Times New Roman" panose="02020603050405020304" pitchFamily="18" charset="0"/>
              </a:rPr>
              <a:t> 0 </a:t>
            </a:r>
            <a:r>
              <a:rPr lang="en-US" sz="5500" dirty="0" err="1">
                <a:latin typeface="Times New Roman" panose="02020603050405020304" pitchFamily="18" charset="0"/>
                <a:cs typeface="Times New Roman" panose="02020603050405020304" pitchFamily="18" charset="0"/>
              </a:rPr>
              <a:t>thì</a:t>
            </a:r>
            <a:r>
              <a:rPr lang="en-US" sz="5500" dirty="0">
                <a:latin typeface="Times New Roman" panose="02020603050405020304" pitchFamily="18" charset="0"/>
                <a:cs typeface="Times New Roman" panose="02020603050405020304" pitchFamily="18" charset="0"/>
              </a:rPr>
              <a:t> </a:t>
            </a:r>
            <a:r>
              <a:rPr lang="en-US" sz="5500" u="sng" dirty="0">
                <a:latin typeface="Times New Roman" panose="02020603050405020304" pitchFamily="18" charset="0"/>
                <a:cs typeface="Times New Roman" panose="02020603050405020304" pitchFamily="18" charset="0"/>
              </a:rPr>
              <a:t>Java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sẽ</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lựa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chọn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cổng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ngẫu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nhiên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có</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sẵn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nằm</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trong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khoảng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từ</a:t>
            </a:r>
            <a:r>
              <a:rPr lang="en-US" sz="5500" dirty="0">
                <a:latin typeface="Times New Roman" panose="02020603050405020304" pitchFamily="18" charset="0"/>
                <a:cs typeface="Times New Roman" panose="02020603050405020304" pitchFamily="18" charset="0"/>
              </a:rPr>
              <a:t> 1024 </a:t>
            </a:r>
            <a:r>
              <a:rPr lang="en-US" sz="5500" dirty="0" err="1">
                <a:latin typeface="Times New Roman" panose="02020603050405020304" pitchFamily="18" charset="0"/>
                <a:cs typeface="Times New Roman" panose="02020603050405020304" pitchFamily="18" charset="0"/>
              </a:rPr>
              <a:t>đến</a:t>
            </a:r>
            <a:r>
              <a:rPr lang="en-US" sz="5500" dirty="0">
                <a:latin typeface="Times New Roman" panose="02020603050405020304" pitchFamily="18" charset="0"/>
                <a:cs typeface="Times New Roman" panose="02020603050405020304" pitchFamily="18" charset="0"/>
              </a:rPr>
              <a:t> 65535.</a:t>
            </a:r>
          </a:p>
          <a:p>
            <a:pPr>
              <a:spcBef>
                <a:spcPts val="0"/>
              </a:spcBef>
              <a:buFont typeface="Wingdings 2"/>
              <a:buChar char=""/>
              <a:defRPr/>
            </a:pPr>
            <a:endParaRPr lang="en-US" sz="5500" dirty="0">
              <a:solidFill>
                <a:srgbClr val="FF0000"/>
              </a:solidFill>
              <a:latin typeface="Times New Roman" panose="02020603050405020304" pitchFamily="18" charset="0"/>
              <a:cs typeface="Times New Roman" panose="02020603050405020304" pitchFamily="18" charset="0"/>
            </a:endParaRPr>
          </a:p>
          <a:p>
            <a:pPr>
              <a:spcBef>
                <a:spcPts val="0"/>
              </a:spcBef>
              <a:buNone/>
              <a:defRPr/>
            </a:pPr>
            <a:r>
              <a:rPr lang="en-US" sz="5500" dirty="0">
                <a:solidFill>
                  <a:srgbClr val="FFFF00"/>
                </a:solidFill>
                <a:latin typeface="Times New Roman" panose="02020603050405020304" pitchFamily="18" charset="0"/>
                <a:cs typeface="Times New Roman" panose="02020603050405020304" pitchFamily="18" charset="0"/>
              </a:rPr>
              <a:t>- public Socket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host,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port, </a:t>
            </a:r>
            <a:r>
              <a:rPr lang="en-US" sz="5500" dirty="0" err="1">
                <a:solidFill>
                  <a:srgbClr val="FFFF00"/>
                </a:solidFill>
                <a:latin typeface="Times New Roman" panose="02020603050405020304" pitchFamily="18" charset="0"/>
                <a:cs typeface="Times New Roman" panose="02020603050405020304" pitchFamily="18" charset="0"/>
              </a:rPr>
              <a:t>InetAddress</a:t>
            </a:r>
            <a:r>
              <a:rPr lang="en-US" sz="5500" dirty="0">
                <a:solidFill>
                  <a:srgbClr val="FFFF00"/>
                </a:solidFill>
                <a:latin typeface="Times New Roman" panose="02020603050405020304" pitchFamily="18" charset="0"/>
                <a:cs typeface="Times New Roman" panose="02020603050405020304" pitchFamily="18" charset="0"/>
              </a:rPr>
              <a:t> interface, </a:t>
            </a:r>
            <a:r>
              <a:rPr lang="en-US" sz="5500" dirty="0" err="1">
                <a:solidFill>
                  <a:srgbClr val="FFFF00"/>
                </a:solidFill>
                <a:latin typeface="Times New Roman" panose="02020603050405020304" pitchFamily="18" charset="0"/>
                <a:cs typeface="Times New Roman" panose="02020603050405020304" pitchFamily="18" charset="0"/>
              </a:rPr>
              <a:t>int</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localPort</a:t>
            </a:r>
            <a:r>
              <a:rPr lang="en-US" sz="5500" dirty="0">
                <a:solidFill>
                  <a:srgbClr val="FFFF00"/>
                </a:solidFill>
                <a:latin typeface="Times New Roman" panose="02020603050405020304" pitchFamily="18" charset="0"/>
                <a:cs typeface="Times New Roman" panose="02020603050405020304" pitchFamily="18" charset="0"/>
              </a:rPr>
              <a:t>) throws </a:t>
            </a:r>
            <a:r>
              <a:rPr lang="en-US" sz="5500" dirty="0" err="1">
                <a:solidFill>
                  <a:srgbClr val="FFFF00"/>
                </a:solidFill>
                <a:latin typeface="Times New Roman" panose="02020603050405020304" pitchFamily="18" charset="0"/>
                <a:cs typeface="Times New Roman" panose="02020603050405020304" pitchFamily="18" charset="0"/>
              </a:rPr>
              <a:t>IOException</a:t>
            </a:r>
            <a:r>
              <a:rPr lang="en-US" sz="5500" dirty="0">
                <a:solidFill>
                  <a:srgbClr val="FFFF00"/>
                </a:solidFill>
                <a:latin typeface="Times New Roman" panose="02020603050405020304" pitchFamily="18" charset="0"/>
                <a:cs typeface="Times New Roman" panose="02020603050405020304" pitchFamily="18" charset="0"/>
              </a:rPr>
              <a:t>, </a:t>
            </a:r>
            <a:r>
              <a:rPr lang="en-US" sz="5500" dirty="0" err="1">
                <a:solidFill>
                  <a:srgbClr val="FFFF00"/>
                </a:solidFill>
                <a:latin typeface="Times New Roman" panose="02020603050405020304" pitchFamily="18" charset="0"/>
                <a:cs typeface="Times New Roman" panose="02020603050405020304" pitchFamily="18" charset="0"/>
              </a:rPr>
              <a:t>UnknownHostException</a:t>
            </a:r>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Constructor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khác</a:t>
            </a:r>
            <a:r>
              <a:rPr lang="en-US" sz="5500" dirty="0">
                <a:latin typeface="Times New Roman" panose="02020603050405020304" pitchFamily="18" charset="0"/>
                <a:cs typeface="Times New Roman" panose="02020603050405020304" pitchFamily="18" charset="0"/>
              </a:rPr>
              <a:t> constructor </a:t>
            </a:r>
            <a:r>
              <a:rPr lang="en-US" sz="5500" dirty="0" err="1">
                <a:latin typeface="Times New Roman" panose="02020603050405020304" pitchFamily="18" charset="0"/>
                <a:cs typeface="Times New Roman" panose="02020603050405020304" pitchFamily="18" charset="0"/>
              </a:rPr>
              <a:t>trên</a:t>
            </a:r>
            <a:r>
              <a:rPr lang="en-US" sz="5500" dirty="0">
                <a:latin typeface="Times New Roman" panose="02020603050405020304" pitchFamily="18" charset="0"/>
                <a:cs typeface="Times New Roman" panose="02020603050405020304" pitchFamily="18" charset="0"/>
              </a:rPr>
              <a:t> ở </a:t>
            </a:r>
            <a:r>
              <a:rPr lang="en-US" sz="5500" dirty="0" err="1">
                <a:latin typeface="Times New Roman" panose="02020603050405020304" pitchFamily="18" charset="0"/>
                <a:cs typeface="Times New Roman" panose="02020603050405020304" pitchFamily="18" charset="0"/>
              </a:rPr>
              <a:t>chỗ</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địa</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chỉ</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của</a:t>
            </a:r>
            <a:r>
              <a:rPr lang="en-US" sz="5500" dirty="0">
                <a:latin typeface="Times New Roman" panose="02020603050405020304" pitchFamily="18" charset="0"/>
                <a:cs typeface="Times New Roman" panose="02020603050405020304" pitchFamily="18" charset="0"/>
              </a:rPr>
              <a:t> host </a:t>
            </a:r>
            <a:r>
              <a:rPr lang="en-US" sz="5500" dirty="0" err="1">
                <a:latin typeface="Times New Roman" panose="02020603050405020304" pitchFamily="18" charset="0"/>
                <a:cs typeface="Times New Roman" panose="02020603050405020304" pitchFamily="18" charset="0"/>
              </a:rPr>
              <a:t>lúc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này</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được</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biểu</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diễn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bởi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một</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đối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tượng</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InetAddress</a:t>
            </a:r>
            <a:r>
              <a:rPr lang="en-US" sz="5500"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000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0400" y="812800"/>
            <a:ext cx="10871200" cy="5829300"/>
          </a:xfrm>
        </p:spPr>
        <p:txBody>
          <a:bodyPr>
            <a:normAutofit fontScale="70000" lnSpcReduction="20000"/>
          </a:bodyPr>
          <a:lstStyle/>
          <a:p>
            <a:pPr marL="640080" lvl="1">
              <a:buNone/>
              <a:defRPr/>
            </a:pPr>
            <a:r>
              <a:rPr lang="en-US" sz="3100" b="1" dirty="0" err="1">
                <a:solidFill>
                  <a:srgbClr val="FFFF00"/>
                </a:solidFill>
                <a:latin typeface="Times New Roman" panose="02020603050405020304" pitchFamily="18" charset="0"/>
                <a:cs typeface="Times New Roman" panose="02020603050405020304" pitchFamily="18" charset="0"/>
              </a:rPr>
              <a:t>Nhận</a:t>
            </a:r>
            <a:r>
              <a:rPr lang="en-US" sz="3100" b="1" dirty="0">
                <a:solidFill>
                  <a:srgbClr val="FFFF00"/>
                </a:solidFill>
                <a:latin typeface="Times New Roman" panose="02020603050405020304" pitchFamily="18" charset="0"/>
                <a:cs typeface="Times New Roman" panose="02020603050405020304" pitchFamily="18" charset="0"/>
              </a:rPr>
              <a:t> </a:t>
            </a:r>
            <a:r>
              <a:rPr lang="en-US" sz="3100" b="1" dirty="0" err="1">
                <a:solidFill>
                  <a:srgbClr val="FFFF00"/>
                </a:solidFill>
                <a:latin typeface="Times New Roman" panose="02020603050405020304" pitchFamily="18" charset="0"/>
                <a:cs typeface="Times New Roman" panose="02020603050405020304" pitchFamily="18" charset="0"/>
              </a:rPr>
              <a:t>các</a:t>
            </a:r>
            <a:r>
              <a:rPr lang="en-US" sz="3100" b="1" dirty="0">
                <a:solidFill>
                  <a:srgbClr val="FFFF00"/>
                </a:solidFill>
                <a:latin typeface="Times New Roman" panose="02020603050405020304" pitchFamily="18" charset="0"/>
                <a:cs typeface="Times New Roman" panose="02020603050405020304" pitchFamily="18" charset="0"/>
              </a:rPr>
              <a:t> </a:t>
            </a:r>
            <a:r>
              <a:rPr lang="en-US" sz="3100" b="1" dirty="0" err="1">
                <a:solidFill>
                  <a:srgbClr val="FFFF00"/>
                </a:solidFill>
                <a:latin typeface="Times New Roman" panose="02020603050405020304" pitchFamily="18" charset="0"/>
                <a:cs typeface="Times New Roman" panose="02020603050405020304" pitchFamily="18" charset="0"/>
              </a:rPr>
              <a:t>thông</a:t>
            </a:r>
            <a:r>
              <a:rPr lang="en-US" sz="3100" b="1" dirty="0">
                <a:solidFill>
                  <a:srgbClr val="FFFF00"/>
                </a:solidFill>
                <a:latin typeface="Times New Roman" panose="02020603050405020304" pitchFamily="18" charset="0"/>
                <a:cs typeface="Times New Roman" panose="02020603050405020304" pitchFamily="18" charset="0"/>
              </a:rPr>
              <a:t> tin </a:t>
            </a:r>
            <a:r>
              <a:rPr lang="en-US" sz="3100" b="1" dirty="0" err="1">
                <a:solidFill>
                  <a:srgbClr val="FFFF00"/>
                </a:solidFill>
                <a:latin typeface="Times New Roman" panose="02020603050405020304" pitchFamily="18" charset="0"/>
                <a:cs typeface="Times New Roman" panose="02020603050405020304" pitchFamily="18" charset="0"/>
              </a:rPr>
              <a:t>về</a:t>
            </a:r>
            <a:r>
              <a:rPr lang="en-US" sz="3100" b="1" dirty="0">
                <a:solidFill>
                  <a:srgbClr val="FFFF00"/>
                </a:solidFill>
                <a:latin typeface="Times New Roman" panose="02020603050405020304" pitchFamily="18" charset="0"/>
                <a:cs typeface="Times New Roman" panose="02020603050405020304" pitchFamily="18" charset="0"/>
              </a:rPr>
              <a:t> Socket</a:t>
            </a:r>
          </a:p>
          <a:p>
            <a:pPr>
              <a:spcBef>
                <a:spcPts val="0"/>
              </a:spcBef>
              <a:buFont typeface="Wingdings 2"/>
              <a:buChar char=""/>
              <a:defRPr/>
            </a:pP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err="1" smtClean="0">
                <a:latin typeface="Times New Roman" panose="02020603050405020304" pitchFamily="18" charset="0"/>
                <a:cs typeface="Times New Roman" panose="02020603050405020304" pitchFamily="18" charset="0"/>
              </a:rPr>
              <a:t>Đối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tượng</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có</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trường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tin </a:t>
            </a:r>
            <a:r>
              <a:rPr lang="en-US" sz="3100" dirty="0" err="1" smtClean="0">
                <a:latin typeface="Times New Roman" panose="02020603050405020304" pitchFamily="18" charset="0"/>
                <a:cs typeface="Times New Roman" panose="02020603050405020304" pitchFamily="18" charset="0"/>
              </a:rPr>
              <a:t>riêng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có</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truy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cập</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tới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chúng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qua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các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thông</a:t>
            </a:r>
            <a:r>
              <a:rPr lang="en-US" sz="3100" dirty="0" smtClean="0">
                <a:latin typeface="Times New Roman" panose="02020603050405020304" pitchFamily="18" charset="0"/>
                <a:cs typeface="Times New Roman" panose="02020603050405020304" pitchFamily="18" charset="0"/>
              </a:rPr>
              <a:t> tin </a:t>
            </a:r>
            <a:r>
              <a:rPr lang="en-US" sz="3100" dirty="0" err="1" smtClean="0">
                <a:latin typeface="Times New Roman" panose="02020603050405020304" pitchFamily="18" charset="0"/>
                <a:cs typeface="Times New Roman" panose="02020603050405020304" pitchFamily="18" charset="0"/>
              </a:rPr>
              <a:t>này</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Cho </a:t>
            </a:r>
            <a:r>
              <a:rPr lang="en-US" sz="3100" dirty="0" err="1" smtClean="0">
                <a:latin typeface="Times New Roman" panose="02020603050405020304" pitchFamily="18" charset="0"/>
                <a:cs typeface="Times New Roman" panose="02020603050405020304" pitchFamily="18" charset="0"/>
              </a:rPr>
              <a:t>trước</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đối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tượng</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host ở </a:t>
            </a:r>
            <a:r>
              <a:rPr lang="en-US" sz="3100" dirty="0" err="1" smtClean="0">
                <a:latin typeface="Times New Roman" panose="02020603050405020304" pitchFamily="18" charset="0"/>
                <a:cs typeface="Times New Roman" panose="02020603050405020304" pitchFamily="18" charset="0"/>
              </a:rPr>
              <a:t>xa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getPort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ta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số</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cổng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tới</a:t>
            </a:r>
            <a:r>
              <a:rPr lang="en-US" sz="3100" dirty="0" smtClean="0">
                <a:latin typeface="Times New Roman" panose="02020603050405020304" pitchFamily="18" charset="0"/>
                <a:cs typeface="Times New Roman" panose="02020603050405020304" pitchFamily="18" charset="0"/>
              </a:rPr>
              <a:t> host ở </a:t>
            </a:r>
            <a:r>
              <a:rPr lang="en-US" sz="3100" dirty="0" err="1" smtClean="0">
                <a:latin typeface="Times New Roman" panose="02020603050405020304" pitchFamily="18" charset="0"/>
                <a:cs typeface="Times New Roman" panose="02020603050405020304" pitchFamily="18" charset="0"/>
              </a:rPr>
              <a:t>xa</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getLocalPort</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tìm</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ra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số</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cổng</a:t>
            </a:r>
            <a:r>
              <a:rPr lang="en-US" sz="3100" dirty="0" smtClean="0">
                <a:latin typeface="Times New Roman" panose="02020603050405020304" pitchFamily="18" charset="0"/>
                <a:cs typeface="Times New Roman" panose="02020603050405020304" pitchFamily="18" charset="0"/>
              </a:rPr>
              <a:t> ở </a:t>
            </a:r>
            <a:r>
              <a:rPr lang="en-US" sz="3100" dirty="0" err="1" smtClean="0">
                <a:latin typeface="Times New Roman" panose="02020603050405020304" pitchFamily="18" charset="0"/>
                <a:cs typeface="Times New Roman" panose="02020603050405020304" pitchFamily="18" charset="0"/>
              </a:rPr>
              <a:t>phía</a:t>
            </a:r>
            <a:r>
              <a:rPr lang="en-US" sz="3100" dirty="0" smtClean="0">
                <a:latin typeface="Times New Roman" panose="02020603050405020304" pitchFamily="18" charset="0"/>
                <a:cs typeface="Times New Roman" panose="02020603050405020304" pitchFamily="18" charset="0"/>
              </a:rPr>
              <a:t> host </a:t>
            </a:r>
            <a:r>
              <a:rPr lang="en-US" sz="3100" dirty="0" err="1" smtClean="0">
                <a:latin typeface="Times New Roman" panose="02020603050405020304" pitchFamily="18" charset="0"/>
                <a:cs typeface="Times New Roman" panose="02020603050405020304" pitchFamily="18" charset="0"/>
              </a:rPr>
              <a:t>cục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bộ</a:t>
            </a:r>
            <a:r>
              <a:rPr lang="en-US" sz="3100" dirty="0" smtClean="0">
                <a:latin typeface="Times New Roman" panose="02020603050405020304" pitchFamily="18" charset="0"/>
                <a:cs typeface="Times New Roman" panose="02020603050405020304" pitchFamily="18" charset="0"/>
              </a:rPr>
              <a:t> </a:t>
            </a: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InetAddress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a:solidFill>
                  <a:srgbClr val="FFFF00"/>
                </a:solidFill>
                <a:latin typeface="Times New Roman" panose="02020603050405020304" pitchFamily="18" charset="0"/>
                <a:cs typeface="Times New Roman" panose="02020603050405020304" pitchFamily="18" charset="0"/>
              </a:rPr>
              <a:t>getLocalAddress</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cho</a:t>
            </a:r>
            <a:r>
              <a:rPr lang="en-US" sz="3100" dirty="0" smtClean="0">
                <a:latin typeface="Times New Roman" panose="02020603050405020304" pitchFamily="18" charset="0"/>
                <a:cs typeface="Times New Roman" panose="02020603050405020304" pitchFamily="18" charset="0"/>
              </a:rPr>
              <a:t> ta </a:t>
            </a:r>
            <a:r>
              <a:rPr lang="en-US" sz="3100" dirty="0" err="1" smtClean="0">
                <a:latin typeface="Times New Roman" panose="02020603050405020304" pitchFamily="18" charset="0"/>
                <a:cs typeface="Times New Roman" panose="02020603050405020304" pitchFamily="18" charset="0"/>
              </a:rPr>
              <a:t>biết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mà</a:t>
            </a:r>
            <a:r>
              <a:rPr lang="en-US" sz="3100" dirty="0" smtClean="0">
                <a:latin typeface="Times New Roman" panose="02020603050405020304" pitchFamily="18" charset="0"/>
                <a:cs typeface="Times New Roman" panose="02020603050405020304" pitchFamily="18" charset="0"/>
              </a:rPr>
              <a:t> socket </a:t>
            </a:r>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với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nó</a:t>
            </a:r>
            <a:endParaRPr lang="en-US" sz="3100" dirty="0" smtClean="0">
              <a:latin typeface="Times New Roman" panose="02020603050405020304" pitchFamily="18" charset="0"/>
              <a:cs typeface="Times New Roman" panose="02020603050405020304" pitchFamily="18" charset="0"/>
            </a:endParaRP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InputStream</a:t>
            </a:r>
            <a:r>
              <a:rPr lang="en-US" sz="3100" dirty="0">
                <a:solidFill>
                  <a:srgbClr val="FFFF00"/>
                </a:solidFill>
                <a:latin typeface="Times New Roman" panose="02020603050405020304" pitchFamily="18" charset="0"/>
                <a:cs typeface="Times New Roman" panose="02020603050405020304" pitchFamily="18" charset="0"/>
              </a:rPr>
              <a:t>() throws </a:t>
            </a:r>
            <a:r>
              <a:rPr lang="en-US" sz="3100" dirty="0" err="1">
                <a:solidFill>
                  <a:srgbClr val="FFFF00"/>
                </a:solidFill>
                <a:latin typeface="Times New Roman" panose="02020603050405020304" pitchFamily="18" charset="0"/>
                <a:cs typeface="Times New Roman" panose="02020603050405020304" pitchFamily="18" charset="0"/>
              </a:rPr>
              <a:t>IOException</a:t>
            </a:r>
            <a:r>
              <a:rPr lang="en-US" sz="3100" dirty="0">
                <a:solidFill>
                  <a:srgbClr val="FFFF00"/>
                </a:solidFill>
                <a:latin typeface="Times New Roman" panose="02020603050405020304" pitchFamily="18" charset="0"/>
                <a:cs typeface="Times New Roman" panose="02020603050405020304" pitchFamily="18" charset="0"/>
              </a:rPr>
              <a:t> :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một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luồng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nhập</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đọc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dữ</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từ</a:t>
            </a:r>
            <a:r>
              <a:rPr lang="en-US" sz="3100" dirty="0" smtClean="0">
                <a:latin typeface="Times New Roman" panose="02020603050405020304" pitchFamily="18" charset="0"/>
                <a:cs typeface="Times New Roman" panose="02020603050405020304" pitchFamily="18" charset="0"/>
              </a:rPr>
              <a:t> 1 socket </a:t>
            </a:r>
            <a:r>
              <a:rPr lang="en-US" sz="3100" dirty="0" err="1" smtClean="0">
                <a:latin typeface="Times New Roman" panose="02020603050405020304" pitchFamily="18" charset="0"/>
                <a:cs typeface="Times New Roman" panose="02020603050405020304" pitchFamily="18" charset="0"/>
              </a:rPr>
              <a:t>vào</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trình</a:t>
            </a:r>
            <a:r>
              <a:rPr lang="en-US" sz="3100" dirty="0" smtClean="0">
                <a:latin typeface="Times New Roman" panose="02020603050405020304" pitchFamily="18" charset="0"/>
                <a:cs typeface="Times New Roman" panose="02020603050405020304" pitchFamily="18" charset="0"/>
              </a:rPr>
              <a:t>. </a:t>
            </a:r>
          </a:p>
          <a:p>
            <a:pPr marL="640080" lvl="1">
              <a:buNone/>
              <a:defRPr/>
            </a:pPr>
            <a:r>
              <a:rPr lang="en-US" sz="3100" dirty="0">
                <a:solidFill>
                  <a:srgbClr val="FFFF00"/>
                </a:solidFill>
                <a:latin typeface="Times New Roman" panose="02020603050405020304" pitchFamily="18" charset="0"/>
                <a:cs typeface="Times New Roman" panose="02020603050405020304" pitchFamily="18" charset="0"/>
              </a:rPr>
              <a:t>- public </a:t>
            </a:r>
            <a:r>
              <a:rPr lang="en-US" sz="3100" dirty="0" err="1">
                <a:solidFill>
                  <a:srgbClr val="FFFF00"/>
                </a:solidFill>
                <a:latin typeface="Times New Roman" panose="02020603050405020304" pitchFamily="18" charset="0"/>
                <a:cs typeface="Times New Roman" panose="02020603050405020304" pitchFamily="18" charset="0"/>
              </a:rPr>
              <a:t>OutputStream</a:t>
            </a:r>
            <a:r>
              <a:rPr lang="en-US" sz="3100" dirty="0">
                <a:solidFill>
                  <a:srgbClr val="FFFF00"/>
                </a:solidFill>
                <a:latin typeface="Times New Roman" panose="02020603050405020304" pitchFamily="18" charset="0"/>
                <a:cs typeface="Times New Roman" panose="02020603050405020304" pitchFamily="18" charset="0"/>
              </a:rPr>
              <a:t>() throws </a:t>
            </a:r>
            <a:r>
              <a:rPr lang="en-US" sz="3100" dirty="0" err="1">
                <a:solidFill>
                  <a:srgbClr val="FFFF00"/>
                </a:solidFill>
                <a:latin typeface="Times New Roman" panose="02020603050405020304" pitchFamily="18" charset="0"/>
                <a:cs typeface="Times New Roman" panose="02020603050405020304" pitchFamily="18" charset="0"/>
              </a:rPr>
              <a:t>IOException</a:t>
            </a:r>
            <a:r>
              <a:rPr lang="en-US" sz="3100" dirty="0">
                <a:solidFill>
                  <a:srgbClr val="FFFF00"/>
                </a:solidFill>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Phương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thức</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này</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về</a:t>
            </a:r>
            <a:r>
              <a:rPr lang="en-US" sz="3100" dirty="0" smtClean="0">
                <a:latin typeface="Times New Roman" panose="02020603050405020304" pitchFamily="18" charset="0"/>
                <a:cs typeface="Times New Roman" panose="02020603050405020304" pitchFamily="18" charset="0"/>
              </a:rPr>
              <a:t> 1 </a:t>
            </a:r>
            <a:r>
              <a:rPr lang="en-US" sz="3100" dirty="0" err="1" smtClean="0">
                <a:latin typeface="Times New Roman" panose="02020603050405020304" pitchFamily="18" charset="0"/>
                <a:cs typeface="Times New Roman" panose="02020603050405020304" pitchFamily="18" charset="0"/>
              </a:rPr>
              <a:t>luồng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xuất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thô</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để</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ghi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dữ</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liệu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từ</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ứng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dụng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ra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đầu</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cuối</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của</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một</a:t>
            </a:r>
            <a:r>
              <a:rPr lang="en-US" sz="3100" dirty="0" smtClean="0">
                <a:latin typeface="Times New Roman" panose="02020603050405020304" pitchFamily="18" charset="0"/>
                <a:cs typeface="Times New Roman" panose="02020603050405020304" pitchFamily="18" charset="0"/>
              </a:rPr>
              <a:t> socket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950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100138"/>
            <a:ext cx="11455400" cy="5643562"/>
          </a:xfrm>
        </p:spPr>
        <p:txBody>
          <a:bodyPr>
            <a:normAutofit fontScale="775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Đóng</a:t>
            </a:r>
            <a:r>
              <a:rPr lang="en-US" sz="3400" b="1" dirty="0">
                <a:solidFill>
                  <a:srgbClr val="FFFF00"/>
                </a:solidFill>
                <a:latin typeface="Times New Roman" panose="02020603050405020304" pitchFamily="18" charset="0"/>
                <a:cs typeface="Times New Roman" panose="02020603050405020304" pitchFamily="18" charset="0"/>
              </a:rPr>
              <a:t> Socket</a:t>
            </a:r>
          </a:p>
          <a:p>
            <a:pPr marL="640080" lvl="1">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close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a:solidFill>
                  <a:srgbClr val="FFFF00"/>
                </a:solidFill>
                <a:latin typeface="Times New Roman" panose="02020603050405020304" pitchFamily="18" charset="0"/>
                <a:cs typeface="Times New Roman" panose="02020603050405020304" pitchFamily="18" charset="0"/>
              </a:rPr>
              <a:t> </a:t>
            </a:r>
            <a:r>
              <a:rPr lang="en-US" sz="3400" dirty="0" smtClean="0">
                <a:solidFill>
                  <a:srgbClr val="FFFF00"/>
                </a:solidFill>
                <a:latin typeface="Times New Roman" panose="02020603050405020304" pitchFamily="18" charset="0"/>
                <a:cs typeface="Times New Roman" panose="02020603050405020304" pitchFamily="18" charset="0"/>
              </a:rPr>
              <a:t>:</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socket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1 </a:t>
            </a:r>
            <a:r>
              <a:rPr lang="en-US" sz="3400" dirty="0" err="1" smtClean="0">
                <a:latin typeface="Times New Roman" panose="02020603050405020304" pitchFamily="18" charset="0"/>
                <a:cs typeface="Times New Roman" panose="02020603050405020304" pitchFamily="18" charset="0"/>
              </a:rPr>
              <a:t>cách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tự</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động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1 </a:t>
            </a:r>
            <a:r>
              <a:rPr lang="en-US" sz="3400" dirty="0" err="1" smtClean="0">
                <a:latin typeface="Times New Roman" panose="02020603050405020304" pitchFamily="18" charset="0"/>
                <a:cs typeface="Times New Roman" panose="02020603050405020304" pitchFamily="18" charset="0"/>
              </a:rPr>
              <a:t>trong</a:t>
            </a:r>
            <a:r>
              <a:rPr lang="en-US" sz="3400" dirty="0" smtClean="0">
                <a:latin typeface="Times New Roman" panose="02020603050405020304" pitchFamily="18" charset="0"/>
                <a:cs typeface="Times New Roman" panose="02020603050405020304" pitchFamily="18" charset="0"/>
              </a:rPr>
              <a:t> 2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lại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hoặc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trình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thúc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hoặc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Socket </a:t>
            </a:r>
            <a:r>
              <a:rPr lang="en-US" sz="3400" dirty="0" err="1" smtClean="0">
                <a:latin typeface="Times New Roman" panose="02020603050405020304" pitchFamily="18" charset="0"/>
                <a:cs typeface="Times New Roman" panose="02020603050405020304" pitchFamily="18" charset="0"/>
              </a:rPr>
              <a:t>thu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hồi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bởi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gabbage</a:t>
            </a:r>
            <a:r>
              <a:rPr lang="en-US" sz="3400" dirty="0" smtClean="0">
                <a:latin typeface="Times New Roman" panose="02020603050405020304" pitchFamily="18" charset="0"/>
                <a:cs typeface="Times New Roman" panose="02020603050405020304" pitchFamily="18" charset="0"/>
              </a:rPr>
              <a:t> collector. </a:t>
            </a:r>
          </a:p>
          <a:p>
            <a:pPr>
              <a:spcBef>
                <a:spcPts val="0"/>
              </a:spcBef>
              <a:buFont typeface="Wingdings 2"/>
              <a:buChar char=""/>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a:t>
            </a:r>
            <a:r>
              <a:rPr lang="en-US" sz="3400" dirty="0" err="1" smtClean="0">
                <a:solidFill>
                  <a:srgbClr val="FFFF00"/>
                </a:solidFill>
                <a:latin typeface="Times New Roman" panose="02020603050405020304" pitchFamily="18" charset="0"/>
                <a:cs typeface="Times New Roman" panose="02020603050405020304" pitchFamily="18" charset="0"/>
              </a:rPr>
              <a:t>shutdownInput</a:t>
            </a:r>
            <a:r>
              <a:rPr lang="en-US" sz="3400" dirty="0" smtClean="0">
                <a:solidFill>
                  <a:srgbClr val="FFFF00"/>
                </a:solidFill>
                <a:latin typeface="Times New Roman" panose="02020603050405020304" pitchFamily="18" charset="0"/>
                <a:cs typeface="Times New Roman" panose="02020603050405020304" pitchFamily="18" charset="0"/>
              </a:rPr>
              <a:t>()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nhập</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nối</a:t>
            </a: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endParaRPr lang="en-US" sz="3400" dirty="0" smtClean="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void </a:t>
            </a:r>
            <a:r>
              <a:rPr lang="en-US" sz="3400" dirty="0" err="1" smtClean="0">
                <a:solidFill>
                  <a:srgbClr val="FFFF00"/>
                </a:solidFill>
                <a:latin typeface="Times New Roman" panose="02020603050405020304" pitchFamily="18" charset="0"/>
                <a:cs typeface="Times New Roman" panose="02020603050405020304" pitchFamily="18" charset="0"/>
              </a:rPr>
              <a:t>shutdownOutput</a:t>
            </a:r>
            <a:r>
              <a:rPr lang="en-US" sz="3400" dirty="0" smtClean="0">
                <a:solidFill>
                  <a:srgbClr val="FFFF00"/>
                </a:solidFill>
                <a:latin typeface="Times New Roman" panose="02020603050405020304" pitchFamily="18" charset="0"/>
                <a:cs typeface="Times New Roman" panose="02020603050405020304" pitchFamily="18" charset="0"/>
              </a:rPr>
              <a:t>() throws </a:t>
            </a:r>
            <a:r>
              <a:rPr lang="en-US" sz="3400" dirty="0" err="1" smtClean="0">
                <a:solidFill>
                  <a:srgbClr val="FFFF00"/>
                </a:solidFill>
                <a:latin typeface="Times New Roman" panose="02020603050405020304" pitchFamily="18" charset="0"/>
                <a:cs typeface="Times New Roman" panose="02020603050405020304" pitchFamily="18" charset="0"/>
              </a:rPr>
              <a:t>IOException</a:t>
            </a:r>
            <a:r>
              <a:rPr lang="en-US" sz="3400" dirty="0">
                <a:solidFill>
                  <a:srgbClr val="FFFF00"/>
                </a:solidFill>
                <a:latin typeface="Times New Roman" panose="02020603050405020304" pitchFamily="18" charset="0"/>
                <a:cs typeface="Times New Roman" panose="02020603050405020304" pitchFamily="18" charset="0"/>
              </a:rPr>
              <a:t> </a:t>
            </a:r>
            <a:r>
              <a:rPr lang="en-US" sz="3400" dirty="0" smtClean="0">
                <a:solidFill>
                  <a:srgbClr val="FFFF00"/>
                </a:solidFill>
                <a:latin typeface="Times New Roman" panose="02020603050405020304" pitchFamily="18" charset="0"/>
                <a:cs typeface="Times New Roman" panose="02020603050405020304" pitchFamily="18" charset="0"/>
              </a:rPr>
              <a:t>:</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xuất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kết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nối</a:t>
            </a: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latin typeface="Times New Roman" panose="02020603050405020304" pitchFamily="18" charset="0"/>
                <a:cs typeface="Times New Roman" panose="02020603050405020304" pitchFamily="18" charset="0"/>
              </a:rPr>
              <a:t> </a:t>
            </a: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a:t>
            </a:r>
            <a:r>
              <a:rPr lang="en-US" sz="3400" dirty="0" err="1" smtClean="0">
                <a:solidFill>
                  <a:srgbClr val="FFFF00"/>
                </a:solidFill>
                <a:latin typeface="Times New Roman" panose="02020603050405020304" pitchFamily="18" charset="0"/>
                <a:cs typeface="Times New Roman" panose="02020603050405020304" pitchFamily="18" charset="0"/>
              </a:rPr>
              <a:t>boolean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isInputShutdown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Kiểm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xem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nhập</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chưa</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public </a:t>
            </a:r>
            <a:r>
              <a:rPr lang="en-US" sz="3400" dirty="0" err="1" smtClean="0">
                <a:solidFill>
                  <a:srgbClr val="FFFF00"/>
                </a:solidFill>
                <a:latin typeface="Times New Roman" panose="02020603050405020304" pitchFamily="18" charset="0"/>
                <a:cs typeface="Times New Roman" panose="02020603050405020304" pitchFamily="18" charset="0"/>
              </a:rPr>
              <a:t>boolean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isOutputShutdown</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Kiểm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xem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luồng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xuất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đóng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chưa</a:t>
            </a:r>
            <a:r>
              <a:rPr lang="en-US" sz="3400" dirty="0" smtClean="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5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500"/>
                                        <p:tgtEl>
                                          <p:spTgt spid="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calcmode="lin" valueType="num">
                                      <p:cBhvr additive="base">
                                        <p:cTn id="3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2300" y="876300"/>
            <a:ext cx="10731500" cy="5816600"/>
          </a:xfrm>
        </p:spPr>
        <p:txBody>
          <a:bodyPr>
            <a:normAutofit fontScale="925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Các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tùy</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chọn</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cho</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smtClean="0">
                <a:solidFill>
                  <a:srgbClr val="FFFF00"/>
                </a:solidFill>
                <a:latin typeface="Times New Roman" panose="02020603050405020304" pitchFamily="18" charset="0"/>
                <a:cs typeface="Times New Roman" panose="02020603050405020304" pitchFamily="18" charset="0"/>
              </a:rPr>
              <a:t>Socket</a:t>
            </a:r>
          </a:p>
          <a:p>
            <a:pPr marL="640080" lvl="1">
              <a:buNone/>
              <a:defRPr/>
            </a:pPr>
            <a:endParaRPr lang="en-US" sz="3400" b="1"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900" dirty="0">
                <a:solidFill>
                  <a:srgbClr val="FFFF00"/>
                </a:solidFill>
                <a:latin typeface="Times New Roman" panose="02020603050405020304" pitchFamily="18" charset="0"/>
                <a:cs typeface="Times New Roman" panose="02020603050405020304" pitchFamily="18" charset="0"/>
              </a:rPr>
              <a:t>- public void </a:t>
            </a:r>
            <a:r>
              <a:rPr lang="en-US" sz="2900" dirty="0" err="1">
                <a:solidFill>
                  <a:srgbClr val="FFFF00"/>
                </a:solidFill>
                <a:latin typeface="Times New Roman" panose="02020603050405020304" pitchFamily="18" charset="0"/>
                <a:cs typeface="Times New Roman" panose="02020603050405020304" pitchFamily="18" charset="0"/>
              </a:rPr>
              <a:t>setTcpNoDelay</a:t>
            </a:r>
            <a:r>
              <a:rPr lang="en-US" sz="2900" dirty="0">
                <a:solidFill>
                  <a:srgbClr val="FFFF00"/>
                </a:solidFill>
                <a:latin typeface="Times New Roman" panose="02020603050405020304" pitchFamily="18" charset="0"/>
                <a:cs typeface="Times New Roman" panose="02020603050405020304" pitchFamily="18" charset="0"/>
              </a:rPr>
              <a:t>(Boolean on) throws </a:t>
            </a:r>
            <a:r>
              <a:rPr lang="en-US" sz="2900" dirty="0" err="1">
                <a:solidFill>
                  <a:srgbClr val="FFFF00"/>
                </a:solidFill>
                <a:latin typeface="Times New Roman" panose="02020603050405020304" pitchFamily="18" charset="0"/>
                <a:cs typeface="Times New Roman" panose="02020603050405020304" pitchFamily="18" charset="0"/>
              </a:rPr>
              <a:t>SocketException</a:t>
            </a:r>
            <a:endParaRPr lang="en-US" sz="2900"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900" dirty="0">
                <a:solidFill>
                  <a:srgbClr val="FFFF00"/>
                </a:solidFill>
                <a:latin typeface="Times New Roman" panose="02020603050405020304" pitchFamily="18" charset="0"/>
                <a:cs typeface="Times New Roman" panose="02020603050405020304" pitchFamily="18" charset="0"/>
              </a:rPr>
              <a:t>- public </a:t>
            </a:r>
            <a:r>
              <a:rPr lang="en-US" sz="2900" dirty="0" err="1">
                <a:solidFill>
                  <a:srgbClr val="FFFF00"/>
                </a:solidFill>
                <a:latin typeface="Times New Roman" panose="02020603050405020304" pitchFamily="18" charset="0"/>
                <a:cs typeface="Times New Roman" panose="02020603050405020304" pitchFamily="18" charset="0"/>
              </a:rPr>
              <a:t>boolean</a:t>
            </a:r>
            <a:r>
              <a:rPr lang="en-US" sz="2900" dirty="0">
                <a:solidFill>
                  <a:srgbClr val="FFFF00"/>
                </a:solidFill>
                <a:latin typeface="Times New Roman" panose="02020603050405020304" pitchFamily="18" charset="0"/>
                <a:cs typeface="Times New Roman" panose="02020603050405020304" pitchFamily="18" charset="0"/>
              </a:rPr>
              <a:t> </a:t>
            </a:r>
            <a:r>
              <a:rPr lang="en-US" sz="2900" dirty="0" err="1">
                <a:solidFill>
                  <a:srgbClr val="FFFF00"/>
                </a:solidFill>
                <a:latin typeface="Times New Roman" panose="02020603050405020304" pitchFamily="18" charset="0"/>
                <a:cs typeface="Times New Roman" panose="02020603050405020304" pitchFamily="18" charset="0"/>
              </a:rPr>
              <a:t>getTcpNoDelay</a:t>
            </a:r>
            <a:r>
              <a:rPr lang="en-US" sz="2900" dirty="0">
                <a:solidFill>
                  <a:srgbClr val="FFFF00"/>
                </a:solidFill>
                <a:latin typeface="Times New Roman" panose="02020603050405020304" pitchFamily="18" charset="0"/>
                <a:cs typeface="Times New Roman" panose="02020603050405020304" pitchFamily="18" charset="0"/>
              </a:rPr>
              <a:t>() throws </a:t>
            </a:r>
            <a:r>
              <a:rPr lang="en-US" sz="2900" dirty="0" err="1" smtClean="0">
                <a:solidFill>
                  <a:srgbClr val="FFFF00"/>
                </a:solidFill>
                <a:latin typeface="Times New Roman" panose="02020603050405020304" pitchFamily="18" charset="0"/>
                <a:cs typeface="Times New Roman" panose="02020603050405020304" pitchFamily="18" charset="0"/>
              </a:rPr>
              <a:t>SocketException</a:t>
            </a:r>
            <a:endParaRPr lang="en-US" dirty="0" smtClean="0">
              <a:latin typeface="Times New Roman" panose="02020603050405020304" pitchFamily="18" charset="0"/>
              <a:cs typeface="Times New Roman" panose="02020603050405020304" pitchFamily="18" charset="0"/>
            </a:endParaRP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lập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true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a:t>
            </a:r>
          </a:p>
          <a:p>
            <a:pPr>
              <a:spcBef>
                <a:spcPts val="0"/>
              </a:spcBef>
              <a:buNone/>
              <a:defRPr/>
            </a:pPr>
            <a:endParaRPr lang="en-US" sz="29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900" dirty="0">
                <a:solidFill>
                  <a:srgbClr val="FFFF00"/>
                </a:solidFill>
                <a:latin typeface="Times New Roman" panose="02020603050405020304" pitchFamily="18" charset="0"/>
                <a:cs typeface="Times New Roman" panose="02020603050405020304" pitchFamily="18" charset="0"/>
              </a:rPr>
              <a:t>	- public void </a:t>
            </a:r>
            <a:r>
              <a:rPr lang="en-US" sz="2900" dirty="0" err="1">
                <a:solidFill>
                  <a:srgbClr val="FFFF00"/>
                </a:solidFill>
                <a:latin typeface="Times New Roman" panose="02020603050405020304" pitchFamily="18" charset="0"/>
                <a:cs typeface="Times New Roman" panose="02020603050405020304" pitchFamily="18" charset="0"/>
              </a:rPr>
              <a:t>setSoLinger</a:t>
            </a:r>
            <a:r>
              <a:rPr lang="en-US" sz="2900" dirty="0">
                <a:solidFill>
                  <a:srgbClr val="FFFF00"/>
                </a:solidFill>
                <a:latin typeface="Times New Roman" panose="02020603050405020304" pitchFamily="18" charset="0"/>
                <a:cs typeface="Times New Roman" panose="02020603050405020304" pitchFamily="18" charset="0"/>
              </a:rPr>
              <a:t>(Boolean on, </a:t>
            </a:r>
            <a:r>
              <a:rPr lang="en-US" sz="2900" dirty="0" err="1">
                <a:solidFill>
                  <a:srgbClr val="FFFF00"/>
                </a:solidFill>
                <a:latin typeface="Times New Roman" panose="02020603050405020304" pitchFamily="18" charset="0"/>
                <a:cs typeface="Times New Roman" panose="02020603050405020304" pitchFamily="18" charset="0"/>
              </a:rPr>
              <a:t>int</a:t>
            </a:r>
            <a:r>
              <a:rPr lang="en-US" sz="2900" dirty="0">
                <a:solidFill>
                  <a:srgbClr val="FFFF00"/>
                </a:solidFill>
                <a:latin typeface="Times New Roman" panose="02020603050405020304" pitchFamily="18" charset="0"/>
                <a:cs typeface="Times New Roman" panose="02020603050405020304" pitchFamily="18" charset="0"/>
              </a:rPr>
              <a:t> seconds) throws </a:t>
            </a:r>
            <a:r>
              <a:rPr lang="en-US" sz="2900" dirty="0" err="1">
                <a:solidFill>
                  <a:srgbClr val="FFFF00"/>
                </a:solidFill>
                <a:latin typeface="Times New Roman" panose="02020603050405020304" pitchFamily="18" charset="0"/>
                <a:cs typeface="Times New Roman" panose="02020603050405020304" pitchFamily="18" charset="0"/>
              </a:rPr>
              <a:t>SocketException</a:t>
            </a:r>
            <a:endParaRPr lang="en-US" sz="29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900" dirty="0">
                <a:solidFill>
                  <a:srgbClr val="FFFF00"/>
                </a:solidFill>
                <a:latin typeface="Times New Roman" panose="02020603050405020304" pitchFamily="18" charset="0"/>
                <a:cs typeface="Times New Roman" panose="02020603050405020304" pitchFamily="18" charset="0"/>
              </a:rPr>
              <a:t>	- public </a:t>
            </a:r>
            <a:r>
              <a:rPr lang="en-US" sz="2900" dirty="0" err="1">
                <a:solidFill>
                  <a:srgbClr val="FFFF00"/>
                </a:solidFill>
                <a:latin typeface="Times New Roman" panose="02020603050405020304" pitchFamily="18" charset="0"/>
                <a:cs typeface="Times New Roman" panose="02020603050405020304" pitchFamily="18" charset="0"/>
              </a:rPr>
              <a:t>int</a:t>
            </a:r>
            <a:r>
              <a:rPr lang="en-US" sz="2900" dirty="0">
                <a:solidFill>
                  <a:srgbClr val="FFFF00"/>
                </a:solidFill>
                <a:latin typeface="Times New Roman" panose="02020603050405020304" pitchFamily="18" charset="0"/>
                <a:cs typeface="Times New Roman" panose="02020603050405020304" pitchFamily="18" charset="0"/>
              </a:rPr>
              <a:t> </a:t>
            </a:r>
            <a:r>
              <a:rPr lang="en-US" sz="2900" dirty="0" err="1">
                <a:solidFill>
                  <a:srgbClr val="FFFF00"/>
                </a:solidFill>
                <a:latin typeface="Times New Roman" panose="02020603050405020304" pitchFamily="18" charset="0"/>
                <a:cs typeface="Times New Roman" panose="02020603050405020304" pitchFamily="18" charset="0"/>
              </a:rPr>
              <a:t>getSoLinger</a:t>
            </a:r>
            <a:r>
              <a:rPr lang="en-US" sz="2900" dirty="0">
                <a:solidFill>
                  <a:srgbClr val="FFFF00"/>
                </a:solidFill>
                <a:latin typeface="Times New Roman" panose="02020603050405020304" pitchFamily="18" charset="0"/>
                <a:cs typeface="Times New Roman" panose="02020603050405020304" pitchFamily="18" charset="0"/>
              </a:rPr>
              <a:t>() throws Socket Exception </a:t>
            </a:r>
          </a:p>
          <a:p>
            <a:pPr>
              <a:spcBef>
                <a:spcPts val="0"/>
              </a:spcBef>
              <a:buNone/>
              <a:defRPr/>
            </a:pPr>
            <a:r>
              <a:rPr lang="en-US" dirty="0" smtClean="0">
                <a:latin typeface="Times New Roman" panose="02020603050405020304" pitchFamily="18" charset="0"/>
                <a:cs typeface="Times New Roman" panose="02020603050405020304" pitchFamily="18" charset="0"/>
              </a:rPr>
              <a:t> </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socket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seconds = 0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0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tỏa</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spcBef>
                <a:spcPts val="0"/>
              </a:spcBef>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831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5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amond(in)">
                                      <p:cBhvr>
                                        <p:cTn id="23" dur="500"/>
                                        <p:tgtEl>
                                          <p:spTgt spid="3">
                                            <p:txEl>
                                              <p:pRg st="6" end="6"/>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amond(in)">
                                      <p:cBhvr>
                                        <p:cTn id="26" dur="500"/>
                                        <p:tgtEl>
                                          <p:spTgt spid="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143000"/>
            <a:ext cx="10299700" cy="5384800"/>
          </a:xfrm>
        </p:spPr>
        <p:txBody>
          <a:bodyPr>
            <a:normAutofit/>
          </a:bodyPr>
          <a:lstStyle/>
          <a:p>
            <a:pPr eaLnBrk="1" hangingPunct="1">
              <a:buFont typeface="Wingdings 2" panose="05020102010507070707" pitchFamily="18" charset="2"/>
              <a:buNone/>
            </a:pP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Các</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lớp</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SocketAddress</a:t>
            </a:r>
            <a:endParaRPr lang="en-US" altLang="en-US" b="1" dirty="0">
              <a:solidFill>
                <a:srgbClr val="FFFF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a:solidFill>
                <a:srgbClr val="FF00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FF00"/>
                </a:solidFill>
                <a:latin typeface="Times New Roman" panose="02020603050405020304" pitchFamily="18" charset="0"/>
                <a:cs typeface="Times New Roman" panose="02020603050405020304" pitchFamily="18" charset="0"/>
              </a:rPr>
              <a:t>- public </a:t>
            </a:r>
            <a:r>
              <a:rPr lang="en-US" altLang="en-US" dirty="0" err="1">
                <a:solidFill>
                  <a:srgbClr val="FFFF00"/>
                </a:solidFill>
                <a:latin typeface="Times New Roman" panose="02020603050405020304" pitchFamily="18" charset="0"/>
                <a:cs typeface="Times New Roman" panose="02020603050405020304" pitchFamily="18" charset="0"/>
              </a:rPr>
              <a:t>SocketAddress</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solidFill>
                  <a:srgbClr val="FFFF00"/>
                </a:solidFill>
                <a:latin typeface="Times New Roman" panose="02020603050405020304" pitchFamily="18" charset="0"/>
                <a:cs typeface="Times New Roman" panose="02020603050405020304" pitchFamily="18" charset="0"/>
              </a:rPr>
              <a:t>getRemoteSocketAddress</a:t>
            </a:r>
            <a:r>
              <a:rPr lang="en-US" altLang="en-US" dirty="0">
                <a:solidFill>
                  <a:srgbClr val="FFFF00"/>
                </a:solidFill>
                <a:latin typeface="Times New Roman" panose="02020603050405020304" pitchFamily="18" charset="0"/>
                <a:cs typeface="Times New Roman" panose="02020603050405020304" pitchFamily="18" charset="0"/>
              </a:rPr>
              <a:t>()</a:t>
            </a:r>
          </a:p>
          <a:p>
            <a:pPr eaLnBrk="1" hangingPunct="1">
              <a:buFont typeface="Wingdings 2" panose="05020102010507070707" pitchFamily="18" charset="2"/>
              <a:buNone/>
            </a:pPr>
            <a:r>
              <a:rPr lang="en-US" altLang="en-US" dirty="0">
                <a:solidFill>
                  <a:srgbClr val="FFFF00"/>
                </a:solidFill>
                <a:latin typeface="Times New Roman" panose="02020603050405020304" pitchFamily="18" charset="0"/>
                <a:cs typeface="Times New Roman" panose="02020603050405020304" pitchFamily="18" charset="0"/>
              </a:rPr>
              <a:t>	- public </a:t>
            </a:r>
            <a:r>
              <a:rPr lang="en-US" altLang="en-US" dirty="0" err="1">
                <a:solidFill>
                  <a:srgbClr val="FFFF00"/>
                </a:solidFill>
                <a:latin typeface="Times New Roman" panose="02020603050405020304" pitchFamily="18" charset="0"/>
                <a:cs typeface="Times New Roman" panose="02020603050405020304" pitchFamily="18" charset="0"/>
              </a:rPr>
              <a:t>SocketAddress</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solidFill>
                  <a:srgbClr val="FFFF00"/>
                </a:solidFill>
                <a:latin typeface="Times New Roman" panose="02020603050405020304" pitchFamily="18" charset="0"/>
                <a:cs typeface="Times New Roman" panose="02020603050405020304" pitchFamily="18" charset="0"/>
              </a:rPr>
              <a:t>getLocalSocketAddress</a:t>
            </a:r>
            <a:r>
              <a:rPr lang="en-US" altLang="en-US" dirty="0">
                <a:solidFill>
                  <a:srgbClr val="FFFF00"/>
                </a:solidFill>
                <a:latin typeface="Times New Roman" panose="02020603050405020304" pitchFamily="18" charset="0"/>
                <a:cs typeface="Times New Roman" panose="02020603050405020304" pitchFamily="18" charset="0"/>
              </a:rPr>
              <a:t>()</a:t>
            </a:r>
          </a:p>
          <a:p>
            <a:pPr eaLnBrk="1" hangingPunct="1">
              <a:buFont typeface="Wingdings 2" panose="05020102010507070707" pitchFamily="18" charset="2"/>
              <a:buNone/>
            </a:pPr>
            <a:endParaRPr lang="en-US" altLang="en-US" dirty="0">
              <a:solidFill>
                <a:srgbClr val="FFFF00"/>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Cung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để</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lưu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liên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Socket. </a:t>
            </a:r>
            <a:r>
              <a:rPr lang="en-US" altLang="en-US" dirty="0" err="1">
                <a:latin typeface="Times New Roman" panose="02020603050405020304" pitchFamily="18" charset="0"/>
                <a:cs typeface="Times New Roman" panose="02020603050405020304" pitchFamily="18" charset="0"/>
              </a:rPr>
              <a:t>Nếu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cả</a:t>
            </a:r>
            <a:r>
              <a:rPr lang="en-US" altLang="en-US" dirty="0">
                <a:latin typeface="Times New Roman" panose="02020603050405020304" pitchFamily="18" charset="0"/>
                <a:cs typeface="Times New Roman" panose="02020603050405020304" pitchFamily="18" charset="0"/>
              </a:rPr>
              <a:t> 2 </a:t>
            </a:r>
            <a:r>
              <a:rPr lang="en-US" altLang="en-US" dirty="0" err="1">
                <a:latin typeface="Times New Roman" panose="02020603050405020304" pitchFamily="18" charset="0"/>
                <a:cs typeface="Times New Roman" panose="02020603050405020304" pitchFamily="18" charset="0"/>
              </a:rPr>
              <a:t>phương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đều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về</a:t>
            </a:r>
            <a:r>
              <a:rPr lang="en-US" altLang="en-US" dirty="0">
                <a:latin typeface="Times New Roman" panose="02020603050405020304" pitchFamily="18" charset="0"/>
                <a:cs typeface="Times New Roman" panose="02020603050405020304" pitchFamily="18" charset="0"/>
              </a:rPr>
              <a:t> null </a:t>
            </a:r>
            <a:r>
              <a:rPr lang="en-US" altLang="en-US" dirty="0" err="1">
                <a:latin typeface="Times New Roman" panose="02020603050405020304" pitchFamily="18" charset="0"/>
                <a:cs typeface="Times New Roman" panose="02020603050405020304" pitchFamily="18" charset="0"/>
              </a:rPr>
              <a:t>tức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socket </a:t>
            </a:r>
            <a:r>
              <a:rPr lang="en-US" altLang="en-US" dirty="0" err="1">
                <a:latin typeface="Times New Roman" panose="02020603050405020304" pitchFamily="18" charset="0"/>
                <a:cs typeface="Times New Roman" panose="02020603050405020304" pitchFamily="18" charset="0"/>
              </a:rPr>
              <a:t>chưa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tới</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465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amond(in)">
                                      <p:cBhvr>
                                        <p:cTn id="2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056" y="990600"/>
            <a:ext cx="10529888" cy="5524500"/>
          </a:xfrm>
        </p:spPr>
        <p:txBody>
          <a:bodyPr>
            <a:normAutofit fontScale="92500" lnSpcReduction="20000"/>
          </a:bodyPr>
          <a:lstStyle/>
          <a:p>
            <a:pPr marL="0" indent="0" eaLnBrk="1" hangingPunct="1">
              <a:buNone/>
            </a:pPr>
            <a:r>
              <a:rPr lang="en-US" altLang="en-US" sz="2800" b="1" dirty="0" err="1" smtClean="0">
                <a:solidFill>
                  <a:srgbClr val="FFFF00"/>
                </a:solidFill>
                <a:latin typeface="Times New Roman" panose="02020603050405020304" pitchFamily="18" charset="0"/>
                <a:cs typeface="Times New Roman" panose="02020603050405020304" pitchFamily="18" charset="0"/>
              </a:rPr>
              <a:t>Lớp</a:t>
            </a:r>
            <a:r>
              <a:rPr lang="en-US" altLang="en-US" sz="2800" b="1" dirty="0" smtClean="0">
                <a:solidFill>
                  <a:srgbClr val="FFFF00"/>
                </a:solidFill>
                <a:latin typeface="Times New Roman" panose="02020603050405020304" pitchFamily="18" charset="0"/>
                <a:cs typeface="Times New Roman" panose="02020603050405020304" pitchFamily="18" charset="0"/>
              </a:rPr>
              <a:t> </a:t>
            </a:r>
            <a:r>
              <a:rPr lang="en-US" altLang="en-US" sz="2800" b="1" dirty="0" err="1" smtClean="0">
                <a:solidFill>
                  <a:srgbClr val="FFFF00"/>
                </a:solidFill>
                <a:latin typeface="Times New Roman" panose="02020603050405020304" pitchFamily="18" charset="0"/>
                <a:cs typeface="Times New Roman" panose="02020603050405020304" pitchFamily="18" charset="0"/>
              </a:rPr>
              <a:t>ServerSocket</a:t>
            </a:r>
            <a:endParaRPr lang="en-US" altLang="en-US" sz="2800" b="1"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altLang="en-US" sz="2800" b="1" dirty="0" smtClean="0">
                <a:solidFill>
                  <a:srgbClr val="FFFF00"/>
                </a:solidFill>
                <a:latin typeface="Times New Roman" panose="02020603050405020304" pitchFamily="18" charset="0"/>
                <a:cs typeface="Times New Roman" panose="02020603050405020304" pitchFamily="18" charset="0"/>
              </a:rPr>
              <a:t>Constructor</a:t>
            </a:r>
            <a:endParaRPr lang="en-US" altLang="en-US" sz="3200" b="1" dirty="0">
              <a:solidFill>
                <a:srgbClr val="FFFF00"/>
              </a:solidFill>
              <a:latin typeface="Times New Roman" panose="02020603050405020304" pitchFamily="18" charset="0"/>
              <a:cs typeface="Times New Roman" panose="02020603050405020304" pitchFamily="18" charset="0"/>
            </a:endParaRPr>
          </a:p>
          <a:p>
            <a:pPr>
              <a:buFontTx/>
              <a:buChar char="-"/>
            </a:pPr>
            <a:r>
              <a:rPr lang="en-US" altLang="en-US" sz="2600" dirty="0">
                <a:solidFill>
                  <a:srgbClr val="FFFF00"/>
                </a:solidFill>
                <a:latin typeface="Times New Roman" panose="02020603050405020304" pitchFamily="18" charset="0"/>
                <a:cs typeface="Times New Roman" panose="02020603050405020304" pitchFamily="18" charset="0"/>
              </a:rPr>
              <a:t>public </a:t>
            </a:r>
            <a:r>
              <a:rPr lang="en-US" altLang="en-US" sz="2600" dirty="0" err="1">
                <a:solidFill>
                  <a:srgbClr val="FFFF00"/>
                </a:solidFill>
                <a:latin typeface="Times New Roman" panose="02020603050405020304" pitchFamily="18" charset="0"/>
                <a:cs typeface="Times New Roman" panose="02020603050405020304" pitchFamily="18" charset="0"/>
              </a:rPr>
              <a:t>ServerSocket</a:t>
            </a:r>
            <a:r>
              <a:rPr lang="en-US" altLang="en-US" sz="2600" dirty="0">
                <a:solidFill>
                  <a:srgbClr val="FFFF00"/>
                </a:solidFill>
                <a:latin typeface="Times New Roman" panose="02020603050405020304" pitchFamily="18" charset="0"/>
                <a:cs typeface="Times New Roman" panose="02020603050405020304" pitchFamily="18" charset="0"/>
              </a:rPr>
              <a:t>(</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port) throws </a:t>
            </a:r>
            <a:r>
              <a:rPr lang="en-US" altLang="en-US" sz="2600" dirty="0" err="1">
                <a:solidFill>
                  <a:srgbClr val="FFFF00"/>
                </a:solidFill>
                <a:latin typeface="Times New Roman" panose="02020603050405020304" pitchFamily="18" charset="0"/>
                <a:cs typeface="Times New Roman" panose="02020603050405020304" pitchFamily="18" charset="0"/>
              </a:rPr>
              <a:t>IOException</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smtClean="0">
                <a:solidFill>
                  <a:srgbClr val="FFFF00"/>
                </a:solidFill>
                <a:latin typeface="Times New Roman" panose="02020603050405020304" pitchFamily="18" charset="0"/>
                <a:cs typeface="Times New Roman" panose="02020603050405020304" pitchFamily="18" charset="0"/>
              </a:rPr>
              <a:t>BindException</a:t>
            </a:r>
            <a:endParaRPr lang="en-US" altLang="en-US" sz="2600" dirty="0">
              <a:solidFill>
                <a:srgbClr val="FFFF00"/>
              </a:solidFill>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tạo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Socket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server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Nếu</a:t>
            </a:r>
            <a:r>
              <a:rPr lang="en-US" altLang="en-US" sz="2600" dirty="0">
                <a:latin typeface="Times New Roman" panose="02020603050405020304" pitchFamily="18" charset="0"/>
                <a:cs typeface="Times New Roman" panose="02020603050405020304" pitchFamily="18" charset="0"/>
              </a:rPr>
              <a:t> port </a:t>
            </a:r>
            <a:r>
              <a:rPr lang="en-US" altLang="en-US" sz="2600" dirty="0" err="1">
                <a:latin typeface="Times New Roman" panose="02020603050405020304" pitchFamily="18" charset="0"/>
                <a:cs typeface="Times New Roman" panose="02020603050405020304" pitchFamily="18" charset="0"/>
              </a:rPr>
              <a:t>bằng</a:t>
            </a:r>
            <a:r>
              <a:rPr lang="en-US" altLang="en-US" sz="2600" dirty="0">
                <a:latin typeface="Times New Roman" panose="02020603050405020304" pitchFamily="18" charset="0"/>
                <a:cs typeface="Times New Roman" panose="02020603050405020304" pitchFamily="18" charset="0"/>
              </a:rPr>
              <a:t> 0,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chọn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ngẫu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nhiên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ta.Cổng</a:t>
            </a:r>
            <a:r>
              <a:rPr lang="en-US" altLang="en-US" sz="2600" dirty="0">
                <a:latin typeface="Times New Roman" panose="02020603050405020304" pitchFamily="18" charset="0"/>
                <a:cs typeface="Times New Roman" panose="02020603050405020304" pitchFamily="18" charset="0"/>
              </a:rPr>
              <a:t> do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chọn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đôi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khi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được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gọi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là</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vô</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danh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vì</a:t>
            </a:r>
            <a:r>
              <a:rPr lang="en-US" altLang="en-US" sz="2600" dirty="0">
                <a:latin typeface="Times New Roman" panose="02020603050405020304" pitchFamily="18" charset="0"/>
                <a:cs typeface="Times New Roman" panose="02020603050405020304" pitchFamily="18" charset="0"/>
              </a:rPr>
              <a:t> ta </a:t>
            </a:r>
            <a:r>
              <a:rPr lang="en-US" altLang="en-US" sz="2600" dirty="0" err="1">
                <a:latin typeface="Times New Roman" panose="02020603050405020304" pitchFamily="18" charset="0"/>
                <a:cs typeface="Times New Roman" panose="02020603050405020304" pitchFamily="18" charset="0"/>
              </a:rPr>
              <a:t>không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biết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số</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hiệu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a:t>
            </a:r>
          </a:p>
          <a:p>
            <a:endParaRPr lang="en-US" altLang="en-US" sz="2600" dirty="0">
              <a:latin typeface="Times New Roman" panose="02020603050405020304" pitchFamily="18" charset="0"/>
              <a:cs typeface="Times New Roman" panose="02020603050405020304" pitchFamily="18" charset="0"/>
            </a:endParaRPr>
          </a:p>
          <a:p>
            <a:pPr>
              <a:buFontTx/>
              <a:buChar char="-"/>
            </a:pPr>
            <a:r>
              <a:rPr lang="en-US" altLang="en-US" sz="2600" dirty="0">
                <a:solidFill>
                  <a:srgbClr val="FFFF00"/>
                </a:solidFill>
                <a:latin typeface="Times New Roman" panose="02020603050405020304" pitchFamily="18" charset="0"/>
                <a:cs typeface="Times New Roman" panose="02020603050405020304" pitchFamily="18" charset="0"/>
              </a:rPr>
              <a:t>public </a:t>
            </a:r>
            <a:r>
              <a:rPr lang="en-US" altLang="en-US" sz="2600" dirty="0" err="1">
                <a:solidFill>
                  <a:srgbClr val="FFFF00"/>
                </a:solidFill>
                <a:latin typeface="Times New Roman" panose="02020603050405020304" pitchFamily="18" charset="0"/>
                <a:cs typeface="Times New Roman" panose="02020603050405020304" pitchFamily="18" charset="0"/>
              </a:rPr>
              <a:t>ServerSocket</a:t>
            </a:r>
            <a:r>
              <a:rPr lang="en-US" altLang="en-US" sz="2600" dirty="0">
                <a:solidFill>
                  <a:srgbClr val="FFFF00"/>
                </a:solidFill>
                <a:latin typeface="Times New Roman" panose="02020603050405020304" pitchFamily="18" charset="0"/>
                <a:cs typeface="Times New Roman" panose="02020603050405020304" pitchFamily="18" charset="0"/>
              </a:rPr>
              <a:t>(</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port, </a:t>
            </a:r>
            <a:r>
              <a:rPr lang="en-US" altLang="en-US" sz="2600" dirty="0" err="1">
                <a:solidFill>
                  <a:srgbClr val="FFFF00"/>
                </a:solidFill>
                <a:latin typeface="Times New Roman" panose="02020603050405020304" pitchFamily="18" charset="0"/>
                <a:cs typeface="Times New Roman" panose="02020603050405020304" pitchFamily="18" charset="0"/>
              </a:rPr>
              <a:t>int</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queuelength</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InetAddress</a:t>
            </a:r>
            <a:r>
              <a:rPr lang="en-US" altLang="en-US" sz="2600" dirty="0">
                <a:solidFill>
                  <a:srgbClr val="FFFF00"/>
                </a:solidFill>
                <a:latin typeface="Times New Roman" panose="02020603050405020304" pitchFamily="18" charset="0"/>
                <a:cs typeface="Times New Roman" panose="02020603050405020304" pitchFamily="18" charset="0"/>
              </a:rPr>
              <a:t> </a:t>
            </a:r>
            <a:r>
              <a:rPr lang="en-US" altLang="en-US" sz="2600" dirty="0" err="1">
                <a:solidFill>
                  <a:srgbClr val="FFFF00"/>
                </a:solidFill>
                <a:latin typeface="Times New Roman" panose="02020603050405020304" pitchFamily="18" charset="0"/>
                <a:cs typeface="Times New Roman" panose="02020603050405020304" pitchFamily="18" charset="0"/>
              </a:rPr>
              <a:t>bindAddress</a:t>
            </a:r>
            <a:r>
              <a:rPr lang="en-US" altLang="en-US" sz="2600" dirty="0">
                <a:solidFill>
                  <a:srgbClr val="FFFF00"/>
                </a:solidFill>
                <a:latin typeface="Times New Roman" panose="02020603050405020304" pitchFamily="18" charset="0"/>
                <a:cs typeface="Times New Roman" panose="02020603050405020304" pitchFamily="18" charset="0"/>
              </a:rPr>
              <a:t>) throws </a:t>
            </a:r>
            <a:r>
              <a:rPr lang="en-US" altLang="en-US" sz="2600" dirty="0" err="1" smtClean="0">
                <a:solidFill>
                  <a:srgbClr val="FFFF00"/>
                </a:solidFill>
                <a:latin typeface="Times New Roman" panose="02020603050405020304" pitchFamily="18" charset="0"/>
                <a:cs typeface="Times New Roman" panose="02020603050405020304" pitchFamily="18" charset="0"/>
              </a:rPr>
              <a:t>IOException</a:t>
            </a:r>
            <a:endParaRPr lang="en-US" altLang="en-US" sz="2600" dirty="0">
              <a:solidFill>
                <a:srgbClr val="FFFF00"/>
              </a:solidFill>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tạo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đối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tượng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ServerSocket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cổng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với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dài</a:t>
            </a:r>
            <a:r>
              <a:rPr lang="en-US" altLang="en-US" sz="2600" dirty="0">
                <a:latin typeface="Times New Roman" panose="02020603050405020304" pitchFamily="18" charset="0"/>
                <a:cs typeface="Times New Roman" panose="02020603050405020304" pitchFamily="18" charset="0"/>
              </a:rPr>
              <a:t> hang </a:t>
            </a:r>
            <a:r>
              <a:rPr lang="en-US" altLang="en-US" sz="2600" dirty="0" err="1">
                <a:latin typeface="Times New Roman" panose="02020603050405020304" pitchFamily="18" charset="0"/>
                <a:cs typeface="Times New Roman" panose="02020603050405020304" pitchFamily="18" charset="0"/>
              </a:rPr>
              <a:t>đợi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ServerSocketchir</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gán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địachỉ</a:t>
            </a:r>
            <a:r>
              <a:rPr lang="en-US" altLang="en-US" sz="2600" dirty="0">
                <a:latin typeface="Times New Roman" panose="02020603050405020304" pitchFamily="18" charset="0"/>
                <a:cs typeface="Times New Roman" panose="02020603050405020304" pitchFamily="18" charset="0"/>
              </a:rPr>
              <a:t> IP </a:t>
            </a:r>
            <a:r>
              <a:rPr lang="en-US" altLang="en-US" sz="2600" dirty="0" err="1">
                <a:latin typeface="Times New Roman" panose="02020603050405020304" pitchFamily="18" charset="0"/>
                <a:cs typeface="Times New Roman" panose="02020603050405020304" pitchFamily="18" charset="0"/>
              </a:rPr>
              <a:t>cục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bộ</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Constructor </a:t>
            </a:r>
            <a:r>
              <a:rPr lang="en-US" altLang="en-US" sz="2600" dirty="0" err="1">
                <a:latin typeface="Times New Roman" panose="02020603050405020304" pitchFamily="18" charset="0"/>
                <a:cs typeface="Times New Roman" panose="02020603050405020304" pitchFamily="18" charset="0"/>
              </a:rPr>
              <a:t>này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hữu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ích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các</a:t>
            </a:r>
            <a:r>
              <a:rPr lang="en-US" altLang="en-US" sz="2600" dirty="0">
                <a:latin typeface="Times New Roman" panose="02020603050405020304" pitchFamily="18" charset="0"/>
                <a:cs typeface="Times New Roman" panose="02020603050405020304" pitchFamily="18" charset="0"/>
              </a:rPr>
              <a:t> server </a:t>
            </a:r>
            <a:r>
              <a:rPr lang="en-US" altLang="en-US" sz="2600" dirty="0" err="1">
                <a:latin typeface="Times New Roman" panose="02020603050405020304" pitchFamily="18" charset="0"/>
                <a:cs typeface="Times New Roman" panose="02020603050405020304" pitchFamily="18" charset="0"/>
              </a:rPr>
              <a:t>chạy</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thống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địa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chỉ</a:t>
            </a:r>
            <a:r>
              <a:rPr lang="en-US" altLang="en-US" sz="2600" dirty="0">
                <a:latin typeface="Times New Roman" panose="02020603050405020304" pitchFamily="18" charset="0"/>
                <a:cs typeface="Times New Roman" panose="02020603050405020304" pitchFamily="18" charset="0"/>
              </a:rPr>
              <a:t> IP.</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2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12192000" cy="1143000"/>
          </a:xfrm>
        </p:spPr>
        <p:txBody>
          <a:bodyPr/>
          <a:lstStyle/>
          <a:p>
            <a:pPr marL="54864" algn="ctr">
              <a:defRPr/>
            </a:pPr>
            <a:r>
              <a:rPr lang="en-US" b="1" dirty="0" err="1" smtClean="0">
                <a:solidFill>
                  <a:srgbClr val="FF0000"/>
                </a:solidFill>
                <a:latin typeface="Times New Roman" panose="02020603050405020304" pitchFamily="18" charset="0"/>
                <a:cs typeface="Times New Roman" panose="02020603050405020304" pitchFamily="18" charset="0"/>
              </a:rPr>
              <a:t>Mục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lục</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1231900" y="965200"/>
            <a:ext cx="10323511" cy="5549900"/>
          </a:xfrm>
        </p:spPr>
        <p:txBody>
          <a:bodyPr>
            <a:normAutofit fontScale="92500" lnSpcReduction="10000"/>
          </a:bodyPr>
          <a:lstStyle/>
          <a:p>
            <a:pPr marL="0" indent="0" eaLnBrk="1" hangingPunct="1">
              <a:buNone/>
            </a:pPr>
            <a:r>
              <a:rPr lang="en-US" altLang="en-US" sz="2600" dirty="0" smtClean="0">
                <a:latin typeface="Times New Roman" panose="02020603050405020304" pitchFamily="18" charset="0"/>
                <a:cs typeface="Times New Roman" panose="02020603050405020304" pitchFamily="18" charset="0"/>
              </a:rPr>
              <a:t>1.Giới </a:t>
            </a:r>
            <a:r>
              <a:rPr lang="en-US" altLang="en-US" sz="2600" dirty="0" err="1" smtClean="0">
                <a:latin typeface="Times New Roman" panose="02020603050405020304" pitchFamily="18" charset="0"/>
                <a:cs typeface="Times New Roman" panose="02020603050405020304" pitchFamily="18" charset="0"/>
              </a:rPr>
              <a:t>thiệu</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chung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về</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a.Socket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là</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gì</a:t>
            </a:r>
            <a:r>
              <a:rPr lang="en-US" altLang="en-US" sz="2600" dirty="0" smtClean="0">
                <a:latin typeface="Times New Roman" panose="02020603050405020304" pitchFamily="18" charset="0"/>
                <a:cs typeface="Times New Roman" panose="02020603050405020304" pitchFamily="18" charset="0"/>
              </a:rPr>
              <a: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b.Các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loại</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c.Một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số</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thuật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ngữ</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chính</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trong</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d.Thư</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viện</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và</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ngoại</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lệ</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dùng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cho</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2.Nguyên </a:t>
            </a:r>
            <a:r>
              <a:rPr lang="en-US" altLang="en-US" sz="2600" dirty="0" err="1" smtClean="0">
                <a:latin typeface="Times New Roman" panose="02020603050405020304" pitchFamily="18" charset="0"/>
                <a:cs typeface="Times New Roman" panose="02020603050405020304" pitchFamily="18" charset="0"/>
              </a:rPr>
              <a:t>lí</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hoạt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động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của</a:t>
            </a:r>
            <a:r>
              <a:rPr lang="en-US" altLang="en-US" sz="2600" dirty="0" smtClean="0">
                <a:latin typeface="Times New Roman" panose="02020603050405020304" pitchFamily="18" charset="0"/>
                <a:cs typeface="Times New Roman" panose="02020603050405020304" pitchFamily="18" charset="0"/>
              </a:rPr>
              <a:t> Socket</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3.Các </a:t>
            </a:r>
            <a:r>
              <a:rPr lang="en-US" altLang="en-US" sz="2600" dirty="0" err="1" smtClean="0">
                <a:latin typeface="Times New Roman" panose="02020603050405020304" pitchFamily="18" charset="0"/>
                <a:cs typeface="Times New Roman" panose="02020603050405020304" pitchFamily="18" charset="0"/>
              </a:rPr>
              <a:t>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truyền</a:t>
            </a:r>
            <a:r>
              <a:rPr lang="en-US" altLang="en-US" sz="2600" dirty="0" smtClean="0">
                <a:latin typeface="Times New Roman" panose="02020603050405020304" pitchFamily="18" charset="0"/>
                <a:cs typeface="Times New Roman" panose="02020603050405020304" pitchFamily="18" charset="0"/>
              </a:rPr>
              <a:t> tin</a:t>
            </a:r>
          </a:p>
          <a:p>
            <a:pPr marL="0" indent="0" eaLnBrk="1" hangingPunct="1">
              <a:buNone/>
            </a:pPr>
            <a:r>
              <a:rPr lang="en-US" altLang="en-US" sz="2600" dirty="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a.Giao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TCP</a:t>
            </a:r>
          </a:p>
          <a:p>
            <a:pPr marL="0" indent="0" eaLnBrk="1" hangingPunct="1">
              <a:buNone/>
            </a:pPr>
            <a:r>
              <a:rPr lang="en-US" altLang="en-US" sz="2600" dirty="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b.Giao</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thức</a:t>
            </a:r>
            <a:r>
              <a:rPr lang="en-US" altLang="en-US" sz="2600" dirty="0" smtClean="0">
                <a:latin typeface="Times New Roman" panose="02020603050405020304" pitchFamily="18" charset="0"/>
                <a:cs typeface="Times New Roman" panose="02020603050405020304" pitchFamily="18" charset="0"/>
              </a:rPr>
              <a:t> UDP</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4.Ứng </a:t>
            </a:r>
            <a:r>
              <a:rPr lang="en-US" altLang="en-US" sz="2600" dirty="0" err="1" smtClean="0">
                <a:latin typeface="Times New Roman" panose="02020603050405020304" pitchFamily="18" charset="0"/>
                <a:cs typeface="Times New Roman" panose="02020603050405020304" pitchFamily="18" charset="0"/>
              </a:rPr>
              <a:t>dụng</a:t>
            </a:r>
            <a:endParaRPr lang="en-US" altLang="en-US" sz="2600" dirty="0"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lvl="1" eaLnBrk="1" hangingPunct="1">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805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TCP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200" y="1138238"/>
            <a:ext cx="11023600" cy="5668962"/>
          </a:xfrm>
        </p:spPr>
        <p:txBody>
          <a:bodyPr>
            <a:normAutofit fontScale="77500" lnSpcReduction="20000"/>
          </a:bodyPr>
          <a:lstStyle/>
          <a:p>
            <a:pPr marL="640080" lvl="1">
              <a:buNone/>
              <a:defRPr/>
            </a:pPr>
            <a:r>
              <a:rPr lang="en-US" sz="2800" b="1" dirty="0" err="1">
                <a:solidFill>
                  <a:srgbClr val="FFFF00"/>
                </a:solidFill>
                <a:latin typeface="Times New Roman" panose="02020603050405020304" pitchFamily="18" charset="0"/>
                <a:cs typeface="Times New Roman" panose="02020603050405020304" pitchFamily="18" charset="0"/>
              </a:rPr>
              <a:t>Chấp</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nhận</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và</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cắt</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kết</a:t>
            </a:r>
            <a:r>
              <a:rPr lang="en-US" sz="2800" b="1" dirty="0">
                <a:solidFill>
                  <a:srgbClr val="FFFF00"/>
                </a:solidFill>
                <a:latin typeface="Times New Roman" panose="02020603050405020304" pitchFamily="18" charset="0"/>
                <a:cs typeface="Times New Roman" panose="02020603050405020304" pitchFamily="18" charset="0"/>
              </a:rPr>
              <a:t> </a:t>
            </a:r>
            <a:r>
              <a:rPr lang="en-US" sz="2800" b="1" dirty="0" err="1">
                <a:solidFill>
                  <a:srgbClr val="FFFF00"/>
                </a:solidFill>
                <a:latin typeface="Times New Roman" panose="02020603050405020304" pitchFamily="18" charset="0"/>
                <a:cs typeface="Times New Roman" panose="02020603050405020304" pitchFamily="18" charset="0"/>
              </a:rPr>
              <a:t>nối</a:t>
            </a:r>
            <a:endParaRPr lang="en-US" sz="2800" b="1" dirty="0">
              <a:solidFill>
                <a:srgbClr val="FFFF00"/>
              </a:solidFill>
              <a:latin typeface="Times New Roman" panose="02020603050405020304" pitchFamily="18" charset="0"/>
              <a:cs typeface="Times New Roman" panose="02020603050405020304" pitchFamily="18" charset="0"/>
            </a:endParaRPr>
          </a:p>
          <a:p>
            <a:pPr marL="640080" lvl="1">
              <a:buNone/>
              <a:defRPr/>
            </a:pPr>
            <a:endParaRPr lang="en-US" sz="2800" dirty="0">
              <a:latin typeface="Times New Roman" panose="02020603050405020304" pitchFamily="18" charset="0"/>
              <a:cs typeface="Times New Roman" panose="02020603050405020304" pitchFamily="18" charset="0"/>
            </a:endParaRP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Socketaccept</a:t>
            </a:r>
            <a:r>
              <a:rPr lang="en-US" sz="2800" dirty="0">
                <a:solidFill>
                  <a:srgbClr val="FFFF00"/>
                </a:solidFill>
                <a:latin typeface="Times New Roman" panose="02020603050405020304" pitchFamily="18" charset="0"/>
                <a:cs typeface="Times New Roman" panose="02020603050405020304" pitchFamily="18" charset="0"/>
              </a:rPr>
              <a:t>() throws </a:t>
            </a:r>
            <a:r>
              <a:rPr lang="en-US" sz="2800" dirty="0" err="1">
                <a:solidFill>
                  <a:srgbClr val="FFFF00"/>
                </a:solidFill>
                <a:latin typeface="Times New Roman" panose="02020603050405020304" pitchFamily="18" charset="0"/>
                <a:cs typeface="Times New Roman" panose="02020603050405020304" pitchFamily="18" charset="0"/>
              </a:rPr>
              <a:t>IOException</a:t>
            </a:r>
            <a:endParaRPr lang="en-US" sz="2800" dirty="0">
              <a:solidFill>
                <a:srgbClr val="FFFF00"/>
              </a:solidFill>
              <a:latin typeface="Times New Roman" panose="02020603050405020304" pitchFamily="18" charset="0"/>
              <a:cs typeface="Times New Roman" panose="02020603050405020304" pitchFamily="18" charset="0"/>
            </a:endParaRPr>
          </a:p>
          <a:p>
            <a:pPr marL="822960" lvl="2" indent="-192024">
              <a:buClr>
                <a:schemeClr val="accent3"/>
              </a:buClr>
              <a:buNone/>
              <a:defRPr/>
            </a:pP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lập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sẵn</a:t>
            </a:r>
            <a:r>
              <a:rPr lang="en-US" sz="2800" dirty="0">
                <a:latin typeface="Times New Roman" panose="02020603050405020304" pitchFamily="18" charset="0"/>
                <a:cs typeface="Times New Roman" panose="02020603050405020304" pitchFamily="18" charset="0"/>
              </a:rPr>
              <a:t> sang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accept()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ServerSocket</a:t>
            </a:r>
            <a:r>
              <a:rPr lang="en-US" sz="2800" dirty="0">
                <a:latin typeface="Times New Roman" panose="02020603050405020304" pitchFamily="18" charset="0"/>
                <a:cs typeface="Times New Roman" panose="02020603050405020304" pitchFamily="18" charset="0"/>
              </a:rPr>
              <a:t>. </a:t>
            </a: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voidc</a:t>
            </a:r>
            <a:r>
              <a:rPr lang="en-US" sz="2800" dirty="0">
                <a:solidFill>
                  <a:srgbClr val="FFFF00"/>
                </a:solidFill>
                <a:latin typeface="Times New Roman" panose="02020603050405020304" pitchFamily="18" charset="0"/>
                <a:cs typeface="Times New Roman" panose="02020603050405020304" pitchFamily="18" charset="0"/>
              </a:rPr>
              <a:t> close() throws </a:t>
            </a:r>
            <a:r>
              <a:rPr lang="en-US" sz="2800" dirty="0" err="1">
                <a:solidFill>
                  <a:srgbClr val="FFFF00"/>
                </a:solidFill>
                <a:latin typeface="Times New Roman" panose="02020603050405020304" pitchFamily="18" charset="0"/>
                <a:cs typeface="Times New Roman" panose="02020603050405020304" pitchFamily="18" charset="0"/>
              </a:rPr>
              <a:t>IOException</a:t>
            </a:r>
            <a:endParaRPr lang="en-US" sz="2800" dirty="0">
              <a:solidFill>
                <a:srgbClr val="FFFF00"/>
              </a:solidFill>
              <a:latin typeface="Times New Roman" panose="02020603050405020304" pitchFamily="18" charset="0"/>
              <a:cs typeface="Times New Roman" panose="02020603050405020304" pitchFamily="18" charset="0"/>
            </a:endParaRP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ServerSocket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nhằm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muốn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solidFill>
                  <a:srgbClr val="FFFF00"/>
                </a:solidFill>
                <a:latin typeface="Times New Roman" panose="02020603050405020304" pitchFamily="18" charset="0"/>
                <a:cs typeface="Times New Roman" panose="02020603050405020304" pitchFamily="18" charset="0"/>
              </a:rPr>
              <a:t>- Public </a:t>
            </a:r>
            <a:r>
              <a:rPr lang="en-US" sz="2800" dirty="0" err="1" smtClean="0">
                <a:solidFill>
                  <a:srgbClr val="FFFF00"/>
                </a:solidFill>
                <a:latin typeface="Times New Roman" panose="02020603050405020304" pitchFamily="18" charset="0"/>
                <a:cs typeface="Times New Roman" panose="02020603050405020304" pitchFamily="18" charset="0"/>
              </a:rPr>
              <a:t>InetAddress</a:t>
            </a: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err="1" smtClean="0">
                <a:solidFill>
                  <a:srgbClr val="FFFF00"/>
                </a:solidFill>
                <a:latin typeface="Times New Roman" panose="02020603050405020304" pitchFamily="18" charset="0"/>
                <a:cs typeface="Times New Roman" panose="02020603050405020304" pitchFamily="18" charset="0"/>
              </a:rPr>
              <a:t>getInetAddress</a:t>
            </a:r>
            <a:r>
              <a:rPr lang="en-US" sz="2800" dirty="0" smtClean="0">
                <a:solidFill>
                  <a:srgbClr val="FFFF00"/>
                </a:solidFill>
                <a:latin typeface="Times New Roman" panose="02020603050405020304" pitchFamily="18" charset="0"/>
                <a:cs typeface="Times New Roman" panose="02020603050405020304" pitchFamily="18" charset="0"/>
              </a:rPr>
              <a:t>()</a:t>
            </a: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bởi</a:t>
            </a:r>
            <a:r>
              <a:rPr lang="en-US" sz="2800" dirty="0" smtClean="0">
                <a:latin typeface="Times New Roman" panose="02020603050405020304" pitchFamily="18" charset="0"/>
                <a:cs typeface="Times New Roman" panose="02020603050405020304" pitchFamily="18" charset="0"/>
              </a:rPr>
              <a:t> server.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localhost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IP, </a:t>
            </a:r>
            <a:r>
              <a:rPr lang="en-US" sz="2800" dirty="0" err="1" smtClean="0">
                <a:latin typeface="Times New Roman" panose="02020603050405020304" pitchFamily="18" charset="0"/>
                <a:cs typeface="Times New Roman" panose="02020603050405020304" pitchFamily="18" charset="0"/>
              </a:rPr>
              <a:t>địa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InetAddress</a:t>
            </a:r>
            <a:endParaRPr lang="en-US" sz="2800" dirty="0" smtClean="0">
              <a:latin typeface="Times New Roman" panose="02020603050405020304" pitchFamily="18" charset="0"/>
              <a:cs typeface="Times New Roman" panose="02020603050405020304" pitchFamily="18" charset="0"/>
            </a:endParaRP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solidFill>
                  <a:srgbClr val="FFFF00"/>
                </a:solidFill>
                <a:latin typeface="Times New Roman" panose="02020603050405020304" pitchFamily="18" charset="0"/>
                <a:cs typeface="Times New Roman" panose="02020603050405020304" pitchFamily="18" charset="0"/>
              </a:rPr>
              <a:t>- Public </a:t>
            </a:r>
            <a:r>
              <a:rPr lang="en-US" sz="2800" dirty="0" err="1" smtClean="0">
                <a:solidFill>
                  <a:srgbClr val="FFFF00"/>
                </a:solidFill>
                <a:latin typeface="Times New Roman" panose="02020603050405020304" pitchFamily="18" charset="0"/>
                <a:cs typeface="Times New Roman" panose="02020603050405020304" pitchFamily="18" charset="0"/>
              </a:rPr>
              <a:t>int</a:t>
            </a: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err="1" smtClean="0">
                <a:solidFill>
                  <a:srgbClr val="FFFF00"/>
                </a:solidFill>
                <a:latin typeface="Times New Roman" panose="02020603050405020304" pitchFamily="18" charset="0"/>
                <a:cs typeface="Times New Roman" panose="02020603050405020304" pitchFamily="18" charset="0"/>
              </a:rPr>
              <a:t>getLocalHost</a:t>
            </a:r>
            <a:r>
              <a:rPr lang="en-US" sz="2800" dirty="0" smtClean="0">
                <a:solidFill>
                  <a:srgbClr val="FFFF00"/>
                </a:solidFill>
                <a:latin typeface="Times New Roman" panose="02020603050405020304" pitchFamily="18" charset="0"/>
                <a:cs typeface="Times New Roman" panose="02020603050405020304" pitchFamily="18" charset="0"/>
              </a:rPr>
              <a:t>()</a:t>
            </a:r>
          </a:p>
          <a:p>
            <a:pPr marL="640080" lvl="1">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contructor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ServerSocket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server </a:t>
            </a:r>
            <a:r>
              <a:rPr lang="en-US" sz="2800" dirty="0" err="1" smtClean="0">
                <a:latin typeface="Times New Roman" panose="02020603050405020304" pitchFamily="18" charset="0"/>
                <a:cs typeface="Times New Roman" panose="02020603050405020304" pitchFamily="18" charset="0"/>
              </a:rPr>
              <a:t>đang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nghe</a:t>
            </a:r>
            <a:endParaRPr lang="en-US" sz="2800" dirty="0" smtClean="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b. </a:t>
            </a:r>
            <a:r>
              <a:rPr lang="en-US" b="1" dirty="0" err="1" smtClean="0">
                <a:solidFill>
                  <a:srgbClr val="FF0000"/>
                </a:solidFill>
                <a:latin typeface="Times New Roman" panose="02020603050405020304" pitchFamily="18" charset="0"/>
                <a:cs typeface="Times New Roman" panose="02020603050405020304" pitchFamily="18" charset="0"/>
              </a:rPr>
              <a:t>Giao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646238"/>
            <a:ext cx="8229600" cy="4144962"/>
          </a:xfrm>
        </p:spPr>
        <p:txBody>
          <a:bodyPr/>
          <a:lstStyle/>
          <a:p>
            <a:pPr eaLnBrk="1" hangingPunct="1"/>
            <a:r>
              <a:rPr lang="en-US" altLang="en-US" b="1" smtClean="0">
                <a:latin typeface="Times New Roman" panose="02020603050405020304" pitchFamily="18" charset="0"/>
                <a:cs typeface="Times New Roman" panose="02020603050405020304" pitchFamily="18" charset="0"/>
              </a:rPr>
              <a:t>Hoạt động của giao thức UDP </a:t>
            </a:r>
            <a:endParaRPr lang="en-US" altLang="en-US" smtClean="0">
              <a:latin typeface="Times New Roman" panose="02020603050405020304" pitchFamily="18" charset="0"/>
              <a:cs typeface="Times New Roman" panose="02020603050405020304" pitchFamily="18" charset="0"/>
            </a:endParaRPr>
          </a:p>
          <a:p>
            <a:pPr lvl="1" eaLnBrk="1" hangingPunct="1"/>
            <a:r>
              <a:rPr lang="en-US" altLang="en-US" smtClean="0">
                <a:latin typeface="Times New Roman" panose="02020603050405020304" pitchFamily="18" charset="0"/>
                <a:cs typeface="Times New Roman" panose="02020603050405020304" pitchFamily="18" charset="0"/>
              </a:rPr>
              <a:t> 	Khi một ứng dụng dựa trên giao thức UDP gửi dữ liệu tới một host khác trên mạng, UDP thêm vào một header có độ dài 8 byte chứa các số hiệu cổng nguồn và đích, cùng với tổng chiều dài dữ liệu và thông tin checksum. IP thêm vào header của riêng nó vào đâu mỗi datagram UDP để tạo lên một datagram IP                   </a:t>
            </a:r>
          </a:p>
          <a:p>
            <a:pPr eaLnBrk="1" hangingPunct="1"/>
            <a:endParaRPr lang="en-US" altLang="en-US" smtClean="0">
              <a:latin typeface="Times New Roman" panose="02020603050405020304" pitchFamily="18" charset="0"/>
              <a:cs typeface="Times New Roman" panose="02020603050405020304" pitchFamily="18" charset="0"/>
            </a:endParaRPr>
          </a:p>
        </p:txBody>
      </p:sp>
      <p:pic>
        <p:nvPicPr>
          <p:cNvPr id="40962" name="Picture 2" descr="C:\Users\VanDuc\Desktop\anhso-185027_UDP_Client_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50" y="1396536"/>
            <a:ext cx="6800850" cy="502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603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1.11111E-6 L 0.85833 1.11111E-6 " pathEditMode="relative" rAng="0" ptsTypes="AA">
                                      <p:cBhvr>
                                        <p:cTn id="6" dur="2000" fill="hold"/>
                                        <p:tgtEl>
                                          <p:spTgt spid="40962"/>
                                        </p:tgtEl>
                                        <p:attrNameLst>
                                          <p:attrName>ppt_x</p:attrName>
                                          <p:attrName>ppt_y</p:attrName>
                                        </p:attrNameLst>
                                      </p:cBhvr>
                                      <p:rCtr x="4290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nodeType="clickEffect">
                                  <p:stCondLst>
                                    <p:cond delay="0"/>
                                  </p:stCondLst>
                                  <p:childTnLst>
                                    <p:animEffect transition="out" filter="blinds(horizontal)">
                                      <p:cBhvr>
                                        <p:cTn id="10" dur="500"/>
                                        <p:tgtEl>
                                          <p:spTgt spid="40962"/>
                                        </p:tgtEl>
                                      </p:cBhvr>
                                    </p:animEffect>
                                    <p:set>
                                      <p:cBhvr>
                                        <p:cTn id="11" dur="1" fill="hold">
                                          <p:stCondLst>
                                            <p:cond delay="499"/>
                                          </p:stCondLst>
                                        </p:cTn>
                                        <p:tgtEl>
                                          <p:spTgt spid="4096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ox(in)">
                                      <p:cBhvr>
                                        <p:cTn id="16" dur="5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284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200" y="1143000"/>
            <a:ext cx="11480800" cy="5232400"/>
          </a:xfrm>
        </p:spPr>
        <p:txBody>
          <a:bodyPr>
            <a:normAutofit fontScale="77500" lnSpcReduction="20000"/>
          </a:bodyPr>
          <a:lstStyle/>
          <a:p>
            <a:pPr marL="0" indent="0">
              <a:spcBef>
                <a:spcPts val="0"/>
              </a:spcBef>
              <a:buNone/>
              <a:defRPr/>
            </a:pPr>
            <a:r>
              <a:rPr lang="en-US" sz="2800" b="1" dirty="0" err="1">
                <a:solidFill>
                  <a:srgbClr val="FFFF00"/>
                </a:solidFill>
                <a:latin typeface="Times New Roman" panose="02020603050405020304" pitchFamily="18" charset="0"/>
                <a:cs typeface="Times New Roman" panose="02020603050405020304" pitchFamily="18" charset="0"/>
              </a:rPr>
              <a:t>Lớp</a:t>
            </a:r>
            <a:r>
              <a:rPr lang="en-US" sz="2800" b="1" dirty="0">
                <a:solidFill>
                  <a:srgbClr val="FFFF00"/>
                </a:solidFill>
                <a:latin typeface="Times New Roman" panose="02020603050405020304" pitchFamily="18" charset="0"/>
                <a:cs typeface="Times New Roman" panose="02020603050405020304" pitchFamily="18" charset="0"/>
              </a:rPr>
              <a:t> Datagram Packet</a:t>
            </a:r>
          </a:p>
          <a:p>
            <a:pPr marL="640080" lvl="1">
              <a:buNone/>
              <a:defRPr/>
            </a:pPr>
            <a:r>
              <a:rPr lang="en-US" sz="2800" dirty="0">
                <a:solidFill>
                  <a:srgbClr val="FFFF00"/>
                </a:solidFill>
                <a:latin typeface="Times New Roman" panose="02020603050405020304" pitchFamily="18" charset="0"/>
                <a:cs typeface="Times New Roman" panose="02020603050405020304" pitchFamily="18" charset="0"/>
              </a:rPr>
              <a:t>Constructor </a:t>
            </a:r>
            <a:r>
              <a:rPr lang="en-US" sz="2800" dirty="0" err="1">
                <a:solidFill>
                  <a:srgbClr val="FFFF00"/>
                </a:solidFill>
                <a:latin typeface="Times New Roman" panose="02020603050405020304" pitchFamily="18" charset="0"/>
                <a:cs typeface="Times New Roman" panose="02020603050405020304" pitchFamily="18" charset="0"/>
              </a:rPr>
              <a:t>để</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nhận</a:t>
            </a:r>
            <a:r>
              <a:rPr lang="en-US" sz="2800" dirty="0">
                <a:solidFill>
                  <a:srgbClr val="FFFF00"/>
                </a:solidFill>
                <a:latin typeface="Times New Roman" panose="02020603050405020304" pitchFamily="18" charset="0"/>
                <a:cs typeface="Times New Roman" panose="02020603050405020304" pitchFamily="18" charset="0"/>
              </a:rPr>
              <a:t> Datagram</a:t>
            </a:r>
          </a:p>
          <a:p>
            <a:pPr>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Hai</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DatagramSocket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a:t>
            </a:r>
          </a:p>
          <a:p>
            <a:pPr>
              <a:spcBef>
                <a:spcPts val="0"/>
              </a:spcBef>
              <a:buNone/>
              <a:defRPr/>
            </a:pPr>
            <a:endParaRPr lang="en-US" sz="2800" dirty="0" smtClean="0">
              <a:latin typeface="Times New Roman" panose="02020603050405020304" pitchFamily="18" charset="0"/>
              <a:cs typeface="Times New Roman" panose="02020603050405020304" pitchFamily="18" charset="0"/>
            </a:endParaRPr>
          </a:p>
          <a:p>
            <a:pPr>
              <a:spcBef>
                <a:spcPts val="0"/>
              </a:spcBef>
              <a:buNone/>
              <a:defRPr/>
            </a:pPr>
            <a:r>
              <a:rPr lang="en-US" sz="2800" dirty="0" smtClean="0">
                <a:solidFill>
                  <a:srgbClr val="FFFF00"/>
                </a:solidFill>
                <a:latin typeface="Times New Roman" panose="02020603050405020304" pitchFamily="18" charset="0"/>
                <a:cs typeface="Times New Roman" panose="02020603050405020304" pitchFamily="18" charset="0"/>
              </a:rPr>
              <a:t>	</a:t>
            </a:r>
            <a:r>
              <a:rPr lang="en-US" sz="2800" dirty="0">
                <a:solidFill>
                  <a:srgbClr val="FFFF00"/>
                </a:solidFill>
                <a:latin typeface="Times New Roman" panose="02020603050405020304" pitchFamily="18" charset="0"/>
                <a:cs typeface="Times New Roman" panose="02020603050405020304" pitchFamily="18" charset="0"/>
              </a:rPr>
              <a:t>- public </a:t>
            </a:r>
            <a:r>
              <a:rPr lang="en-US" sz="2800" dirty="0" err="1">
                <a:solidFill>
                  <a:srgbClr val="FFFF00"/>
                </a:solidFill>
                <a:latin typeface="Times New Roman" panose="02020603050405020304" pitchFamily="18" charset="0"/>
                <a:cs typeface="Times New Roman" panose="02020603050405020304" pitchFamily="18" charset="0"/>
              </a:rPr>
              <a:t>DatagramPacket</a:t>
            </a:r>
            <a:r>
              <a:rPr lang="en-US" sz="2800" dirty="0">
                <a:solidFill>
                  <a:srgbClr val="FFFF00"/>
                </a:solidFill>
                <a:latin typeface="Times New Roman" panose="02020603050405020304" pitchFamily="18" charset="0"/>
                <a:cs typeface="Times New Roman" panose="02020603050405020304" pitchFamily="18" charset="0"/>
              </a:rPr>
              <a:t>(byte[] b,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r>
              <a:rPr lang="en-US" sz="2800" dirty="0">
                <a:solidFill>
                  <a:srgbClr val="FFFF00"/>
                </a:solidFill>
                <a:latin typeface="Times New Roman" panose="02020603050405020304" pitchFamily="18" charset="0"/>
                <a:cs typeface="Times New Roman" panose="02020603050405020304" pitchFamily="18" charset="0"/>
              </a:rPr>
              <a:t>	- public </a:t>
            </a:r>
            <a:r>
              <a:rPr lang="en-US" sz="2800" dirty="0" err="1">
                <a:solidFill>
                  <a:srgbClr val="FFFF00"/>
                </a:solidFill>
                <a:latin typeface="Times New Roman" panose="02020603050405020304" pitchFamily="18" charset="0"/>
                <a:cs typeface="Times New Roman" panose="02020603050405020304" pitchFamily="18" charset="0"/>
              </a:rPr>
              <a:t>DatagramPacket</a:t>
            </a:r>
            <a:r>
              <a:rPr lang="en-US" sz="2800" dirty="0">
                <a:solidFill>
                  <a:srgbClr val="FFFF00"/>
                </a:solidFill>
                <a:latin typeface="Times New Roman" panose="02020603050405020304" pitchFamily="18" charset="0"/>
                <a:cs typeface="Times New Roman" panose="02020603050405020304" pitchFamily="18" charset="0"/>
              </a:rPr>
              <a:t>(byte[] b,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offset, </a:t>
            </a:r>
            <a:r>
              <a:rPr lang="en-US" sz="2800" dirty="0" err="1">
                <a:solidFill>
                  <a:srgbClr val="FFFF00"/>
                </a:solidFill>
                <a:latin typeface="Times New Roman" panose="02020603050405020304" pitchFamily="18" charset="0"/>
                <a:cs typeface="Times New Roman" panose="02020603050405020304" pitchFamily="18" charset="0"/>
              </a:rPr>
              <a:t>int</a:t>
            </a:r>
            <a:r>
              <a:rPr lang="en-US" sz="28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endParaRPr lang="en-US" sz="2800" dirty="0" smtClean="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socket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datagram,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datagram  ở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đệm</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b[0]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gói</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hết</a:t>
            </a:r>
            <a:r>
              <a:rPr lang="en-US" sz="2800" dirty="0" smtClean="0">
                <a:latin typeface="Times New Roman" panose="02020603050405020304" pitchFamily="18" charset="0"/>
                <a:cs typeface="Times New Roman" panose="02020603050405020304" pitchFamily="18" charset="0"/>
              </a:rPr>
              <a:t> length byte. </a:t>
            </a:r>
          </a:p>
          <a:p>
            <a:pPr>
              <a:spcBef>
                <a:spcPts val="0"/>
              </a:spcBef>
              <a:buNone/>
              <a:defRPr/>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trí</a:t>
            </a:r>
            <a:r>
              <a:rPr lang="en-US" sz="2800" dirty="0" smtClean="0">
                <a:latin typeface="Times New Roman" panose="02020603050405020304" pitchFamily="18" charset="0"/>
                <a:cs typeface="Times New Roman" panose="02020603050405020304" pitchFamily="18" charset="0"/>
              </a:rPr>
              <a:t> b[offset].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b.length</a:t>
            </a:r>
            <a:r>
              <a:rPr lang="en-US" sz="2800" dirty="0" smtClean="0">
                <a:latin typeface="Times New Roman" panose="02020603050405020304" pitchFamily="18" charset="0"/>
                <a:cs typeface="Times New Roman" panose="02020603050405020304" pitchFamily="18" charset="0"/>
              </a:rPr>
              <a:t>-offset.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DatagramPacket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vượt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constructor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IllegalArgumentException</a:t>
            </a:r>
            <a:r>
              <a:rPr lang="en-US" sz="2800" dirty="0" smtClean="0">
                <a:latin typeface="Times New Roman" panose="02020603050405020304" pitchFamily="18" charset="0"/>
                <a:cs typeface="Times New Roman" panose="02020603050405020304" pitchFamily="18" charset="0"/>
              </a:rPr>
              <a:t>. </a:t>
            </a:r>
          </a:p>
          <a:p>
            <a:pPr marL="640080" lvl="1">
              <a:buNone/>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221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amond(in)">
                                      <p:cBhvr>
                                        <p:cTn id="28" dur="500"/>
                                        <p:tgtEl>
                                          <p:spTgt spid="3">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amond(i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93977" cy="1143000"/>
          </a:xfrm>
        </p:spPr>
        <p:txBody>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4670" y="901655"/>
            <a:ext cx="11587844" cy="5629774"/>
          </a:xfrm>
        </p:spPr>
        <p:txBody>
          <a:bodyPr>
            <a:normAutofit/>
          </a:bodyPr>
          <a:lstStyle/>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Constructor </a:t>
            </a:r>
            <a:r>
              <a:rPr lang="en-US" b="1" dirty="0" err="1">
                <a:solidFill>
                  <a:srgbClr val="FFFF00"/>
                </a:solidFill>
                <a:latin typeface="Times New Roman" panose="02020603050405020304" pitchFamily="18" charset="0"/>
                <a:cs typeface="Times New Roman" panose="02020603050405020304" pitchFamily="18" charset="0"/>
              </a:rPr>
              <a:t>để</a:t>
            </a:r>
            <a:r>
              <a:rPr lang="en-US" b="1" dirty="0">
                <a:solidFill>
                  <a:srgbClr val="FFFF00"/>
                </a:solidFill>
                <a:latin typeface="Times New Roman" panose="02020603050405020304" pitchFamily="18" charset="0"/>
                <a:cs typeface="Times New Roman" panose="02020603050405020304" pitchFamily="18" charset="0"/>
              </a:rPr>
              <a:t> </a:t>
            </a:r>
            <a:r>
              <a:rPr lang="en-US" b="1" dirty="0" err="1">
                <a:solidFill>
                  <a:srgbClr val="FFFF00"/>
                </a:solidFill>
                <a:latin typeface="Times New Roman" panose="02020603050405020304" pitchFamily="18" charset="0"/>
                <a:cs typeface="Times New Roman" panose="02020603050405020304" pitchFamily="18" charset="0"/>
              </a:rPr>
              <a:t>nhận</a:t>
            </a:r>
            <a:r>
              <a:rPr lang="en-US" b="1" dirty="0">
                <a:solidFill>
                  <a:srgbClr val="FFFF00"/>
                </a:solidFill>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Datagram</a:t>
            </a:r>
          </a:p>
          <a:p>
            <a:pPr>
              <a:spcBef>
                <a:spcPts val="0"/>
              </a:spcBef>
              <a:buNone/>
              <a:defRPr/>
            </a:pPr>
            <a:endParaRPr lang="en-US" b="1"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smtClean="0">
                <a:solidFill>
                  <a:srgbClr val="FFFF00"/>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InetAddress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offset,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InetAddress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SocketAddress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r>
              <a:rPr lang="en-US"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a:solidFill>
                  <a:srgbClr val="FFFF00"/>
                </a:solidFill>
                <a:latin typeface="Times New Roman" panose="02020603050405020304" pitchFamily="18" charset="0"/>
                <a:cs typeface="Times New Roman" panose="02020603050405020304" pitchFamily="18" charset="0"/>
              </a:rPr>
              <a:t>	- public </a:t>
            </a:r>
            <a:r>
              <a:rPr lang="en-US" dirty="0" err="1">
                <a:solidFill>
                  <a:srgbClr val="FFFF00"/>
                </a:solidFill>
                <a:latin typeface="Times New Roman" panose="02020603050405020304" pitchFamily="18" charset="0"/>
                <a:cs typeface="Times New Roman" panose="02020603050405020304" pitchFamily="18" charset="0"/>
              </a:rPr>
              <a:t>DatagramPacket</a:t>
            </a:r>
            <a:r>
              <a:rPr lang="en-US" dirty="0">
                <a:solidFill>
                  <a:srgbClr val="FFFF00"/>
                </a:solidFill>
                <a:latin typeface="Times New Roman" panose="02020603050405020304" pitchFamily="18" charset="0"/>
                <a:cs typeface="Times New Roman" panose="02020603050405020304" pitchFamily="18" charset="0"/>
              </a:rPr>
              <a:t>(byte[] b,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offset,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length, </a:t>
            </a:r>
            <a:r>
              <a:rPr lang="en-US" dirty="0" err="1">
                <a:solidFill>
                  <a:srgbClr val="FFFF00"/>
                </a:solidFill>
                <a:latin typeface="Times New Roman" panose="02020603050405020304" pitchFamily="18" charset="0"/>
                <a:cs typeface="Times New Roman" panose="02020603050405020304" pitchFamily="18" charset="0"/>
              </a:rPr>
              <a:t>SocketAddress</a:t>
            </a:r>
            <a:r>
              <a:rPr lang="en-US" dirty="0">
                <a:solidFill>
                  <a:srgbClr val="FFFF00"/>
                </a:solidFill>
                <a:latin typeface="Times New Roman" panose="02020603050405020304" pitchFamily="18" charset="0"/>
                <a:cs typeface="Times New Roman" panose="02020603050405020304" pitchFamily="18" charset="0"/>
              </a:rPr>
              <a:t> dc, </a:t>
            </a:r>
            <a:r>
              <a:rPr lang="en-US" dirty="0" err="1">
                <a:solidFill>
                  <a:srgbClr val="FFFF00"/>
                </a:solidFill>
                <a:latin typeface="Times New Roman" panose="02020603050405020304" pitchFamily="18" charset="0"/>
                <a:cs typeface="Times New Roman" panose="02020603050405020304" pitchFamily="18" charset="0"/>
              </a:rPr>
              <a:t>int</a:t>
            </a:r>
            <a:r>
              <a:rPr lang="en-US" dirty="0">
                <a:solidFill>
                  <a:srgbClr val="FFFF00"/>
                </a:solidFill>
                <a:latin typeface="Times New Roman" panose="02020603050405020304" pitchFamily="18" charset="0"/>
                <a:cs typeface="Times New Roman" panose="02020603050405020304" pitchFamily="18" charset="0"/>
              </a:rPr>
              <a:t> port)</a:t>
            </a:r>
          </a:p>
          <a:p>
            <a:pPr>
              <a:spcBef>
                <a:spcPts val="0"/>
              </a:spcBef>
              <a:buNone/>
              <a:defRPr/>
            </a:pPr>
            <a:endParaRPr lang="en-US"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constructor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host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length byte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offset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offset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pPr>
              <a:spcBef>
                <a:spcPts val="0"/>
              </a:spcBef>
              <a:buNone/>
              <a:defRPr/>
            </a:pPr>
            <a:r>
              <a:rPr lang="en-US" dirty="0" smtClean="0">
                <a:latin typeface="Times New Roman" panose="02020603050405020304" pitchFamily="18" charset="0"/>
                <a:cs typeface="Times New Roman" panose="02020603050405020304" pitchFamily="18" charset="0"/>
              </a:rPr>
              <a:t>	</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420600" y="762000"/>
            <a:ext cx="6934200" cy="3581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1600" dirty="0">
                <a:latin typeface="Times New Roman" panose="02020603050405020304" pitchFamily="18" charset="0"/>
                <a:cs typeface="Times New Roman" panose="02020603050405020304" pitchFamily="18" charset="0"/>
              </a:rPr>
              <a:t>String </a:t>
            </a:r>
            <a:r>
              <a:rPr lang="en-US" sz="1600" dirty="0">
                <a:solidFill>
                  <a:srgbClr val="00B050"/>
                </a:solidFill>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=”This is an example of UDP Programming”; </a:t>
            </a:r>
          </a:p>
          <a:p>
            <a:pPr>
              <a:defRPr/>
            </a:pPr>
            <a:r>
              <a:rPr lang="en-US" sz="1600" dirty="0">
                <a:latin typeface="Times New Roman" panose="02020603050405020304" pitchFamily="18" charset="0"/>
                <a:cs typeface="Times New Roman" panose="02020603050405020304" pitchFamily="18" charset="0"/>
              </a:rPr>
              <a:t>byte[] </a:t>
            </a:r>
            <a:r>
              <a:rPr lang="en-US" sz="1600" dirty="0">
                <a:solidFill>
                  <a:srgbClr val="00B050"/>
                </a:solidFill>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a:t>
            </a:r>
            <a:r>
              <a:rPr lang="en-US" sz="1600" dirty="0" err="1">
                <a:solidFill>
                  <a:srgbClr val="00B050"/>
                </a:solidFill>
                <a:latin typeface="Times New Roman" panose="02020603050405020304" pitchFamily="18" charset="0"/>
                <a:cs typeface="Times New Roman" panose="02020603050405020304" pitchFamily="18" charset="0"/>
              </a:rPr>
              <a:t>s</a:t>
            </a:r>
            <a:r>
              <a:rPr lang="en-US" sz="1600" dirty="0" err="1">
                <a:latin typeface="Times New Roman" panose="02020603050405020304" pitchFamily="18" charset="0"/>
                <a:cs typeface="Times New Roman" panose="02020603050405020304" pitchFamily="18" charset="0"/>
              </a:rPr>
              <a:t>.getBytes</a:t>
            </a:r>
            <a:r>
              <a:rPr lang="en-US" sz="1600" dirty="0">
                <a:latin typeface="Times New Roman" panose="02020603050405020304" pitchFamily="18" charset="0"/>
                <a:cs typeface="Times New Roman" panose="02020603050405020304" pitchFamily="18" charset="0"/>
              </a:rPr>
              <a:t>(); </a:t>
            </a:r>
          </a:p>
          <a:p>
            <a:pPr>
              <a:defRPr/>
            </a:pPr>
            <a:endParaRPr lang="en-US" sz="1600" dirty="0">
              <a:latin typeface="Times New Roman" panose="02020603050405020304" pitchFamily="18" charset="0"/>
              <a:cs typeface="Times New Roman" panose="02020603050405020304" pitchFamily="18" charset="0"/>
            </a:endParaRPr>
          </a:p>
          <a:p>
            <a:pPr>
              <a:defRPr/>
            </a:pPr>
            <a:r>
              <a:rPr lang="en-US" sz="1600" dirty="0">
                <a:solidFill>
                  <a:srgbClr val="0070C0"/>
                </a:solidFill>
                <a:latin typeface="Times New Roman" panose="02020603050405020304" pitchFamily="18" charset="0"/>
                <a:cs typeface="Times New Roman" panose="02020603050405020304" pitchFamily="18" charset="0"/>
              </a:rPr>
              <a:t>try</a:t>
            </a:r>
            <a:r>
              <a:rPr lang="en-US" sz="1600" dirty="0">
                <a:latin typeface="Times New Roman" panose="02020603050405020304" pitchFamily="18" charset="0"/>
                <a:cs typeface="Times New Roman" panose="02020603050405020304" pitchFamily="18" charset="0"/>
              </a:rPr>
              <a:t> { </a:t>
            </a:r>
          </a:p>
          <a:p>
            <a:pPr>
              <a:defRPr/>
            </a:pPr>
            <a:r>
              <a:rPr lang="en-US" sz="1600" dirty="0" err="1">
                <a:latin typeface="Times New Roman" panose="02020603050405020304" pitchFamily="18" charset="0"/>
                <a:cs typeface="Times New Roman" panose="02020603050405020304" pitchFamily="18" charset="0"/>
              </a:rPr>
              <a:t>InetAddress</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dc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InetAddress.getByName</a:t>
            </a:r>
            <a:r>
              <a:rPr lang="en-US" sz="1600" dirty="0">
                <a:latin typeface="Times New Roman" panose="02020603050405020304" pitchFamily="18" charset="0"/>
                <a:cs typeface="Times New Roman" panose="02020603050405020304" pitchFamily="18" charset="0"/>
              </a:rPr>
              <a:t>(“www.vnn.vn”); </a:t>
            </a:r>
          </a:p>
          <a:p>
            <a:pPr>
              <a:defRPr/>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port =7; </a:t>
            </a:r>
          </a:p>
          <a:p>
            <a:pPr>
              <a:defRPr/>
            </a:pP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a:t>
            </a:r>
            <a:r>
              <a:rPr lang="en-US" sz="1600" dirty="0" err="1">
                <a:solidFill>
                  <a:srgbClr val="00B050"/>
                </a:solidFill>
                <a:latin typeface="Times New Roman" panose="02020603050405020304" pitchFamily="18" charset="0"/>
                <a:cs typeface="Times New Roman" panose="02020603050405020304" pitchFamily="18" charset="0"/>
              </a:rPr>
              <a:t>dp</a:t>
            </a: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b,b.length,dc,port</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p>
          <a:p>
            <a:pPr>
              <a:defRPr/>
            </a:pPr>
            <a:r>
              <a:rPr lang="en-US" sz="1600" dirty="0">
                <a:latin typeface="Times New Roman" panose="02020603050405020304" pitchFamily="18" charset="0"/>
                <a:cs typeface="Times New Roman" panose="02020603050405020304" pitchFamily="18" charset="0"/>
              </a:rPr>
              <a:t>} </a:t>
            </a:r>
          </a:p>
          <a:p>
            <a:pPr>
              <a:defRPr/>
            </a:pPr>
            <a:r>
              <a:rPr lang="en-US" sz="1600" dirty="0">
                <a:solidFill>
                  <a:srgbClr val="0070C0"/>
                </a:solidFill>
                <a:latin typeface="Times New Roman" panose="02020603050405020304" pitchFamily="18" charset="0"/>
                <a:cs typeface="Times New Roman" panose="02020603050405020304" pitchFamily="18" charset="0"/>
              </a:rPr>
              <a:t>catch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IOException</a:t>
            </a:r>
            <a:r>
              <a:rPr lang="en-US" sz="1600" dirty="0">
                <a:latin typeface="Times New Roman" panose="02020603050405020304" pitchFamily="18" charset="0"/>
                <a:cs typeface="Times New Roman" panose="02020603050405020304" pitchFamily="18" charset="0"/>
              </a:rPr>
              <a:t> e) { </a:t>
            </a:r>
          </a:p>
          <a:p>
            <a:pPr>
              <a:defRPr/>
            </a:pPr>
            <a:r>
              <a:rPr lang="en-US" sz="1600" dirty="0" err="1">
                <a:latin typeface="Times New Roman" panose="02020603050405020304" pitchFamily="18" charset="0"/>
                <a:cs typeface="Times New Roman" panose="02020603050405020304" pitchFamily="18" charset="0"/>
              </a:rPr>
              <a:t>System.</a:t>
            </a:r>
            <a:r>
              <a:rPr lang="en-US" sz="1600" dirty="0" err="1">
                <a:solidFill>
                  <a:srgbClr val="00B050"/>
                </a:solidFill>
                <a:latin typeface="Times New Roman" panose="02020603050405020304" pitchFamily="18" charset="0"/>
                <a:cs typeface="Times New Roman" panose="02020603050405020304" pitchFamily="18" charset="0"/>
              </a:rPr>
              <a:t>err</a:t>
            </a:r>
            <a:r>
              <a:rPr lang="en-US" sz="1600" dirty="0" err="1">
                <a:latin typeface="Times New Roman" panose="02020603050405020304" pitchFamily="18" charset="0"/>
                <a:cs typeface="Times New Roman" panose="02020603050405020304" pitchFamily="18" charset="0"/>
              </a:rPr>
              <a:t>.println</a:t>
            </a:r>
            <a:r>
              <a:rPr lang="en-US" sz="1600" dirty="0">
                <a:latin typeface="Times New Roman" panose="02020603050405020304" pitchFamily="18" charset="0"/>
                <a:cs typeface="Times New Roman" panose="02020603050405020304" pitchFamily="18" charset="0"/>
              </a:rPr>
              <a:t>(e); </a:t>
            </a:r>
          </a:p>
          <a:p>
            <a:pPr>
              <a:defRPr/>
            </a:pPr>
            <a:r>
              <a:rPr lang="en-US" sz="1600" dirty="0">
                <a:latin typeface="Times New Roman" panose="02020603050405020304" pitchFamily="18" charset="0"/>
                <a:cs typeface="Times New Roman" panose="02020603050405020304" pitchFamily="18" charset="0"/>
              </a:rPr>
              <a:t>} </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54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10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1000"/>
                                        <p:tgtEl>
                                          <p:spTgt spid="3">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1000"/>
                                        <p:tgtEl>
                                          <p:spTgt spid="3">
                                            <p:txEl>
                                              <p:pRg st="4" end="4"/>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10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5" presetClass="path" presetSubtype="0" accel="50000" decel="50000" fill="hold" grpId="0" nodeType="clickEffect">
                                  <p:stCondLst>
                                    <p:cond delay="0"/>
                                  </p:stCondLst>
                                  <p:childTnLst>
                                    <p:animMotion origin="layout" path="M 3.33333E-6 -2.22222E-6 L -0.90417 0.00556 " pathEditMode="relative" rAng="0" ptsTypes="AA">
                                      <p:cBhvr>
                                        <p:cTn id="36" dur="2000" fill="hold"/>
                                        <p:tgtEl>
                                          <p:spTgt spid="4"/>
                                        </p:tgtEl>
                                        <p:attrNameLst>
                                          <p:attrName>ppt_x</p:attrName>
                                          <p:attrName>ppt_y</p:attrName>
                                        </p:attrNameLst>
                                      </p:cBhvr>
                                      <p:rCtr x="-452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31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812800"/>
            <a:ext cx="11341100" cy="6045200"/>
          </a:xfrm>
        </p:spPr>
        <p:txBody>
          <a:bodyPr>
            <a:normAutofit fontScale="55000" lnSpcReduction="20000"/>
          </a:bodyPr>
          <a:lstStyle/>
          <a:p>
            <a:pPr marL="640080" lvl="1">
              <a:buNone/>
              <a:defRPr/>
            </a:pPr>
            <a:r>
              <a:rPr lang="en-US" sz="3400" b="1" dirty="0" err="1">
                <a:solidFill>
                  <a:srgbClr val="FFFF00"/>
                </a:solidFill>
                <a:latin typeface="Times New Roman" panose="02020603050405020304" pitchFamily="18" charset="0"/>
                <a:cs typeface="Times New Roman" panose="02020603050405020304" pitchFamily="18" charset="0"/>
              </a:rPr>
              <a:t>Phương</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thức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nhận</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các</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thông</a:t>
            </a:r>
            <a:r>
              <a:rPr lang="en-US" sz="3400" b="1" dirty="0">
                <a:solidFill>
                  <a:srgbClr val="FFFF00"/>
                </a:solidFill>
                <a:latin typeface="Times New Roman" panose="02020603050405020304" pitchFamily="18" charset="0"/>
                <a:cs typeface="Times New Roman" panose="02020603050405020304" pitchFamily="18" charset="0"/>
              </a:rPr>
              <a:t> tin </a:t>
            </a:r>
            <a:r>
              <a:rPr lang="en-US" sz="3400" b="1" dirty="0" err="1">
                <a:solidFill>
                  <a:srgbClr val="FFFF00"/>
                </a:solidFill>
                <a:latin typeface="Times New Roman" panose="02020603050405020304" pitchFamily="18" charset="0"/>
                <a:cs typeface="Times New Roman" panose="02020603050405020304" pitchFamily="18" charset="0"/>
              </a:rPr>
              <a:t>từ</a:t>
            </a:r>
            <a:r>
              <a:rPr lang="en-US" sz="3400" b="1" dirty="0">
                <a:solidFill>
                  <a:srgbClr val="FFFF00"/>
                </a:solidFill>
                <a:latin typeface="Times New Roman" panose="02020603050405020304" pitchFamily="18" charset="0"/>
                <a:cs typeface="Times New Roman" panose="02020603050405020304" pitchFamily="18" charset="0"/>
              </a:rPr>
              <a:t> </a:t>
            </a:r>
            <a:r>
              <a:rPr lang="en-US" sz="3400" b="1" dirty="0" err="1">
                <a:solidFill>
                  <a:srgbClr val="FFFF00"/>
                </a:solidFill>
                <a:latin typeface="Times New Roman" panose="02020603050405020304" pitchFamily="18" charset="0"/>
                <a:cs typeface="Times New Roman" panose="02020603050405020304" pitchFamily="18" charset="0"/>
              </a:rPr>
              <a:t>DatagramPacket</a:t>
            </a:r>
            <a:r>
              <a:rPr lang="en-US" sz="3400" b="1" dirty="0">
                <a:solidFill>
                  <a:srgbClr val="FFFF00"/>
                </a:solidFill>
                <a:latin typeface="Times New Roman" panose="02020603050405020304" pitchFamily="18" charset="0"/>
                <a:cs typeface="Times New Roman" panose="02020603050405020304" pitchFamily="18" charset="0"/>
              </a:rPr>
              <a:t> </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DatagramPacket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có</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sáu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để</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tìm</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phần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nhau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thực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sự</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cộng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với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trường</a:t>
            </a:r>
            <a:r>
              <a:rPr lang="en-US" sz="3400" dirty="0" smtClean="0">
                <a:latin typeface="Times New Roman" panose="02020603050405020304" pitchFamily="18" charset="0"/>
                <a:cs typeface="Times New Roman" panose="02020603050405020304" pitchFamily="18" charset="0"/>
              </a:rPr>
              <a:t> header.</a:t>
            </a:r>
          </a:p>
          <a:p>
            <a:pPr>
              <a:spcBef>
                <a:spcPts val="0"/>
              </a:spcBef>
              <a:buNone/>
              <a:defRPr/>
            </a:pPr>
            <a:endParaRPr lang="en-US" sz="3400" dirty="0" smtClean="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InetAddress</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getAddress</a:t>
            </a:r>
            <a:r>
              <a:rPr lang="en-US" sz="3400" dirty="0" smtClean="0">
                <a:solidFill>
                  <a:srgbClr val="FFFF00"/>
                </a:solidFill>
                <a:latin typeface="Times New Roman" panose="02020603050405020304" pitchFamily="18" charset="0"/>
                <a:cs typeface="Times New Roman" panose="02020603050405020304" pitchFamily="18" charset="0"/>
              </a:rPr>
              <a:t>()</a:t>
            </a:r>
            <a:endParaRPr lang="en-US" sz="34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đối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tượng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InetAddress</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IP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Nếu</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nhận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từ</a:t>
            </a:r>
            <a:r>
              <a:rPr lang="en-US" sz="3400" dirty="0" smtClean="0">
                <a:latin typeface="Times New Roman" panose="02020603050405020304" pitchFamily="18" charset="0"/>
                <a:cs typeface="Times New Roman" panose="02020603050405020304" pitchFamily="18" charset="0"/>
              </a:rPr>
              <a:t> Internet,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chính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là</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máy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gửi</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Mặt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nếu</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tạo</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cục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bộ</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để</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gửi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tới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máy</a:t>
            </a:r>
            <a:r>
              <a:rPr lang="en-US" sz="3400" dirty="0" smtClean="0">
                <a:latin typeface="Times New Roman" panose="02020603050405020304" pitchFamily="18" charset="0"/>
                <a:cs typeface="Times New Roman" panose="02020603050405020304" pitchFamily="18" charset="0"/>
              </a:rPr>
              <a: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a:t>
            </a:r>
            <a:r>
              <a:rPr lang="en-US" sz="3400" dirty="0" err="1" smtClean="0">
                <a:latin typeface="Times New Roman" panose="02020603050405020304" pitchFamily="18" charset="0"/>
                <a:cs typeface="Times New Roman" panose="02020603050405020304" pitchFamily="18" charset="0"/>
              </a:rPr>
              <a:t>mà</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được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đánh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int</a:t>
            </a:r>
            <a:r>
              <a:rPr lang="en-US" sz="3400" dirty="0" smtClean="0">
                <a:solidFill>
                  <a:srgbClr val="FFFF00"/>
                </a:solidFill>
                <a:latin typeface="Times New Roman" panose="02020603050405020304" pitchFamily="18" charset="0"/>
                <a:cs typeface="Times New Roman" panose="02020603050405020304" pitchFamily="18" charset="0"/>
              </a:rPr>
              <a:t> </a:t>
            </a:r>
            <a:r>
              <a:rPr lang="en-US" sz="3400" dirty="0" err="1" smtClean="0">
                <a:solidFill>
                  <a:srgbClr val="FFFF00"/>
                </a:solidFill>
                <a:latin typeface="Times New Roman" panose="02020603050405020304" pitchFamily="18" charset="0"/>
                <a:cs typeface="Times New Roman" panose="02020603050405020304" pitchFamily="18" charset="0"/>
              </a:rPr>
              <a:t>getPort</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nguyên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cổng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trên</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 </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a:t>
            </a:r>
            <a:r>
              <a:rPr lang="en-US" sz="3400" dirty="0" err="1" smtClean="0">
                <a:solidFill>
                  <a:srgbClr val="FFFF00"/>
                </a:solidFill>
                <a:latin typeface="Times New Roman" panose="02020603050405020304" pitchFamily="18" charset="0"/>
                <a:cs typeface="Times New Roman" panose="02020603050405020304" pitchFamily="18" charset="0"/>
              </a:rPr>
              <a:t>SocketAddress</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đối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tượng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SocketAddress</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địa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chỉ</a:t>
            </a:r>
            <a:r>
              <a:rPr lang="en-US" sz="3400" dirty="0" smtClean="0">
                <a:latin typeface="Times New Roman" panose="02020603050405020304" pitchFamily="18" charset="0"/>
                <a:cs typeface="Times New Roman" panose="02020603050405020304" pitchFamily="18" charset="0"/>
              </a:rPr>
              <a:t> IP </a:t>
            </a:r>
            <a:r>
              <a:rPr lang="en-US" sz="3400" dirty="0" err="1" smtClean="0">
                <a:latin typeface="Times New Roman" panose="02020603050405020304" pitchFamily="18" charset="0"/>
                <a:cs typeface="Times New Roman" panose="02020603050405020304" pitchFamily="18" charset="0"/>
              </a:rPr>
              <a:t>và</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số</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hiệu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cổng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của</a:t>
            </a:r>
            <a:r>
              <a:rPr lang="en-US" sz="3400" dirty="0" smtClean="0">
                <a:latin typeface="Times New Roman" panose="02020603050405020304" pitchFamily="18" charset="0"/>
                <a:cs typeface="Times New Roman" panose="02020603050405020304" pitchFamily="18" charset="0"/>
              </a:rPr>
              <a:t> host ở </a:t>
            </a:r>
            <a:r>
              <a:rPr lang="en-US" sz="3400" dirty="0" err="1" smtClean="0">
                <a:latin typeface="Times New Roman" panose="02020603050405020304" pitchFamily="18" charset="0"/>
                <a:cs typeface="Times New Roman" panose="02020603050405020304" pitchFamily="18" charset="0"/>
              </a:rPr>
              <a:t>xa</a:t>
            </a:r>
            <a:r>
              <a:rPr lang="en-US" sz="3400" dirty="0" smtClean="0">
                <a:latin typeface="Times New Roman" panose="02020603050405020304" pitchFamily="18" charset="0"/>
                <a:cs typeface="Times New Roman" panose="02020603050405020304" pitchFamily="18" charset="0"/>
              </a:rPr>
              <a:t>.</a:t>
            </a:r>
          </a:p>
          <a:p>
            <a:pPr>
              <a:spcBef>
                <a:spcPts val="0"/>
              </a:spcBef>
              <a:buNone/>
              <a:defRPr/>
            </a:pPr>
            <a:endParaRPr lang="en-US" sz="3400" dirty="0">
              <a:latin typeface="Times New Roman" panose="02020603050405020304" pitchFamily="18" charset="0"/>
              <a:cs typeface="Times New Roman" panose="02020603050405020304" pitchFamily="18" charset="0"/>
            </a:endParaRPr>
          </a:p>
          <a:p>
            <a:pPr>
              <a:spcBef>
                <a:spcPts val="0"/>
              </a:spcBef>
              <a:buNone/>
              <a:defRPr/>
            </a:pPr>
            <a:r>
              <a:rPr lang="en-US" sz="3400" dirty="0" smtClean="0">
                <a:solidFill>
                  <a:srgbClr val="FFFF00"/>
                </a:solidFill>
                <a:latin typeface="Times New Roman" panose="02020603050405020304" pitchFamily="18" charset="0"/>
                <a:cs typeface="Times New Roman" panose="02020603050405020304" pitchFamily="18" charset="0"/>
              </a:rPr>
              <a:t>	- public byte[] </a:t>
            </a:r>
            <a:r>
              <a:rPr lang="en-US" sz="3400" dirty="0" err="1" smtClean="0">
                <a:solidFill>
                  <a:srgbClr val="FFFF00"/>
                </a:solidFill>
                <a:latin typeface="Times New Roman" panose="02020603050405020304" pitchFamily="18" charset="0"/>
                <a:cs typeface="Times New Roman" panose="02020603050405020304" pitchFamily="18" charset="0"/>
              </a:rPr>
              <a:t>getData</a:t>
            </a:r>
            <a:r>
              <a:rPr lang="en-US" sz="3400" dirty="0" smtClean="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thức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trả</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về</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mảng</a:t>
            </a:r>
            <a:r>
              <a:rPr lang="en-US" sz="3400" dirty="0" smtClean="0">
                <a:latin typeface="Times New Roman" panose="02020603050405020304" pitchFamily="18" charset="0"/>
                <a:cs typeface="Times New Roman" panose="02020603050405020304" pitchFamily="18" charset="0"/>
              </a:rPr>
              <a:t> byte </a:t>
            </a:r>
            <a:r>
              <a:rPr lang="en-US" sz="3400" dirty="0" err="1" smtClean="0">
                <a:latin typeface="Times New Roman" panose="02020603050405020304" pitchFamily="18" charset="0"/>
                <a:cs typeface="Times New Roman" panose="02020603050405020304" pitchFamily="18" charset="0"/>
              </a:rPr>
              <a:t>chứa</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từ</a:t>
            </a:r>
            <a:r>
              <a:rPr lang="en-US" sz="3400" dirty="0" smtClean="0">
                <a:latin typeface="Times New Roman" panose="02020603050405020304" pitchFamily="18" charset="0"/>
                <a:cs typeface="Times New Roman" panose="02020603050405020304" pitchFamily="18" charset="0"/>
              </a:rPr>
              <a:t> datagram. </a:t>
            </a:r>
            <a:r>
              <a:rPr lang="en-US" sz="3400" dirty="0" err="1" smtClean="0">
                <a:latin typeface="Times New Roman" panose="02020603050405020304" pitchFamily="18" charset="0"/>
                <a:cs typeface="Times New Roman" panose="02020603050405020304" pitchFamily="18" charset="0"/>
              </a:rPr>
              <a:t>Thông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thường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cần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phải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chuyển</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các</a:t>
            </a:r>
            <a:r>
              <a:rPr lang="en-US" sz="3400" dirty="0" smtClean="0">
                <a:latin typeface="Times New Roman" panose="02020603050405020304" pitchFamily="18" charset="0"/>
                <a:cs typeface="Times New Roman" panose="02020603050405020304" pitchFamily="18" charset="0"/>
              </a:rPr>
              <a:t> byte </a:t>
            </a:r>
            <a:r>
              <a:rPr lang="en-US" sz="3400" dirty="0" err="1" smtClean="0">
                <a:latin typeface="Times New Roman" panose="02020603050405020304" pitchFamily="18" charset="0"/>
                <a:cs typeface="Times New Roman" panose="02020603050405020304" pitchFamily="18" charset="0"/>
              </a:rPr>
              <a:t>này</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thành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một</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khác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trước</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khi</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chương</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trình</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xử</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lý</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dữ</a:t>
            </a:r>
            <a:r>
              <a:rPr lang="en-US" sz="3400" dirty="0" smtClean="0">
                <a:latin typeface="Times New Roman" panose="02020603050405020304" pitchFamily="18" charset="0"/>
                <a:cs typeface="Times New Roman" panose="02020603050405020304" pitchFamily="18" charset="0"/>
              </a:rPr>
              <a:t> </a:t>
            </a:r>
            <a:r>
              <a:rPr lang="en-US" sz="3400" dirty="0" err="1" smtClean="0">
                <a:latin typeface="Times New Roman" panose="02020603050405020304" pitchFamily="18" charset="0"/>
                <a:cs typeface="Times New Roman" panose="02020603050405020304" pitchFamily="18" charset="0"/>
              </a:rPr>
              <a:t>liệu</a:t>
            </a:r>
            <a:r>
              <a:rPr lang="en-US" sz="3400" dirty="0" smtClean="0">
                <a:latin typeface="Times New Roman" panose="02020603050405020304" pitchFamily="18" charset="0"/>
                <a:cs typeface="Times New Roman" panose="02020603050405020304" pitchFamily="18" charset="0"/>
              </a:rPr>
              <a:t>. </a:t>
            </a:r>
          </a:p>
          <a:p>
            <a:pPr marL="640080" lvl="1">
              <a:buNone/>
              <a:defRPr/>
            </a:pP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85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395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300" y="787400"/>
            <a:ext cx="11950700" cy="6070600"/>
          </a:xfrm>
        </p:spPr>
        <p:txBody>
          <a:bodyPr>
            <a:noAutofit/>
          </a:bodyPr>
          <a:lstStyle/>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String(byte[] </a:t>
            </a:r>
            <a:r>
              <a:rPr lang="en-US" sz="2000" dirty="0" err="1">
                <a:solidFill>
                  <a:srgbClr val="FFFF00"/>
                </a:solidFill>
                <a:latin typeface="Times New Roman" panose="02020603050405020304" pitchFamily="18" charset="0"/>
                <a:cs typeface="Times New Roman" panose="02020603050405020304" pitchFamily="18" charset="0"/>
              </a:rPr>
              <a:t>buffer,String</a:t>
            </a:r>
            <a:r>
              <a:rPr lang="en-US" sz="2000" dirty="0">
                <a:solidFill>
                  <a:srgbClr val="FFFF00"/>
                </a:solidFill>
                <a:latin typeface="Times New Roman" panose="02020603050405020304" pitchFamily="18" charset="0"/>
                <a:cs typeface="Times New Roman" panose="02020603050405020304" pitchFamily="18" charset="0"/>
              </a:rPr>
              <a:t> encoding)</a:t>
            </a:r>
          </a:p>
          <a:p>
            <a:pPr>
              <a:spcBef>
                <a:spcPts val="0"/>
              </a:spcBef>
              <a:buNone/>
              <a:defRPr/>
            </a:pPr>
            <a:r>
              <a:rPr lang="en-US" sz="2000" dirty="0" smtClean="0">
                <a:latin typeface="Times New Roman" panose="02020603050405020304" pitchFamily="18" charset="0"/>
                <a:cs typeface="Times New Roman" panose="02020603050405020304" pitchFamily="18" charset="0"/>
              </a:rPr>
              <a:t>     	Buffer,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a:t>
            </a:r>
          </a:p>
          <a:p>
            <a:pPr>
              <a:spcBef>
                <a:spcPts val="0"/>
              </a:spcBef>
              <a:buNone/>
              <a:defRPr/>
            </a:pPr>
            <a:r>
              <a:rPr lang="en-US" sz="2000" i="1" dirty="0" smtClean="0">
                <a:solidFill>
                  <a:srgbClr val="FFFF00"/>
                </a:solidFill>
                <a:latin typeface="Times New Roman" panose="02020603050405020304" pitchFamily="18" charset="0"/>
                <a:cs typeface="Times New Roman" panose="02020603050405020304" pitchFamily="18" charset="0"/>
              </a:rPr>
              <a:t>	</a:t>
            </a:r>
            <a:r>
              <a:rPr lang="en-US" sz="2000" i="1" dirty="0">
                <a:solidFill>
                  <a:srgbClr val="FFFF00"/>
                </a:solidFill>
                <a:latin typeface="Times New Roman" panose="02020603050405020304" pitchFamily="18" charset="0"/>
                <a:cs typeface="Times New Roman" panose="02020603050405020304" pitchFamily="18" charset="0"/>
              </a:rPr>
              <a:t>- String s=new String(</a:t>
            </a:r>
            <a:r>
              <a:rPr lang="en-US" sz="2000" i="1" dirty="0" err="1">
                <a:solidFill>
                  <a:srgbClr val="FFFF00"/>
                </a:solidFill>
                <a:latin typeface="Times New Roman" panose="02020603050405020304" pitchFamily="18" charset="0"/>
                <a:cs typeface="Times New Roman" panose="02020603050405020304" pitchFamily="18" charset="0"/>
              </a:rPr>
              <a:t>dp.getData</a:t>
            </a:r>
            <a:r>
              <a:rPr lang="en-US" sz="2000" i="1" dirty="0">
                <a:solidFill>
                  <a:srgbClr val="FFFF00"/>
                </a:solidFill>
                <a:latin typeface="Times New Roman" panose="02020603050405020304" pitchFamily="18" charset="0"/>
                <a:cs typeface="Times New Roman" panose="02020603050405020304" pitchFamily="18" charset="0"/>
              </a:rPr>
              <a:t>(),”ASCII”); </a:t>
            </a:r>
            <a:endParaRPr lang="en-US" sz="2000" dirty="0">
              <a:solidFill>
                <a:srgbClr val="FFFF00"/>
              </a:solidFill>
              <a:latin typeface="Times New Roman" panose="02020603050405020304" pitchFamily="18" charset="0"/>
              <a:cs typeface="Times New Roman" panose="02020603050405020304" pitchFamily="18" charset="0"/>
            </a:endParaRP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Java </a:t>
            </a: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getData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ByteArrayInputStream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constructor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a:t>
            </a: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ByteArrayInputStream</a:t>
            </a:r>
            <a:r>
              <a:rPr lang="en-US" sz="2000" dirty="0">
                <a:solidFill>
                  <a:srgbClr val="FFFF00"/>
                </a:solidFill>
                <a:latin typeface="Times New Roman" panose="02020603050405020304" pitchFamily="18" charset="0"/>
                <a:cs typeface="Times New Roman" panose="02020603050405020304" pitchFamily="18" charset="0"/>
              </a:rPr>
              <a:t>(byte[] b,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offset,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length)</a:t>
            </a:r>
          </a:p>
          <a:p>
            <a:pPr>
              <a:spcBef>
                <a:spcPts val="0"/>
              </a:spcBef>
              <a:buNone/>
              <a:defRPr/>
            </a:pPr>
            <a:r>
              <a:rPr lang="en-US" sz="2000" dirty="0" smtClean="0">
                <a:latin typeface="Times New Roman" panose="02020603050405020304" pitchFamily="18" charset="0"/>
                <a:cs typeface="Times New Roman" panose="02020603050405020304" pitchFamily="18" charset="0"/>
              </a:rPr>
              <a:t>		b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byte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InputStream</a:t>
            </a: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int</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err="1">
                <a:solidFill>
                  <a:srgbClr val="FFFF00"/>
                </a:solidFill>
                <a:latin typeface="Times New Roman" panose="02020603050405020304" pitchFamily="18" charset="0"/>
                <a:cs typeface="Times New Roman" panose="02020603050405020304" pitchFamily="18" charset="0"/>
              </a:rPr>
              <a:t>getLength</a:t>
            </a:r>
            <a:r>
              <a:rPr lang="en-US" sz="20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bytes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datagram.</a:t>
            </a:r>
          </a:p>
          <a:p>
            <a:pPr>
              <a:spcBef>
                <a:spcPts val="0"/>
              </a:spcBef>
              <a:buNone/>
              <a:defRPr/>
            </a:pPr>
            <a:endParaRPr lang="en-US" sz="2000" dirty="0" smtClean="0">
              <a:latin typeface="Times New Roman" panose="02020603050405020304" pitchFamily="18" charset="0"/>
              <a:cs typeface="Times New Roman" panose="02020603050405020304" pitchFamily="18" charset="0"/>
            </a:endParaRPr>
          </a:p>
          <a:p>
            <a:pPr>
              <a:spcBef>
                <a:spcPts val="0"/>
              </a:spcBef>
              <a:buNone/>
              <a:defRPr/>
            </a:pPr>
            <a:r>
              <a:rPr lang="en-US" sz="2000" dirty="0" smtClean="0">
                <a:solidFill>
                  <a:srgbClr val="FFFF00"/>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 public </a:t>
            </a:r>
            <a:r>
              <a:rPr lang="en-US" sz="2000" dirty="0" err="1">
                <a:solidFill>
                  <a:srgbClr val="FFFF00"/>
                </a:solidFill>
                <a:latin typeface="Times New Roman" panose="02020603050405020304" pitchFamily="18" charset="0"/>
                <a:cs typeface="Times New Roman" panose="02020603050405020304" pitchFamily="18" charset="0"/>
              </a:rPr>
              <a:t>getOffset</a:t>
            </a:r>
            <a:r>
              <a:rPr lang="en-US" sz="20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getData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datagram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844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736600"/>
            <a:ext cx="11341100" cy="5956300"/>
          </a:xfrm>
        </p:spPr>
        <p:txBody>
          <a:bodyPr>
            <a:noAutofit/>
          </a:bodyPr>
          <a:lstStyle/>
          <a:p>
            <a:pPr marL="0" indent="0">
              <a:spcBef>
                <a:spcPts val="0"/>
              </a:spcBef>
              <a:buNone/>
              <a:defRPr/>
            </a:pPr>
            <a:r>
              <a:rPr lang="en-US" sz="1800" b="1" dirty="0" err="1">
                <a:solidFill>
                  <a:srgbClr val="FFFF00"/>
                </a:solidFill>
                <a:latin typeface="Times New Roman" panose="02020603050405020304" pitchFamily="18" charset="0"/>
                <a:cs typeface="Times New Roman" panose="02020603050405020304" pitchFamily="18" charset="0"/>
              </a:rPr>
              <a:t>Lớp</a:t>
            </a:r>
            <a:r>
              <a:rPr lang="en-US" sz="1800" b="1" dirty="0">
                <a:solidFill>
                  <a:srgbClr val="FFFF00"/>
                </a:solidFill>
                <a:latin typeface="Times New Roman" panose="02020603050405020304" pitchFamily="18" charset="0"/>
                <a:cs typeface="Times New Roman" panose="02020603050405020304" pitchFamily="18" charset="0"/>
              </a:rPr>
              <a:t> Datagram Socket </a:t>
            </a:r>
            <a:endParaRPr lang="en-US" sz="1800" b="1" dirty="0" smtClean="0">
              <a:solidFill>
                <a:srgbClr val="FFFF00"/>
              </a:solidFill>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sz="1800" u="sng" dirty="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close(): </a:t>
            </a:r>
            <a:r>
              <a:rPr lang="en-US" sz="1800" dirty="0" err="1" smtClean="0">
                <a:latin typeface="Times New Roman" panose="02020603050405020304" pitchFamily="18" charset="0"/>
                <a:cs typeface="Times New Roman" panose="02020603050405020304" pitchFamily="18" charset="0"/>
              </a:rPr>
              <a:t>đóng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phóng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khỏi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cổng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cục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bộ</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connect(</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remote_address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solidFill>
                  <a:srgbClr val="FFFF00"/>
                </a:solidFill>
                <a:latin typeface="Times New Roman" panose="02020603050405020304" pitchFamily="18" charset="0"/>
                <a:cs typeface="Times New Roman" panose="02020603050405020304" pitchFamily="18" charset="0"/>
              </a:rPr>
              <a:t>int</a:t>
            </a:r>
            <a:r>
              <a:rPr lang="en-US" sz="1800" dirty="0" smtClean="0">
                <a:solidFill>
                  <a:srgbClr val="FFFF00"/>
                </a:solidFill>
                <a:latin typeface="Times New Roman" panose="02020603050405020304" pitchFamily="18" charset="0"/>
                <a:cs typeface="Times New Roman" panose="02020603050405020304" pitchFamily="18" charset="0"/>
              </a:rPr>
              <a:t> remote_ port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tượng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InetAddress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port.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getInetAddress</a:t>
            </a:r>
            <a:r>
              <a:rPr lang="en-US" sz="1800" dirty="0">
                <a:solidFill>
                  <a:srgbClr val="FFFF00"/>
                </a:solidFill>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chỉ</a:t>
            </a:r>
            <a:r>
              <a:rPr lang="en-US" sz="1800" dirty="0" smtClean="0">
                <a:latin typeface="Times New Roman" panose="02020603050405020304" pitchFamily="18" charset="0"/>
                <a:cs typeface="Times New Roman" panose="02020603050405020304" pitchFamily="18" charset="0"/>
              </a:rPr>
              <a:t> remote </a:t>
            </a:r>
            <a:r>
              <a:rPr lang="en-US" sz="1800" dirty="0" err="1" smtClean="0">
                <a:latin typeface="Times New Roman" panose="02020603050405020304" pitchFamily="18" charset="0"/>
                <a:cs typeface="Times New Roman" panose="02020603050405020304" pitchFamily="18" charset="0"/>
              </a:rPr>
              <a:t>mà</a:t>
            </a:r>
            <a:r>
              <a:rPr lang="en-US" sz="1800" dirty="0" smtClean="0">
                <a:latin typeface="Times New Roman" panose="02020603050405020304" pitchFamily="18" charset="0"/>
                <a:cs typeface="Times New Roman" panose="02020603050405020304" pitchFamily="18" charset="0"/>
              </a:rPr>
              <a:t> socket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hoặc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null </a:t>
            </a:r>
            <a:r>
              <a:rPr lang="en-US" sz="1800" dirty="0" err="1" smtClean="0">
                <a:latin typeface="Times New Roman" panose="02020603050405020304" pitchFamily="18" charset="0"/>
                <a:cs typeface="Times New Roman" panose="02020603050405020304" pitchFamily="18" charset="0"/>
              </a:rPr>
              <a:t>nếu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tồn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tại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InetAddress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getLocalAddress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chỉ</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cục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bộ</a:t>
            </a: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Int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getSoTimeOut</a:t>
            </a:r>
            <a:r>
              <a:rPr lang="en-US" sz="1800" dirty="0" smtClean="0">
                <a:solidFill>
                  <a:srgbClr val="FFFF00"/>
                </a:solidFill>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tùy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timeout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socket. </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receive(</a:t>
            </a:r>
            <a:r>
              <a:rPr lang="en-US" sz="1800" dirty="0" err="1">
                <a:solidFill>
                  <a:srgbClr val="FFFF00"/>
                </a:solidFill>
                <a:latin typeface="Times New Roman" panose="02020603050405020304" pitchFamily="18" charset="0"/>
                <a:cs typeface="Times New Roman" panose="02020603050405020304" pitchFamily="18" charset="0"/>
              </a:rPr>
              <a:t>DatagramPacket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dp</a:t>
            </a:r>
            <a:r>
              <a:rPr lang="en-US" sz="1800" dirty="0">
                <a:solidFill>
                  <a:srgbClr val="FFFF00"/>
                </a:solidFill>
                <a:latin typeface="Times New Roman" panose="02020603050405020304" pitchFamily="18" charset="0"/>
                <a:cs typeface="Times New Roman" panose="02020603050405020304" pitchFamily="18" charset="0"/>
              </a:rPr>
              <a:t>) throws </a:t>
            </a:r>
            <a:r>
              <a:rPr lang="en-US" sz="1800" dirty="0" err="1">
                <a:solidFill>
                  <a:srgbClr val="FFFF00"/>
                </a:solidFill>
                <a:latin typeface="Times New Roman" panose="02020603050405020304" pitchFamily="18" charset="0"/>
                <a:cs typeface="Times New Roman" panose="02020603050405020304" pitchFamily="18" charset="0"/>
              </a:rPr>
              <a:t>IOException</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đọc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gói</a:t>
            </a:r>
            <a:r>
              <a:rPr lang="en-US" sz="1800" dirty="0" smtClean="0">
                <a:latin typeface="Times New Roman" panose="02020603050405020304" pitchFamily="18" charset="0"/>
                <a:cs typeface="Times New Roman" panose="02020603050405020304" pitchFamily="18" charset="0"/>
              </a:rPr>
              <a:t> tin UDP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lưu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nộ</a:t>
            </a:r>
            <a:r>
              <a:rPr lang="en-US" sz="1800" dirty="0" smtClean="0">
                <a:latin typeface="Times New Roman" panose="02020603050405020304" pitchFamily="18" charset="0"/>
                <a:cs typeface="Times New Roman" panose="02020603050405020304" pitchFamily="18" charset="0"/>
              </a:rPr>
              <a:t> dung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packet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a:t>
            </a: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send(</a:t>
            </a:r>
            <a:r>
              <a:rPr lang="en-US" sz="1800" dirty="0" err="1">
                <a:solidFill>
                  <a:srgbClr val="FFFF00"/>
                </a:solidFill>
                <a:latin typeface="Times New Roman" panose="02020603050405020304" pitchFamily="18" charset="0"/>
                <a:cs typeface="Times New Roman" panose="02020603050405020304" pitchFamily="18" charset="0"/>
              </a:rPr>
              <a:t>DatagramSocket</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a:solidFill>
                  <a:srgbClr val="FFFF00"/>
                </a:solidFill>
                <a:latin typeface="Times New Roman" panose="02020603050405020304" pitchFamily="18" charset="0"/>
                <a:cs typeface="Times New Roman" panose="02020603050405020304" pitchFamily="18" charset="0"/>
              </a:rPr>
              <a:t>dp</a:t>
            </a:r>
            <a:r>
              <a:rPr lang="en-US" sz="1800" dirty="0">
                <a:solidFill>
                  <a:srgbClr val="FFFF00"/>
                </a:solidFill>
                <a:latin typeface="Times New Roman" panose="02020603050405020304" pitchFamily="18" charset="0"/>
                <a:cs typeface="Times New Roman" panose="02020603050405020304" pitchFamily="18" charset="0"/>
              </a:rPr>
              <a:t>) throws </a:t>
            </a:r>
            <a:r>
              <a:rPr lang="en-US" sz="1800" dirty="0" err="1">
                <a:solidFill>
                  <a:srgbClr val="FFFF00"/>
                </a:solidFill>
                <a:latin typeface="Times New Roman" panose="02020603050405020304" pitchFamily="18" charset="0"/>
                <a:cs typeface="Times New Roman" panose="02020603050405020304" pitchFamily="18" charset="0"/>
              </a:rPr>
              <a:t>IOException</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phương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gửi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gói</a:t>
            </a:r>
            <a:r>
              <a:rPr lang="en-US" sz="1800" dirty="0" smtClean="0">
                <a:latin typeface="Times New Roman" panose="02020603050405020304" pitchFamily="18" charset="0"/>
                <a:cs typeface="Times New Roman" panose="02020603050405020304" pitchFamily="18" charset="0"/>
              </a:rPr>
              <a:t> tin</a:t>
            </a:r>
          </a:p>
          <a:p>
            <a:pPr>
              <a:spcBef>
                <a:spcPts val="0"/>
              </a:spcBef>
              <a:buNone/>
              <a:defRPr/>
            </a:pPr>
            <a:endParaRPr lang="en-US" sz="1800" dirty="0" smtClean="0">
              <a:latin typeface="Times New Roman" panose="02020603050405020304" pitchFamily="18" charset="0"/>
              <a:cs typeface="Times New Roman" panose="02020603050405020304" pitchFamily="18" charset="0"/>
            </a:endParaRPr>
          </a:p>
          <a:p>
            <a:pPr>
              <a:spcBef>
                <a:spcPts val="0"/>
              </a:spcBef>
              <a:buNone/>
              <a:defRPr/>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FFFF00"/>
                </a:solidFill>
                <a:latin typeface="Times New Roman" panose="02020603050405020304" pitchFamily="18" charset="0"/>
                <a:cs typeface="Times New Roman" panose="02020603050405020304" pitchFamily="18" charset="0"/>
              </a:rPr>
              <a:t>- </a:t>
            </a:r>
            <a:r>
              <a:rPr lang="en-US" sz="1800" dirty="0">
                <a:solidFill>
                  <a:srgbClr val="FFFF00"/>
                </a:solidFill>
                <a:latin typeface="Times New Roman" panose="02020603050405020304" pitchFamily="18" charset="0"/>
                <a:cs typeface="Times New Roman" panose="02020603050405020304" pitchFamily="18" charset="0"/>
              </a:rPr>
              <a:t>void </a:t>
            </a:r>
            <a:r>
              <a:rPr lang="en-US" sz="1800" dirty="0" err="1">
                <a:solidFill>
                  <a:srgbClr val="FFFF00"/>
                </a:solidFill>
                <a:latin typeface="Times New Roman" panose="02020603050405020304" pitchFamily="18" charset="0"/>
                <a:cs typeface="Times New Roman" panose="02020603050405020304" pitchFamily="18" charset="0"/>
              </a:rPr>
              <a:t>setSoTimeOut</a:t>
            </a:r>
            <a:r>
              <a:rPr lang="en-US" sz="1800" dirty="0">
                <a:solidFill>
                  <a:srgbClr val="FFFF00"/>
                </a:solidFill>
                <a:latin typeface="Times New Roman" panose="02020603050405020304" pitchFamily="18" charset="0"/>
                <a:cs typeface="Times New Roman" panose="02020603050405020304" pitchFamily="18" charset="0"/>
              </a:rPr>
              <a:t>(</a:t>
            </a:r>
            <a:r>
              <a:rPr lang="en-US" sz="1800" dirty="0" err="1">
                <a:solidFill>
                  <a:srgbClr val="FFFF00"/>
                </a:solidFill>
                <a:latin typeface="Times New Roman" panose="02020603050405020304" pitchFamily="18" charset="0"/>
                <a:cs typeface="Times New Roman" panose="02020603050405020304" pitchFamily="18" charset="0"/>
              </a:rPr>
              <a:t>int</a:t>
            </a:r>
            <a:r>
              <a:rPr lang="en-US" sz="1800" dirty="0">
                <a:solidFill>
                  <a:srgbClr val="FFFF00"/>
                </a:solidFill>
                <a:latin typeface="Times New Roman" panose="02020603050405020304" pitchFamily="18" charset="0"/>
                <a:cs typeface="Times New Roman" panose="02020603050405020304" pitchFamily="18" charset="0"/>
              </a:rPr>
              <a:t> timeout):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lập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tùy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socket.</a:t>
            </a:r>
          </a:p>
          <a:p>
            <a:pPr>
              <a:spcBef>
                <a:spcPts val="0"/>
              </a:spcBef>
              <a:buNone/>
              <a:defRP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64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ox(in)">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38114"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phương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thức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UDP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5176" y="1066800"/>
            <a:ext cx="10121537" cy="5791200"/>
          </a:xfrm>
        </p:spPr>
        <p:txBody>
          <a:bodyPr>
            <a:normAutofit/>
          </a:bodyPr>
          <a:lstStyle/>
          <a:p>
            <a:pPr marL="0" indent="0">
              <a:spcBef>
                <a:spcPts val="0"/>
              </a:spcBef>
              <a:buNone/>
              <a:defRPr/>
            </a:pPr>
            <a:r>
              <a:rPr lang="en-US" u="sng" dirty="0" smtClean="0">
                <a:latin typeface="Times New Roman" panose="02020603050405020304" pitchFamily="18" charset="0"/>
                <a:cs typeface="Times New Roman" panose="02020603050405020304" pitchFamily="18" charset="0"/>
              </a:rPr>
              <a:t> </a:t>
            </a:r>
            <a:r>
              <a:rPr lang="en-US" dirty="0" err="1" smtClean="0">
                <a:solidFill>
                  <a:srgbClr val="FFFF00"/>
                </a:solidFill>
                <a:latin typeface="Times New Roman" panose="02020603050405020304" pitchFamily="18" charset="0"/>
                <a:cs typeface="Times New Roman" panose="02020603050405020304" pitchFamily="18" charset="0"/>
              </a:rPr>
              <a:t>Nhận</a:t>
            </a:r>
            <a:r>
              <a:rPr lang="en-US" dirty="0" smtClean="0">
                <a:solidFill>
                  <a:srgbClr val="FFFF00"/>
                </a:solidFill>
                <a:latin typeface="Times New Roman" panose="02020603050405020304" pitchFamily="18" charset="0"/>
                <a:cs typeface="Times New Roman" panose="02020603050405020304" pitchFamily="18" charset="0"/>
              </a:rPr>
              <a:t> 1 </a:t>
            </a:r>
            <a:r>
              <a:rPr lang="en-US" dirty="0" err="1" smtClean="0">
                <a:solidFill>
                  <a:srgbClr val="FFFF00"/>
                </a:solidFill>
                <a:latin typeface="Times New Roman" panose="02020603050405020304" pitchFamily="18" charset="0"/>
                <a:cs typeface="Times New Roman" panose="02020603050405020304" pitchFamily="18" charset="0"/>
              </a:rPr>
              <a:t>gói</a:t>
            </a:r>
            <a:r>
              <a:rPr lang="en-US" dirty="0" smtClean="0">
                <a:solidFill>
                  <a:srgbClr val="FFFF00"/>
                </a:solidFill>
                <a:latin typeface="Times New Roman" panose="02020603050405020304" pitchFamily="18" charset="0"/>
                <a:cs typeface="Times New Roman" panose="02020603050405020304" pitchFamily="18" charset="0"/>
              </a:rPr>
              <a:t> tin</a:t>
            </a:r>
          </a:p>
          <a:p>
            <a:pPr marL="292100" lvl="1" indent="-292100">
              <a:spcBef>
                <a:spcPts val="0"/>
              </a:spcBef>
              <a:buClr>
                <a:schemeClr val="accent1"/>
              </a:buClr>
              <a:buSzPct val="70000"/>
              <a:buNone/>
              <a:defRPr/>
            </a:pPr>
            <a:r>
              <a:rPr lang="en-US"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UDP,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DatagramSocket.receive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tin UDP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DatagramPacket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nội</a:t>
            </a:r>
            <a:r>
              <a:rPr lang="en-US" sz="2800" dirty="0">
                <a:latin typeface="Times New Roman" panose="02020603050405020304" pitchFamily="18" charset="0"/>
                <a:cs typeface="Times New Roman" panose="02020603050405020304" pitchFamily="18" charset="0"/>
              </a:rPr>
              <a:t> dung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u="sng"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dirty="0" err="1" smtClean="0">
                <a:solidFill>
                  <a:srgbClr val="FFFF00"/>
                </a:solidFill>
                <a:latin typeface="Times New Roman" panose="02020603050405020304" pitchFamily="18" charset="0"/>
                <a:cs typeface="Times New Roman" panose="02020603050405020304" pitchFamily="18" charset="0"/>
              </a:rPr>
              <a:t>Gửi</a:t>
            </a:r>
            <a:r>
              <a:rPr lang="en-US" dirty="0" smtClean="0">
                <a:solidFill>
                  <a:srgbClr val="FFFF00"/>
                </a:solidFill>
                <a:latin typeface="Times New Roman" panose="02020603050405020304" pitchFamily="18" charset="0"/>
                <a:cs typeface="Times New Roman" panose="02020603050405020304" pitchFamily="18" charset="0"/>
              </a:rPr>
              <a:t> 1 </a:t>
            </a:r>
            <a:r>
              <a:rPr lang="en-US" dirty="0" err="1" smtClean="0">
                <a:solidFill>
                  <a:srgbClr val="FFFF00"/>
                </a:solidFill>
                <a:latin typeface="Times New Roman" panose="02020603050405020304" pitchFamily="18" charset="0"/>
                <a:cs typeface="Times New Roman" panose="02020603050405020304" pitchFamily="18" charset="0"/>
              </a:rPr>
              <a:t>gói</a:t>
            </a:r>
            <a:r>
              <a:rPr lang="en-US" dirty="0" smtClean="0">
                <a:solidFill>
                  <a:srgbClr val="FFFF00"/>
                </a:solidFill>
                <a:latin typeface="Times New Roman" panose="02020603050405020304" pitchFamily="18" charset="0"/>
                <a:cs typeface="Times New Roman" panose="02020603050405020304" pitchFamily="18" charset="0"/>
              </a:rPr>
              <a:t> tin</a:t>
            </a:r>
          </a:p>
          <a:p>
            <a:pPr>
              <a:spcBef>
                <a:spcPts val="0"/>
              </a:spcBef>
              <a:buNone/>
              <a:defRPr/>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lập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byte.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send()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a:t>
            </a:r>
          </a:p>
          <a:p>
            <a:pPr>
              <a:spcBef>
                <a:spcPts val="0"/>
              </a:spcBef>
              <a:buFont typeface="Wingdings 2"/>
              <a:buChar char=""/>
              <a:defRPr/>
            </a:pPr>
            <a:endParaRPr lang="en-US" u="sng" dirty="0" smtClean="0">
              <a:latin typeface="Times New Roman" panose="02020603050405020304" pitchFamily="18" charset="0"/>
              <a:cs typeface="Times New Roman" panose="02020603050405020304" pitchFamily="18" charset="0"/>
            </a:endParaRPr>
          </a:p>
          <a:p>
            <a:pPr marL="640080" lvl="1">
              <a:defRPr/>
            </a:pPr>
            <a:endParaRPr lang="en-US" u="sng" dirty="0" smtClean="0">
              <a:latin typeface="Times New Roman" panose="02020603050405020304" pitchFamily="18" charset="0"/>
              <a:cs typeface="Times New Roman" panose="02020603050405020304" pitchFamily="18" charset="0"/>
            </a:endParaRPr>
          </a:p>
          <a:p>
            <a:pPr marL="640080" lvl="1">
              <a:buNone/>
              <a:defRPr/>
            </a:pPr>
            <a:endParaRPr lang="en-US" u="sng" dirty="0">
              <a:latin typeface="Times New Roman" panose="02020603050405020304" pitchFamily="18" charset="0"/>
              <a:cs typeface="Times New Roman" panose="02020603050405020304" pitchFamily="18" charset="0"/>
            </a:endParaRPr>
          </a:p>
        </p:txBody>
      </p:sp>
      <p:pic>
        <p:nvPicPr>
          <p:cNvPr id="51202" name="Picture 2" descr="C:\Users\VanDu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0" y="4572000"/>
            <a:ext cx="54483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C:\Users\VanDuc\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0" y="533400"/>
            <a:ext cx="54483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010400" y="1066800"/>
            <a:ext cx="6781800" cy="2895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dp</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DatagramPacket</a:t>
            </a:r>
            <a:r>
              <a:rPr lang="en-US" dirty="0">
                <a:latin typeface="Times New Roman" panose="02020603050405020304" pitchFamily="18" charset="0"/>
                <a:cs typeface="Times New Roman" panose="02020603050405020304" pitchFamily="18" charset="0"/>
              </a:rPr>
              <a:t>(new byte[256],256); </a:t>
            </a:r>
          </a:p>
          <a:p>
            <a:pPr>
              <a:defRPr/>
            </a:pP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ds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DatagramSocket</a:t>
            </a:r>
            <a:r>
              <a:rPr lang="en-US" dirty="0">
                <a:latin typeface="Times New Roman" panose="02020603050405020304" pitchFamily="18" charset="0"/>
                <a:cs typeface="Times New Roman" panose="02020603050405020304" pitchFamily="18" charset="0"/>
              </a:rPr>
              <a:t>(2000); </a:t>
            </a:r>
          </a:p>
          <a:p>
            <a:pPr>
              <a:defRPr/>
            </a:pP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finished</a:t>
            </a:r>
            <a:r>
              <a:rPr lang="en-US" dirty="0">
                <a:latin typeface="Times New Roman" panose="02020603050405020304" pitchFamily="18" charset="0"/>
                <a:cs typeface="Times New Roman" panose="02020603050405020304" pitchFamily="18" charset="0"/>
              </a:rPr>
              <a:t>=false; </a:t>
            </a:r>
          </a:p>
          <a:p>
            <a:pPr>
              <a:defRPr/>
            </a:pPr>
            <a:r>
              <a:rPr lang="en-US" dirty="0">
                <a:latin typeface="Times New Roman" panose="02020603050405020304" pitchFamily="18" charset="0"/>
                <a:cs typeface="Times New Roman" panose="02020603050405020304" pitchFamily="18" charset="0"/>
              </a:rPr>
              <a:t>while(!</a:t>
            </a:r>
            <a:r>
              <a:rPr lang="en-US" dirty="0">
                <a:solidFill>
                  <a:srgbClr val="00B050"/>
                </a:solidFill>
                <a:latin typeface="Times New Roman" panose="02020603050405020304" pitchFamily="18" charset="0"/>
                <a:cs typeface="Times New Roman" panose="02020603050405020304" pitchFamily="18" charset="0"/>
              </a:rPr>
              <a:t>finished</a:t>
            </a:r>
            <a:r>
              <a:rPr lang="en-US" dirty="0">
                <a:latin typeface="Times New Roman" panose="02020603050405020304" pitchFamily="18" charset="0"/>
                <a:cs typeface="Times New Roman" panose="02020603050405020304" pitchFamily="18" charset="0"/>
              </a:rPr>
              <a:t>)  { </a:t>
            </a:r>
          </a:p>
          <a:p>
            <a:pPr>
              <a:defRPr/>
            </a:pPr>
            <a:r>
              <a:rPr lang="en-US" dirty="0" err="1">
                <a:latin typeface="Times New Roman" panose="02020603050405020304" pitchFamily="18" charset="0"/>
                <a:cs typeface="Times New Roman" panose="02020603050405020304" pitchFamily="18" charset="0"/>
              </a:rPr>
              <a:t>ds.receive</a:t>
            </a:r>
            <a:r>
              <a:rPr lang="en-US" dirty="0">
                <a:latin typeface="Times New Roman" panose="02020603050405020304" pitchFamily="18" charset="0"/>
                <a:cs typeface="Times New Roman" panose="02020603050405020304" pitchFamily="18" charset="0"/>
              </a:rPr>
              <a:t>(</a:t>
            </a:r>
            <a:r>
              <a:rPr lang="en-US" dirty="0" err="1">
                <a:solidFill>
                  <a:srgbClr val="00B050"/>
                </a:solidFill>
                <a:latin typeface="Times New Roman" panose="02020603050405020304" pitchFamily="18" charset="0"/>
                <a:cs typeface="Times New Roman" panose="02020603050405020304" pitchFamily="18" charset="0"/>
              </a:rPr>
              <a:t>dp</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tin </a:t>
            </a:r>
          </a:p>
          <a:p>
            <a:pPr>
              <a:defRPr/>
            </a:pPr>
            <a:r>
              <a:rPr lang="en-US" dirty="0">
                <a:latin typeface="Times New Roman" panose="02020603050405020304" pitchFamily="18" charset="0"/>
                <a:cs typeface="Times New Roman" panose="02020603050405020304" pitchFamily="18" charset="0"/>
              </a:rPr>
              <a:t>} </a:t>
            </a:r>
          </a:p>
          <a:p>
            <a:pPr>
              <a:defRPr/>
            </a:pPr>
            <a:r>
              <a:rPr lang="en-US" dirty="0" err="1">
                <a:latin typeface="Times New Roman" panose="02020603050405020304" pitchFamily="18" charset="0"/>
                <a:cs typeface="Times New Roman" panose="02020603050405020304" pitchFamily="18" charset="0"/>
              </a:rPr>
              <a:t>ds.close</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9220200" y="3446929"/>
            <a:ext cx="8991600" cy="3581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sz="1600" dirty="0" err="1">
                <a:latin typeface="Times New Roman" panose="02020603050405020304" pitchFamily="18" charset="0"/>
                <a:cs typeface="Times New Roman" panose="02020603050405020304" pitchFamily="18" charset="0"/>
              </a:rPr>
              <a:t>DatagramSocket</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socket</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DatagramSocket</a:t>
            </a:r>
            <a:r>
              <a:rPr lang="en-US" sz="1600" dirty="0">
                <a:latin typeface="Times New Roman" panose="02020603050405020304" pitchFamily="18" charset="0"/>
                <a:cs typeface="Times New Roman" panose="02020603050405020304" pitchFamily="18" charset="0"/>
              </a:rPr>
              <a:t>(2000); </a:t>
            </a:r>
          </a:p>
          <a:p>
            <a:pPr>
              <a:defRPr/>
            </a:pP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packet</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DatagramPacket</a:t>
            </a:r>
            <a:r>
              <a:rPr lang="en-US" sz="1600" dirty="0">
                <a:latin typeface="Times New Roman" panose="02020603050405020304" pitchFamily="18" charset="0"/>
                <a:cs typeface="Times New Roman" panose="02020603050405020304" pitchFamily="18" charset="0"/>
              </a:rPr>
              <a:t> (new byte[256], 256); </a:t>
            </a:r>
          </a:p>
          <a:p>
            <a:pPr>
              <a:defRPr/>
            </a:pPr>
            <a:r>
              <a:rPr lang="en-US" sz="1600" dirty="0" err="1">
                <a:latin typeface="Times New Roman" panose="02020603050405020304" pitchFamily="18" charset="0"/>
                <a:cs typeface="Times New Roman" panose="02020603050405020304" pitchFamily="18" charset="0"/>
              </a:rPr>
              <a:t>packet.setAddress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InetAddress.getByName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somehost</a:t>
            </a:r>
            <a:r>
              <a:rPr lang="en-US" sz="1600" dirty="0">
                <a:latin typeface="Times New Roman" panose="02020603050405020304" pitchFamily="18" charset="0"/>
                <a:cs typeface="Times New Roman" panose="02020603050405020304" pitchFamily="18" charset="0"/>
              </a:rPr>
              <a:t> ) ); </a:t>
            </a:r>
          </a:p>
          <a:p>
            <a:pPr>
              <a:defRPr/>
            </a:pPr>
            <a:r>
              <a:rPr lang="en-US" sz="1600" dirty="0" err="1">
                <a:latin typeface="Times New Roman" panose="02020603050405020304" pitchFamily="18" charset="0"/>
                <a:cs typeface="Times New Roman" panose="02020603050405020304" pitchFamily="18" charset="0"/>
              </a:rPr>
              <a:t>packet.setPort</a:t>
            </a:r>
            <a:r>
              <a:rPr lang="en-US" sz="1600" dirty="0">
                <a:latin typeface="Times New Roman" panose="02020603050405020304" pitchFamily="18" charset="0"/>
                <a:cs typeface="Times New Roman" panose="02020603050405020304" pitchFamily="18" charset="0"/>
              </a:rPr>
              <a:t> ( 2000 ); </a:t>
            </a:r>
          </a:p>
          <a:p>
            <a:pPr>
              <a:defRPr/>
            </a:pP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finished</a:t>
            </a:r>
            <a:r>
              <a:rPr lang="en-US" sz="1600" dirty="0">
                <a:latin typeface="Times New Roman" panose="02020603050405020304" pitchFamily="18" charset="0"/>
                <a:cs typeface="Times New Roman" panose="02020603050405020304" pitchFamily="18" charset="0"/>
              </a:rPr>
              <a:t> = false; </a:t>
            </a:r>
          </a:p>
          <a:p>
            <a:pPr>
              <a:defRPr/>
            </a:pPr>
            <a:r>
              <a:rPr lang="en-US" sz="1600" dirty="0">
                <a:latin typeface="Times New Roman" panose="02020603050405020304" pitchFamily="18" charset="0"/>
                <a:cs typeface="Times New Roman" panose="02020603050405020304" pitchFamily="18" charset="0"/>
              </a:rPr>
              <a:t>while !finished ) { </a:t>
            </a:r>
          </a:p>
          <a:p>
            <a:pPr>
              <a:defRP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đệm</a:t>
            </a:r>
            <a:r>
              <a:rPr lang="en-US" sz="1600" dirty="0">
                <a:latin typeface="Times New Roman" panose="02020603050405020304" pitchFamily="18" charset="0"/>
                <a:cs typeface="Times New Roman" panose="02020603050405020304" pitchFamily="18" charset="0"/>
              </a:rPr>
              <a:t> buffer </a:t>
            </a:r>
          </a:p>
          <a:p>
            <a:pPr>
              <a:defRPr/>
            </a:pPr>
            <a:r>
              <a:rPr lang="en-US" sz="1600" dirty="0" err="1">
                <a:latin typeface="Times New Roman" panose="02020603050405020304" pitchFamily="18" charset="0"/>
                <a:cs typeface="Times New Roman" panose="02020603050405020304" pitchFamily="18" charset="0"/>
              </a:rPr>
              <a:t>socket.send</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packet</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chẳng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or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gói</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hay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 </a:t>
            </a:r>
          </a:p>
          <a:p>
            <a:pPr>
              <a:defRPr/>
            </a:pPr>
            <a:r>
              <a:rPr lang="en-US" sz="1600" dirty="0" err="1">
                <a:latin typeface="Times New Roman" panose="02020603050405020304" pitchFamily="18" charset="0"/>
                <a:cs typeface="Times New Roman" panose="02020603050405020304" pitchFamily="18" charset="0"/>
              </a:rPr>
              <a:t>socket.close</a:t>
            </a:r>
            <a:r>
              <a:rPr lang="en-US" sz="1600" dirty="0">
                <a:latin typeface="Times New Roman" panose="02020603050405020304" pitchFamily="18" charset="0"/>
                <a:cs typeface="Times New Roman" panose="02020603050405020304" pitchFamily="18" charset="0"/>
              </a:rPr>
              <a:t>(); </a:t>
            </a:r>
          </a:p>
          <a:p>
            <a:pPr>
              <a:defRPr/>
            </a:pPr>
            <a:r>
              <a:rPr lang="en-US" sz="1600" dirty="0">
                <a:latin typeface="Times New Roman" panose="02020603050405020304" pitchFamily="18" charset="0"/>
                <a:cs typeface="Times New Roman" panose="02020603050405020304" pitchFamily="18" charset="0"/>
              </a:rPr>
              <a:t>}</a:t>
            </a:r>
          </a:p>
          <a:p>
            <a:pPr algn="ct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77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path" presetSubtype="0" accel="50000" decel="50000" fill="hold" nodeType="clickEffect">
                                  <p:stCondLst>
                                    <p:cond delay="0"/>
                                  </p:stCondLst>
                                  <p:childTnLst>
                                    <p:animMotion origin="layout" path="M -3.33333E-6 4.44444E-6 L -0.86458 -0.00417 " pathEditMode="relative" rAng="0" ptsTypes="AA">
                                      <p:cBhvr>
                                        <p:cTn id="16" dur="2000" fill="hold"/>
                                        <p:tgtEl>
                                          <p:spTgt spid="51202"/>
                                        </p:tgtEl>
                                        <p:attrNameLst>
                                          <p:attrName>ppt_x</p:attrName>
                                          <p:attrName>ppt_y</p:attrName>
                                        </p:attrNameLst>
                                      </p:cBhvr>
                                      <p:rCtr x="-43200" y="-200"/>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63" presetClass="path" presetSubtype="0" accel="50000" decel="50000" fill="hold" grpId="0" nodeType="clickEffect">
                                  <p:stCondLst>
                                    <p:cond delay="0"/>
                                  </p:stCondLst>
                                  <p:childTnLst>
                                    <p:animMotion origin="layout" path="M 0.59583 3.33333E-6 L 0.84583 3.33333E-6 " pathEditMode="relative" rAng="0" ptsTypes="AA">
                                      <p:cBhvr>
                                        <p:cTn id="20" dur="2000" fill="hold"/>
                                        <p:tgtEl>
                                          <p:spTgt spid="8"/>
                                        </p:tgtEl>
                                        <p:attrNameLst>
                                          <p:attrName>ppt_x</p:attrName>
                                          <p:attrName>ppt_y</p:attrName>
                                        </p:attrNameLst>
                                      </p:cBhvr>
                                      <p:rCtr x="12500"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xit" presetSubtype="16" fill="hold" nodeType="clickEffect">
                                  <p:stCondLst>
                                    <p:cond delay="0"/>
                                  </p:stCondLst>
                                  <p:childTnLst>
                                    <p:animEffect transition="out" filter="box(in)">
                                      <p:cBhvr>
                                        <p:cTn id="24" dur="500"/>
                                        <p:tgtEl>
                                          <p:spTgt spid="51202"/>
                                        </p:tgtEl>
                                      </p:cBhvr>
                                    </p:animEffect>
                                    <p:set>
                                      <p:cBhvr>
                                        <p:cTn id="25" dur="1" fill="hold">
                                          <p:stCondLst>
                                            <p:cond delay="499"/>
                                          </p:stCondLst>
                                        </p:cTn>
                                        <p:tgtEl>
                                          <p:spTgt spid="5120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xit" presetSubtype="16" fill="hold" grpId="1" nodeType="clickEffect">
                                  <p:stCondLst>
                                    <p:cond delay="0"/>
                                  </p:stCondLst>
                                  <p:childTnLst>
                                    <p:animEffect transition="out" filter="diamond(in)">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ox(in)">
                                      <p:cBhvr>
                                        <p:cTn id="35" dur="500"/>
                                        <p:tgtEl>
                                          <p:spTgt spid="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5" presetClass="path" presetSubtype="0" accel="50000" decel="50000" fill="hold" nodeType="clickEffect">
                                  <p:stCondLst>
                                    <p:cond delay="0"/>
                                  </p:stCondLst>
                                  <p:childTnLst>
                                    <p:animMotion origin="layout" path="M -3.33333E-6 4.44444E-6 L -0.84791 0.00763 " pathEditMode="relative" rAng="0" ptsTypes="AA">
                                      <p:cBhvr>
                                        <p:cTn id="45" dur="2000" fill="hold"/>
                                        <p:tgtEl>
                                          <p:spTgt spid="51203"/>
                                        </p:tgtEl>
                                        <p:attrNameLst>
                                          <p:attrName>ppt_x</p:attrName>
                                          <p:attrName>ppt_y</p:attrName>
                                        </p:attrNameLst>
                                      </p:cBhvr>
                                      <p:rCtr x="-42400" y="40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63" presetClass="path" presetSubtype="0" accel="50000" decel="50000" fill="hold" grpId="0" nodeType="clickEffect">
                                  <p:stCondLst>
                                    <p:cond delay="0"/>
                                  </p:stCondLst>
                                  <p:childTnLst>
                                    <p:animMotion origin="layout" path="M -3.33333E-6 0 L 0.98334 0 " pathEditMode="relative" rAng="0" ptsTypes="AA">
                                      <p:cBhvr>
                                        <p:cTn id="49" dur="2000" fill="hold"/>
                                        <p:tgtEl>
                                          <p:spTgt spid="12"/>
                                        </p:tgtEl>
                                        <p:attrNameLst>
                                          <p:attrName>ppt_x</p:attrName>
                                          <p:attrName>ppt_y</p:attrName>
                                        </p:attrNameLst>
                                      </p:cBhvr>
                                      <p:rCtr x="49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8915" name="Content Placeholder 2"/>
          <p:cNvSpPr>
            <a:spLocks noGrp="1"/>
          </p:cNvSpPr>
          <p:nvPr>
            <p:ph idx="1"/>
          </p:nvPr>
        </p:nvSpPr>
        <p:spPr>
          <a:xfrm>
            <a:off x="927100" y="1265238"/>
            <a:ext cx="10248900" cy="5414962"/>
          </a:xfrm>
        </p:spPr>
        <p:txBody>
          <a:bodyPr/>
          <a:lstStyle/>
          <a:p>
            <a:pPr eaLnBrk="1" hangingPunct="1"/>
            <a:r>
              <a:rPr lang="en-US" altLang="en-US" dirty="0" err="1" smtClean="0">
                <a:latin typeface="Times New Roman" panose="02020603050405020304" pitchFamily="18" charset="0"/>
                <a:cs typeface="Times New Roman" panose="02020603050405020304" pitchFamily="18" charset="0"/>
              </a:rPr>
              <a:t>Một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máy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muốn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gửi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thông</a:t>
            </a:r>
            <a:r>
              <a:rPr lang="en-US" altLang="en-US" dirty="0" smtClean="0">
                <a:latin typeface="Times New Roman" panose="02020603050405020304" pitchFamily="18" charset="0"/>
                <a:cs typeface="Times New Roman" panose="02020603050405020304" pitchFamily="18" charset="0"/>
              </a:rPr>
              <a:t> tin </a:t>
            </a:r>
            <a:r>
              <a:rPr lang="en-US" altLang="en-US" dirty="0" err="1" smtClean="0">
                <a:latin typeface="Times New Roman" panose="02020603050405020304" pitchFamily="18" charset="0"/>
                <a:cs typeface="Times New Roman" panose="02020603050405020304" pitchFamily="18" charset="0"/>
              </a:rPr>
              <a:t>đến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nhiều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máy</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khác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Ví</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dụ</a:t>
            </a:r>
            <a:r>
              <a:rPr lang="en-US" altLang="en-US" dirty="0" smtClean="0">
                <a:latin typeface="Times New Roman" panose="02020603050405020304" pitchFamily="18" charset="0"/>
                <a:cs typeface="Times New Roman" panose="02020603050405020304" pitchFamily="18" charset="0"/>
              </a:rPr>
              <a:t>: 1 </a:t>
            </a:r>
            <a:r>
              <a:rPr lang="en-US" altLang="en-US" dirty="0" err="1" smtClean="0">
                <a:latin typeface="Times New Roman" panose="02020603050405020304" pitchFamily="18" charset="0"/>
                <a:cs typeface="Times New Roman" panose="02020603050405020304" pitchFamily="18" charset="0"/>
              </a:rPr>
              <a:t>dải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gồm</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nhiều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địa</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chỉ</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từ</a:t>
            </a:r>
            <a:r>
              <a:rPr lang="en-US" altLang="en-US" dirty="0" smtClean="0">
                <a:latin typeface="Times New Roman" panose="02020603050405020304" pitchFamily="18" charset="0"/>
                <a:cs typeface="Times New Roman" panose="02020603050405020304" pitchFamily="18" charset="0"/>
              </a:rPr>
              <a:t> 192.168.1.1 -&gt; 192.168.1.20</a:t>
            </a:r>
          </a:p>
          <a:p>
            <a:pPr eaLnBrk="1" hangingPunct="1"/>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phương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thức</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a:t>
            </a:r>
            <a:r>
              <a:rPr lang="en-US" altLang="en-US" sz="2400" dirty="0" err="1">
                <a:solidFill>
                  <a:srgbClr val="FFFF00"/>
                </a:solidFill>
                <a:latin typeface="Times New Roman" panose="02020603050405020304" pitchFamily="18" charset="0"/>
                <a:cs typeface="Times New Roman" panose="02020603050405020304" pitchFamily="18" charset="0"/>
              </a:rPr>
              <a:t>joinGroup</a:t>
            </a:r>
            <a:r>
              <a:rPr lang="en-US" altLang="en-US" sz="2400" dirty="0">
                <a:solidFill>
                  <a:srgbClr val="FFFF00"/>
                </a:solidFill>
                <a:latin typeface="Times New Roman" panose="02020603050405020304" pitchFamily="18" charset="0"/>
                <a:cs typeface="Times New Roman" panose="02020603050405020304" pitchFamily="18" charset="0"/>
              </a:rPr>
              <a:t>(</a:t>
            </a:r>
            <a:r>
              <a:rPr lang="en-US" altLang="en-US" sz="2400" dirty="0" err="1">
                <a:solidFill>
                  <a:srgbClr val="FFFF00"/>
                </a:solidFill>
                <a:latin typeface="Times New Roman" panose="02020603050405020304" pitchFamily="18" charset="0"/>
                <a:cs typeface="Times New Roman" panose="02020603050405020304" pitchFamily="18" charset="0"/>
              </a:rPr>
              <a:t>InetAddress</a:t>
            </a:r>
            <a:r>
              <a:rPr lang="en-US" altLang="en-US" sz="2400" dirty="0">
                <a:solidFill>
                  <a:srgbClr val="FFFF00"/>
                </a:solidFill>
                <a:latin typeface="Times New Roman" panose="02020603050405020304" pitchFamily="18" charset="0"/>
                <a:cs typeface="Times New Roman" panose="02020603050405020304" pitchFamily="18" charset="0"/>
              </a:rPr>
              <a:t> </a:t>
            </a:r>
            <a:r>
              <a:rPr lang="en-US" altLang="en-US" sz="2400" dirty="0" err="1">
                <a:solidFill>
                  <a:srgbClr val="FFFF00"/>
                </a:solidFill>
                <a:latin typeface="Times New Roman" panose="02020603050405020304" pitchFamily="18" charset="0"/>
                <a:cs typeface="Times New Roman" panose="02020603050405020304" pitchFamily="18" charset="0"/>
              </a:rPr>
              <a:t>Ia</a:t>
            </a:r>
            <a:r>
              <a:rPr lang="en-US" altLang="en-US" sz="2400" dirty="0">
                <a:solidFill>
                  <a:srgbClr val="FFFF00"/>
                </a:solidFill>
                <a:latin typeface="Times New Roman" panose="02020603050405020304" pitchFamily="18" charset="0"/>
                <a:cs typeface="Times New Roman" panose="02020603050405020304" pitchFamily="18" charset="0"/>
              </a:rPr>
              <a:t>)</a:t>
            </a:r>
          </a:p>
          <a:p>
            <a:pPr lvl="1" eaLnBrk="1" hangingPunct="1">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muốn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chỉ</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tiến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phải</a:t>
            </a:r>
            <a:r>
              <a:rPr lang="en-US" altLang="en-US" sz="2400" dirty="0">
                <a:latin typeface="Times New Roman" panose="02020603050405020304" pitchFamily="18" charset="0"/>
                <a:cs typeface="Times New Roman" panose="02020603050405020304" pitchFamily="18" charset="0"/>
              </a:rPr>
              <a:t> Join </a:t>
            </a:r>
            <a:r>
              <a:rPr lang="en-US" altLang="en-US" sz="2400" dirty="0" err="1">
                <a:latin typeface="Times New Roman" panose="02020603050405020304" pitchFamily="18" charset="0"/>
                <a:cs typeface="Times New Roman" panose="02020603050405020304" pitchFamily="18" charset="0"/>
              </a:rPr>
              <a:t>vào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nhóm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bằng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phương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này</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a:t>
            </a:r>
            <a:r>
              <a:rPr lang="en-US" altLang="en-US" sz="2400" dirty="0" err="1">
                <a:solidFill>
                  <a:srgbClr val="FFFF00"/>
                </a:solidFill>
                <a:latin typeface="Times New Roman" panose="02020603050405020304" pitchFamily="18" charset="0"/>
                <a:cs typeface="Times New Roman" panose="02020603050405020304" pitchFamily="18" charset="0"/>
              </a:rPr>
              <a:t>leaveGroup</a:t>
            </a:r>
            <a:r>
              <a:rPr lang="en-US" altLang="en-US" sz="2400" dirty="0">
                <a:solidFill>
                  <a:srgbClr val="FFFF00"/>
                </a:solidFill>
                <a:latin typeface="Times New Roman" panose="02020603050405020304" pitchFamily="18" charset="0"/>
                <a:cs typeface="Times New Roman" panose="02020603050405020304" pitchFamily="18" charset="0"/>
              </a:rPr>
              <a:t>(</a:t>
            </a:r>
            <a:r>
              <a:rPr lang="en-US" altLang="en-US" sz="2400" dirty="0" err="1">
                <a:solidFill>
                  <a:srgbClr val="FFFF00"/>
                </a:solidFill>
                <a:latin typeface="Times New Roman" panose="02020603050405020304" pitchFamily="18" charset="0"/>
                <a:cs typeface="Times New Roman" panose="02020603050405020304" pitchFamily="18" charset="0"/>
              </a:rPr>
              <a:t>InetAddress</a:t>
            </a:r>
            <a:r>
              <a:rPr lang="en-US" altLang="en-US" sz="2400" dirty="0">
                <a:solidFill>
                  <a:srgbClr val="FFFF00"/>
                </a:solidFill>
                <a:latin typeface="Times New Roman" panose="02020603050405020304" pitchFamily="18" charset="0"/>
                <a:cs typeface="Times New Roman" panose="02020603050405020304" pitchFamily="18" charset="0"/>
              </a:rPr>
              <a:t> </a:t>
            </a:r>
            <a:r>
              <a:rPr lang="en-US" altLang="en-US" sz="2400" dirty="0" err="1">
                <a:solidFill>
                  <a:srgbClr val="FFFF00"/>
                </a:solidFill>
                <a:latin typeface="Times New Roman" panose="02020603050405020304" pitchFamily="18" charset="0"/>
                <a:cs typeface="Times New Roman" panose="02020603050405020304" pitchFamily="18" charset="0"/>
              </a:rPr>
              <a:t>Ia</a:t>
            </a:r>
            <a:r>
              <a:rPr lang="en-US" altLang="en-US" sz="2400" dirty="0">
                <a:solidFill>
                  <a:srgbClr val="FFFF00"/>
                </a:solidFill>
                <a:latin typeface="Times New Roman" panose="02020603050405020304" pitchFamily="18" charset="0"/>
                <a:cs typeface="Times New Roman" panose="02020603050405020304" pitchFamily="18" charset="0"/>
              </a:rPr>
              <a:t>)</a:t>
            </a:r>
          </a:p>
          <a:p>
            <a:pPr lvl="2"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nhóm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xong</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solidFill>
                  <a:srgbClr val="FFFF00"/>
                </a:solidFill>
                <a:latin typeface="Times New Roman" panose="02020603050405020304" pitchFamily="18" charset="0"/>
                <a:cs typeface="Times New Roman" panose="02020603050405020304" pitchFamily="18" charset="0"/>
              </a:rPr>
              <a:t> public void send(</a:t>
            </a:r>
            <a:r>
              <a:rPr lang="en-US" altLang="en-US" sz="2400" dirty="0" err="1">
                <a:solidFill>
                  <a:srgbClr val="FFFF00"/>
                </a:solidFill>
                <a:latin typeface="Times New Roman" panose="02020603050405020304" pitchFamily="18" charset="0"/>
                <a:cs typeface="Times New Roman" panose="02020603050405020304" pitchFamily="18" charset="0"/>
              </a:rPr>
              <a:t>DatagramPacket</a:t>
            </a:r>
            <a:r>
              <a:rPr lang="en-US" altLang="en-US" sz="2400" dirty="0">
                <a:solidFill>
                  <a:srgbClr val="FFFF00"/>
                </a:solidFill>
                <a:latin typeface="Times New Roman" panose="02020603050405020304" pitchFamily="18" charset="0"/>
                <a:cs typeface="Times New Roman" panose="02020603050405020304" pitchFamily="18" charset="0"/>
              </a:rPr>
              <a:t> DP)</a:t>
            </a:r>
          </a:p>
          <a:p>
            <a:pPr lvl="2"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Gửi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a:t>
            </a:r>
          </a:p>
          <a:p>
            <a:pPr lvl="1" eaLnBrk="1" hangingPunct="1">
              <a:buFontTx/>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202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idx="1"/>
          </p:nvPr>
        </p:nvSpPr>
        <p:spPr>
          <a:xfrm>
            <a:off x="1168400" y="889000"/>
            <a:ext cx="10718800" cy="5397500"/>
          </a:xfrm>
        </p:spPr>
        <p:txBody>
          <a:bodyPr>
            <a:noAutofit/>
          </a:bodyPr>
          <a:lstStyle/>
          <a:p>
            <a:pPr eaLnBrk="1" hangingPunct="1">
              <a:buFont typeface="Wingdings 2" panose="05020102010507070707" pitchFamily="18" charset="2"/>
              <a:buNone/>
            </a:pP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Ví</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dụ</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Phần</a:t>
            </a:r>
            <a:r>
              <a:rPr lang="en-US" altLang="en-US" sz="1800" dirty="0" smtClean="0">
                <a:latin typeface="Times New Roman" panose="02020603050405020304" pitchFamily="18" charset="0"/>
                <a:cs typeface="Times New Roman" panose="02020603050405020304" pitchFamily="18" charset="0"/>
              </a:rPr>
              <a:t> server</a:t>
            </a:r>
          </a:p>
          <a:p>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public static void main(String[] </a:t>
            </a:r>
            <a:r>
              <a:rPr lang="en-US" altLang="en-US" sz="1800" dirty="0" err="1">
                <a:latin typeface="Times New Roman" panose="02020603050405020304" pitchFamily="18" charset="0"/>
                <a:cs typeface="Times New Roman" panose="02020603050405020304" pitchFamily="18" charset="0"/>
              </a:rPr>
              <a:t>args</a:t>
            </a:r>
            <a:r>
              <a:rPr lang="en-US" altLang="en-US" sz="1800" dirty="0">
                <a:latin typeface="Times New Roman" panose="02020603050405020304" pitchFamily="18" charset="0"/>
                <a:cs typeface="Times New Roman" panose="02020603050405020304" pitchFamily="18" charset="0"/>
              </a:rPr>
              <a:t>) throws Exception{</a:t>
            </a:r>
          </a:p>
          <a:p>
            <a:r>
              <a:rPr lang="en-US" altLang="en-US" sz="1800" dirty="0">
                <a:latin typeface="Times New Roman" panose="02020603050405020304" pitchFamily="18" charset="0"/>
                <a:cs typeface="Times New Roman" panose="02020603050405020304" pitchFamily="18" charset="0"/>
              </a:rPr>
              <a:t>        // TODO code application logic here</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 = new   </a:t>
            </a:r>
            <a:r>
              <a:rPr lang="en-US" altLang="en-US" sz="1800" dirty="0" err="1">
                <a:latin typeface="Times New Roman" panose="02020603050405020304" pitchFamily="18" charset="0"/>
                <a:cs typeface="Times New Roman" panose="02020603050405020304" pitchFamily="18" charset="0"/>
              </a:rPr>
              <a:t>MulticastSocket</a:t>
            </a:r>
            <a:r>
              <a:rPr lang="en-US" altLang="en-US" sz="1800" dirty="0">
                <a:latin typeface="Times New Roman" panose="02020603050405020304" pitchFamily="18" charset="0"/>
                <a:cs typeface="Times New Roman" panose="02020603050405020304" pitchFamily="18" charset="0"/>
              </a:rPr>
              <a:t>(1234);</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InetAddress</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iA</a:t>
            </a:r>
            <a:r>
              <a:rPr lang="en-US" altLang="en-US" sz="1800" dirty="0">
                <a:solidFill>
                  <a:srgbClr val="FFFF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InetAddress.getByName</a:t>
            </a:r>
            <a:r>
              <a:rPr lang="en-US" altLang="en-US" sz="1800" dirty="0">
                <a:latin typeface="Times New Roman" panose="02020603050405020304" pitchFamily="18" charset="0"/>
                <a:cs typeface="Times New Roman" panose="02020603050405020304" pitchFamily="18" charset="0"/>
              </a:rPr>
              <a:t>("192.168.1.103");</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multicastsocket.joinGroup</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iA</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while(true) {</a:t>
            </a:r>
          </a:p>
          <a:p>
            <a:r>
              <a:rPr lang="en-US" altLang="en-US" sz="1800" dirty="0">
                <a:latin typeface="Times New Roman" panose="02020603050405020304" pitchFamily="18" charset="0"/>
                <a:cs typeface="Times New Roman" panose="02020603050405020304" pitchFamily="18" charset="0"/>
              </a:rPr>
              <a:t>            byte[] </a:t>
            </a:r>
            <a:r>
              <a:rPr lang="en-US" altLang="en-US" sz="1800" dirty="0" err="1">
                <a:latin typeface="Times New Roman" panose="02020603050405020304" pitchFamily="18" charset="0"/>
                <a:cs typeface="Times New Roman" panose="02020603050405020304" pitchFamily="18" charset="0"/>
              </a:rPr>
              <a:t>buf</a:t>
            </a:r>
            <a:r>
              <a:rPr lang="en-US" altLang="en-US" sz="1800" dirty="0">
                <a:solidFill>
                  <a:srgbClr val="FFFF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new byte[1024];</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DatagramPacket</a:t>
            </a:r>
            <a:r>
              <a:rPr lang="en-US" altLang="en-US" sz="1800" dirty="0">
                <a:latin typeface="Times New Roman" panose="02020603050405020304" pitchFamily="18" charset="0"/>
                <a:cs typeface="Times New Roman" panose="02020603050405020304" pitchFamily="18" charset="0"/>
              </a:rPr>
              <a:t> data = new </a:t>
            </a:r>
            <a:r>
              <a:rPr lang="en-US" altLang="en-US" sz="1800" dirty="0" err="1">
                <a:latin typeface="Times New Roman" panose="02020603050405020304" pitchFamily="18" charset="0"/>
                <a:cs typeface="Times New Roman" panose="02020603050405020304" pitchFamily="18" charset="0"/>
              </a:rPr>
              <a:t>DatagramPacket</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buf</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buf.length</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multicastsocket.receive</a:t>
            </a:r>
            <a:r>
              <a:rPr lang="en-US" altLang="en-US" sz="1800" dirty="0">
                <a:latin typeface="Times New Roman" panose="02020603050405020304" pitchFamily="18" charset="0"/>
                <a:cs typeface="Times New Roman" panose="02020603050405020304" pitchFamily="18" charset="0"/>
              </a:rPr>
              <a:t>(data);</a:t>
            </a:r>
          </a:p>
          <a:p>
            <a:r>
              <a:rPr lang="en-US" altLang="en-US" sz="1800" dirty="0">
                <a:latin typeface="Times New Roman" panose="02020603050405020304" pitchFamily="18" charset="0"/>
                <a:cs typeface="Times New Roman" panose="02020603050405020304" pitchFamily="18" charset="0"/>
              </a:rPr>
              <a:t>            String inline = new String(</a:t>
            </a:r>
            <a:r>
              <a:rPr lang="en-US" altLang="en-US" sz="1800" dirty="0" err="1">
                <a:latin typeface="Times New Roman" panose="02020603050405020304" pitchFamily="18" charset="0"/>
                <a:cs typeface="Times New Roman" panose="02020603050405020304" pitchFamily="18" charset="0"/>
              </a:rPr>
              <a:t>data.getData</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System.out.print</a:t>
            </a:r>
            <a:r>
              <a:rPr lang="en-US" altLang="en-US" sz="1800" dirty="0">
                <a:latin typeface="Times New Roman" panose="02020603050405020304" pitchFamily="18" charset="0"/>
                <a:cs typeface="Times New Roman" panose="02020603050405020304" pitchFamily="18" charset="0"/>
              </a:rPr>
              <a:t>(inline);</a:t>
            </a:r>
          </a:p>
          <a:p>
            <a:r>
              <a:rPr lang="en-US" altLang="en-US" sz="1800" dirty="0">
                <a:latin typeface="Times New Roman" panose="02020603050405020304" pitchFamily="18" charset="0"/>
                <a:cs typeface="Times New Roman" panose="02020603050405020304" pitchFamily="18" charset="0"/>
              </a:rPr>
              <a:t>        }</a:t>
            </a:r>
          </a:p>
          <a:p>
            <a:r>
              <a:rPr lang="en-US" altLang="en-US" sz="1800" dirty="0">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endParaRPr lang="en-US" alt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1. </a:t>
            </a:r>
            <a:r>
              <a:rPr lang="en-US" b="1" dirty="0" err="1" smtClean="0">
                <a:solidFill>
                  <a:srgbClr val="FF0000"/>
                </a:solidFill>
                <a:latin typeface="Times New Roman" panose="02020603050405020304" pitchFamily="18" charset="0"/>
                <a:cs typeface="Times New Roman" panose="02020603050405020304" pitchFamily="18" charset="0"/>
              </a:rPr>
              <a:t>Giới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thiệu</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chung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về</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descr="hinh3.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231900"/>
            <a:ext cx="5410200" cy="1282700"/>
          </a:xfrm>
        </p:spPr>
      </p:pic>
      <p:sp>
        <p:nvSpPr>
          <p:cNvPr id="7" name="TextBox 6"/>
          <p:cNvSpPr txBox="1">
            <a:spLocks noChangeArrowheads="1"/>
          </p:cNvSpPr>
          <p:nvPr/>
        </p:nvSpPr>
        <p:spPr bwMode="auto">
          <a:xfrm>
            <a:off x="2184400" y="2603500"/>
            <a:ext cx="76200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Nếu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chương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giao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diện</a:t>
            </a:r>
            <a:r>
              <a:rPr lang="en-US" altLang="en-US" sz="2400" dirty="0">
                <a:latin typeface="Times New Roman" panose="02020603050405020304" pitchFamily="18" charset="0"/>
                <a:cs typeface="Times New Roman" panose="02020603050405020304" pitchFamily="18" charset="0"/>
              </a:rPr>
              <a:t> ở </a:t>
            </a:r>
            <a:r>
              <a:rPr lang="en-US" altLang="en-US" sz="2400" dirty="0" err="1">
                <a:latin typeface="Times New Roman" panose="02020603050405020304" pitchFamily="18" charset="0"/>
                <a:cs typeface="Times New Roman" panose="02020603050405020304" pitchFamily="18" charset="0"/>
              </a:rPr>
              <a:t>tầng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thấp</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đóng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vai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trò</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quan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trọng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việc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luồng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truyền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Internet. </a:t>
            </a:r>
          </a:p>
          <a:p>
            <a:endParaRPr lang="en-US" altLang="en-US" sz="2400" dirty="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ứng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liên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quan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Internet </a:t>
            </a:r>
            <a:r>
              <a:rPr lang="en-US" altLang="en-US" sz="2400" dirty="0" err="1">
                <a:latin typeface="Times New Roman" panose="02020603050405020304" pitchFamily="18" charset="0"/>
                <a:cs typeface="Times New Roman" panose="02020603050405020304" pitchFamily="18" charset="0"/>
              </a:rPr>
              <a:t>hầu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như</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viết</a:t>
            </a:r>
            <a:r>
              <a:rPr lang="en-US" altLang="en-US" sz="2400" dirty="0">
                <a:latin typeface="Times New Roman" panose="02020603050405020304" pitchFamily="18" charset="0"/>
                <a:cs typeface="Times New Roman" panose="02020603050405020304" pitchFamily="18" charset="0"/>
              </a:rPr>
              <a:t> ở </a:t>
            </a:r>
            <a:r>
              <a:rPr lang="en-US" altLang="en-US" sz="2400" dirty="0" err="1">
                <a:latin typeface="Times New Roman" panose="02020603050405020304" pitchFamily="18" charset="0"/>
                <a:cs typeface="Times New Roman" panose="02020603050405020304" pitchFamily="18" charset="0"/>
              </a:rPr>
              <a:t>lớp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ví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tích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chỉ</a:t>
            </a:r>
            <a:r>
              <a:rPr lang="en-US" altLang="en-US" sz="2400" dirty="0">
                <a:latin typeface="Times New Roman" panose="02020603050405020304" pitchFamily="18" charset="0"/>
                <a:cs typeface="Times New Roman" panose="02020603050405020304" pitchFamily="18" charset="0"/>
              </a:rPr>
              <a:t> Website,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duyệt</a:t>
            </a:r>
            <a:r>
              <a:rPr lang="en-US" altLang="en-US" sz="2400" dirty="0">
                <a:latin typeface="Times New Roman" panose="02020603050405020304" pitchFamily="18" charset="0"/>
                <a:cs typeface="Times New Roman" panose="02020603050405020304" pitchFamily="18" charset="0"/>
              </a:rPr>
              <a:t> web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nghệ</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mật</a:t>
            </a:r>
            <a:r>
              <a:rPr lang="en-US" altLang="en-US" sz="2400" dirty="0">
                <a:latin typeface="Times New Roman" panose="02020603050405020304" pitchFamily="18" charset="0"/>
                <a:cs typeface="Times New Roman" panose="02020603050405020304" pitchFamily="18" charset="0"/>
              </a:rPr>
              <a:t> Secure Socket Layer. </a:t>
            </a:r>
          </a:p>
          <a:p>
            <a:pPr>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socket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hết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ngôn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ngữ</a:t>
            </a: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26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truyền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thông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nhóm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50950" y="914400"/>
            <a:ext cx="9690100" cy="4401205"/>
          </a:xfrm>
          <a:prstGeom prst="rect">
            <a:avLst/>
          </a:prstGeom>
          <a:noFill/>
        </p:spPr>
        <p:txBody>
          <a:bodyPr wrap="square" rtlCol="0">
            <a:spAutoFit/>
          </a:bodyPr>
          <a:lstStyle/>
          <a:p>
            <a:r>
              <a:rPr lang="en-US" altLang="en-US" sz="2000" dirty="0">
                <a:latin typeface="Times New Roman" panose="02020603050405020304" pitchFamily="18" charset="0"/>
                <a:cs typeface="Times New Roman" panose="02020603050405020304" pitchFamily="18" charset="0"/>
              </a:rPr>
              <a:t> public static void main(String[] </a:t>
            </a:r>
            <a:r>
              <a:rPr lang="en-US" altLang="en-US" sz="2000" dirty="0" err="1">
                <a:latin typeface="Times New Roman" panose="02020603050405020304" pitchFamily="18" charset="0"/>
                <a:cs typeface="Times New Roman" panose="02020603050405020304" pitchFamily="18" charset="0"/>
              </a:rPr>
              <a:t>args</a:t>
            </a:r>
            <a:r>
              <a:rPr lang="en-US" altLang="en-US" sz="2000" dirty="0">
                <a:latin typeface="Times New Roman" panose="02020603050405020304" pitchFamily="18" charset="0"/>
                <a:cs typeface="Times New Roman" panose="02020603050405020304" pitchFamily="18" charset="0"/>
              </a:rPr>
              <a:t>) throws Exception </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        // TODO code application logic here</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MulticastSocket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a:t>
            </a:r>
            <a:r>
              <a:rPr lang="en-US" altLang="en-US" sz="2000" dirty="0">
                <a:latin typeface="Times New Roman" panose="02020603050405020304" pitchFamily="18" charset="0"/>
                <a:cs typeface="Times New Roman" panose="02020603050405020304" pitchFamily="18" charset="0"/>
              </a:rPr>
              <a:t> = new </a:t>
            </a:r>
            <a:r>
              <a:rPr lang="en-US" altLang="en-US" sz="2000" dirty="0" err="1">
                <a:latin typeface="Times New Roman" panose="02020603050405020304" pitchFamily="18" charset="0"/>
                <a:cs typeface="Times New Roman" panose="02020603050405020304" pitchFamily="18" charset="0"/>
              </a:rPr>
              <a:t>MulticastSocket</a:t>
            </a:r>
            <a:r>
              <a:rPr lang="en-US" altLang="en-US" sz="2000" dirty="0">
                <a:latin typeface="Times New Roman" panose="02020603050405020304" pitchFamily="18" charset="0"/>
                <a:cs typeface="Times New Roman" panose="02020603050405020304" pitchFamily="18" charset="0"/>
              </a:rPr>
              <a:t>(1234);</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InetAddress</a:t>
            </a:r>
            <a:r>
              <a:rPr lang="en-US" altLang="en-US" sz="2000" dirty="0">
                <a:latin typeface="Times New Roman" panose="02020603050405020304" pitchFamily="18" charset="0"/>
                <a:cs typeface="Times New Roman" panose="02020603050405020304" pitchFamily="18" charset="0"/>
              </a:rPr>
              <a:t> IA = </a:t>
            </a:r>
            <a:r>
              <a:rPr lang="en-US" altLang="en-US" sz="2000" dirty="0" err="1">
                <a:latin typeface="Times New Roman" panose="02020603050405020304" pitchFamily="18" charset="0"/>
                <a:cs typeface="Times New Roman" panose="02020603050405020304" pitchFamily="18" charset="0"/>
              </a:rPr>
              <a:t>InetAddress.getByName</a:t>
            </a:r>
            <a:r>
              <a:rPr lang="en-US" altLang="en-US" sz="2000" dirty="0">
                <a:latin typeface="Times New Roman" panose="02020603050405020304" pitchFamily="18" charset="0"/>
                <a:cs typeface="Times New Roman" panose="02020603050405020304" pitchFamily="18" charset="0"/>
              </a:rPr>
              <a:t>("192.168.1.103");</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mySocket.joinGroup</a:t>
            </a:r>
            <a:r>
              <a:rPr lang="en-US" altLang="en-US" sz="2000" dirty="0">
                <a:latin typeface="Times New Roman" panose="02020603050405020304" pitchFamily="18" charset="0"/>
                <a:cs typeface="Times New Roman" panose="02020603050405020304" pitchFamily="18" charset="0"/>
              </a:rPr>
              <a:t>(IA);</a:t>
            </a:r>
          </a:p>
          <a:p>
            <a:r>
              <a:rPr lang="en-US" altLang="en-US" sz="2000" dirty="0">
                <a:latin typeface="Times New Roman" panose="02020603050405020304" pitchFamily="18" charset="0"/>
                <a:cs typeface="Times New Roman" panose="02020603050405020304" pitchFamily="18" charset="0"/>
              </a:rPr>
              <a:t>        String data;</a:t>
            </a:r>
          </a:p>
          <a:p>
            <a:r>
              <a:rPr lang="en-US" altLang="en-US" sz="2000" dirty="0">
                <a:latin typeface="Times New Roman" panose="02020603050405020304" pitchFamily="18" charset="0"/>
                <a:cs typeface="Times New Roman" panose="02020603050405020304" pitchFamily="18" charset="0"/>
              </a:rPr>
              <a:t>        Scanner input</a:t>
            </a:r>
            <a:r>
              <a:rPr lang="en-US" altLang="en-US" sz="2000" dirty="0">
                <a:solidFill>
                  <a:srgbClr val="FFFF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new Scanner(System.in);</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System.out.print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Nhập</a:t>
            </a:r>
            <a:r>
              <a:rPr lang="en-US" altLang="en-US" sz="2000" dirty="0">
                <a:latin typeface="Times New Roman" panose="02020603050405020304" pitchFamily="18" charset="0"/>
                <a:cs typeface="Times New Roman" panose="02020603050405020304" pitchFamily="18" charset="0"/>
              </a:rPr>
              <a:t>: ");</a:t>
            </a:r>
          </a:p>
          <a:p>
            <a:r>
              <a:rPr lang="en-US" altLang="en-US" sz="2000" dirty="0">
                <a:latin typeface="Times New Roman" panose="02020603050405020304" pitchFamily="18" charset="0"/>
                <a:cs typeface="Times New Roman" panose="02020603050405020304" pitchFamily="18" charset="0"/>
              </a:rPr>
              <a:t>        data = </a:t>
            </a:r>
            <a:r>
              <a:rPr lang="en-US" altLang="en-US" sz="2000" dirty="0" err="1">
                <a:latin typeface="Times New Roman" panose="02020603050405020304" pitchFamily="18" charset="0"/>
                <a:cs typeface="Times New Roman" panose="02020603050405020304" pitchFamily="18" charset="0"/>
              </a:rPr>
              <a:t>input.nextLine</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DatagramPacket</a:t>
            </a:r>
            <a:r>
              <a:rPr lang="en-US" altLang="en-US" sz="2000" dirty="0">
                <a:latin typeface="Times New Roman" panose="02020603050405020304" pitchFamily="18" charset="0"/>
                <a:cs typeface="Times New Roman" panose="02020603050405020304" pitchFamily="18" charset="0"/>
              </a:rPr>
              <a:t> DP = new </a:t>
            </a:r>
            <a:r>
              <a:rPr lang="en-US" altLang="en-US" sz="2000" dirty="0" err="1">
                <a:latin typeface="Times New Roman" panose="02020603050405020304" pitchFamily="18" charset="0"/>
                <a:cs typeface="Times New Roman" panose="02020603050405020304" pitchFamily="18" charset="0"/>
              </a:rPr>
              <a:t>DatagramPacket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data.getBytes</a:t>
            </a:r>
            <a:r>
              <a:rPr lang="en-US" altLang="en-US" sz="2000" dirty="0">
                <a:latin typeface="Times New Roman" panose="02020603050405020304" pitchFamily="18" charset="0"/>
                <a:cs typeface="Times New Roman" panose="02020603050405020304" pitchFamily="18" charset="0"/>
              </a:rPr>
              <a:t>(), 0, </a:t>
            </a:r>
            <a:r>
              <a:rPr lang="en-US" altLang="en-US" sz="2000" dirty="0" err="1">
                <a:latin typeface="Times New Roman" panose="02020603050405020304" pitchFamily="18" charset="0"/>
                <a:cs typeface="Times New Roman" panose="02020603050405020304" pitchFamily="18" charset="0"/>
              </a:rPr>
              <a:t>data.length</a:t>
            </a:r>
            <a:r>
              <a:rPr lang="en-US" altLang="en-US" sz="2000" dirty="0">
                <a:latin typeface="Times New Roman" panose="02020603050405020304" pitchFamily="18" charset="0"/>
                <a:cs typeface="Times New Roman" panose="02020603050405020304" pitchFamily="18" charset="0"/>
              </a:rPr>
              <a:t>(),</a:t>
            </a:r>
            <a:r>
              <a:rPr lang="en-US" altLang="en-US" sz="2000" dirty="0">
                <a:solidFill>
                  <a:srgbClr val="FFFF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 1234);</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mySocket.send</a:t>
            </a:r>
            <a:r>
              <a:rPr lang="en-US" altLang="en-US" sz="2000" dirty="0">
                <a:latin typeface="Times New Roman" panose="02020603050405020304" pitchFamily="18" charset="0"/>
                <a:cs typeface="Times New Roman" panose="02020603050405020304" pitchFamily="18" charset="0"/>
              </a:rPr>
              <a:t>(DP);</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mySocket.close</a:t>
            </a:r>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8659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5998" cy="113567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	4.Ứng </a:t>
            </a:r>
            <a:r>
              <a:rPr lang="en-US" dirty="0" err="1" smtClean="0">
                <a:solidFill>
                  <a:srgbClr val="FF0000"/>
                </a:solidFill>
                <a:latin typeface="Times New Roman" panose="02020603050405020304" pitchFamily="18" charset="0"/>
                <a:cs typeface="Times New Roman" panose="02020603050405020304" pitchFamily="18" charset="0"/>
              </a:rPr>
              <a:t>dụng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41400" y="766338"/>
            <a:ext cx="2070100" cy="369332"/>
          </a:xfrm>
          <a:prstGeom prst="rect">
            <a:avLst/>
          </a:prstGeom>
          <a:noFill/>
        </p:spPr>
        <p:txBody>
          <a:bodyPr wrap="square" rtlCol="0">
            <a:spAutoFit/>
          </a:bodyPr>
          <a:lstStyle/>
          <a:p>
            <a:r>
              <a:rPr lang="en-US" b="1" dirty="0" err="1" smtClean="0">
                <a:solidFill>
                  <a:srgbClr val="FFFF00"/>
                </a:solidFill>
                <a:latin typeface="Times New Roman" panose="02020603050405020304" pitchFamily="18" charset="0"/>
                <a:cs typeface="Times New Roman" panose="02020603050405020304" pitchFamily="18" charset="0"/>
              </a:rPr>
              <a:t>Phần</a:t>
            </a:r>
            <a:r>
              <a:rPr lang="en-US" b="1" dirty="0" smtClean="0">
                <a:solidFill>
                  <a:srgbClr val="FFFF00"/>
                </a:solidFill>
                <a:latin typeface="Times New Roman" panose="02020603050405020304" pitchFamily="18" charset="0"/>
                <a:cs typeface="Times New Roman" panose="02020603050405020304" pitchFamily="18" charset="0"/>
              </a:rPr>
              <a:t> Sever</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135670"/>
            <a:ext cx="6142857" cy="4604730"/>
          </a:xfrm>
          <a:prstGeom prst="rect">
            <a:avLst/>
          </a:prstGeom>
        </p:spPr>
      </p:pic>
      <p:pic>
        <p:nvPicPr>
          <p:cNvPr id="7" name="Picture 6"/>
          <p:cNvPicPr>
            <a:picLocks noChangeAspect="1"/>
          </p:cNvPicPr>
          <p:nvPr/>
        </p:nvPicPr>
        <p:blipFill>
          <a:blip r:embed="rId3"/>
          <a:stretch>
            <a:fillRect/>
          </a:stretch>
        </p:blipFill>
        <p:spPr>
          <a:xfrm>
            <a:off x="6142857" y="1135670"/>
            <a:ext cx="6049143" cy="4604730"/>
          </a:xfrm>
          <a:prstGeom prst="rect">
            <a:avLst/>
          </a:prstGeom>
        </p:spPr>
      </p:pic>
    </p:spTree>
    <p:extLst>
      <p:ext uri="{BB962C8B-B14F-4D97-AF65-F5344CB8AC3E}">
        <p14:creationId xmlns:p14="http://schemas.microsoft.com/office/powerpoint/2010/main" val="2911207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905998" cy="113567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	Demo</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41400" y="766338"/>
            <a:ext cx="2070100" cy="369332"/>
          </a:xfrm>
          <a:prstGeom prst="rect">
            <a:avLst/>
          </a:prstGeom>
          <a:noFill/>
        </p:spPr>
        <p:txBody>
          <a:bodyPr wrap="square" rtlCol="0">
            <a:spAutoFit/>
          </a:bodyPr>
          <a:lstStyle/>
          <a:p>
            <a:r>
              <a:rPr lang="en-US" b="1" dirty="0" err="1" smtClean="0">
                <a:solidFill>
                  <a:srgbClr val="FFFF00"/>
                </a:solidFill>
                <a:latin typeface="Times New Roman" panose="02020603050405020304" pitchFamily="18" charset="0"/>
                <a:cs typeface="Times New Roman" panose="02020603050405020304" pitchFamily="18" charset="0"/>
              </a:rPr>
              <a:t>Phần</a:t>
            </a:r>
            <a:r>
              <a:rPr lang="en-US" b="1" dirty="0" smtClean="0">
                <a:solidFill>
                  <a:srgbClr val="FFFF00"/>
                </a:solidFill>
                <a:latin typeface="Times New Roman" panose="02020603050405020304" pitchFamily="18" charset="0"/>
                <a:cs typeface="Times New Roman" panose="02020603050405020304" pitchFamily="18" charset="0"/>
              </a:rPr>
              <a:t> Sever</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41400" y="1135670"/>
            <a:ext cx="8706880" cy="4604730"/>
          </a:xfrm>
          <a:prstGeom prst="rect">
            <a:avLst/>
          </a:prstGeom>
        </p:spPr>
      </p:pic>
    </p:spTree>
    <p:extLst>
      <p:ext uri="{BB962C8B-B14F-4D97-AF65-F5344CB8AC3E}">
        <p14:creationId xmlns:p14="http://schemas.microsoft.com/office/powerpoint/2010/main" val="3134049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905998" cy="113567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	Demo</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41400" y="766338"/>
            <a:ext cx="2070100" cy="369332"/>
          </a:xfrm>
          <a:prstGeom prst="rect">
            <a:avLst/>
          </a:prstGeom>
          <a:noFill/>
        </p:spPr>
        <p:txBody>
          <a:bodyPr wrap="square" rtlCol="0">
            <a:spAutoFit/>
          </a:bodyPr>
          <a:lstStyle/>
          <a:p>
            <a:r>
              <a:rPr lang="en-US" b="1" dirty="0" err="1" smtClean="0">
                <a:solidFill>
                  <a:srgbClr val="FFFF00"/>
                </a:solidFill>
                <a:latin typeface="Times New Roman" panose="02020603050405020304" pitchFamily="18" charset="0"/>
                <a:cs typeface="Times New Roman" panose="02020603050405020304" pitchFamily="18" charset="0"/>
              </a:rPr>
              <a:t>Phần</a:t>
            </a:r>
            <a:r>
              <a:rPr lang="en-US" b="1" dirty="0" smtClean="0">
                <a:solidFill>
                  <a:srgbClr val="FFFF00"/>
                </a:solidFill>
                <a:latin typeface="Times New Roman" panose="02020603050405020304" pitchFamily="18" charset="0"/>
                <a:cs typeface="Times New Roman" panose="02020603050405020304" pitchFamily="18" charset="0"/>
              </a:rPr>
              <a:t> Client</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263928"/>
            <a:ext cx="6286500" cy="4809524"/>
          </a:xfrm>
          <a:prstGeom prst="rect">
            <a:avLst/>
          </a:prstGeom>
        </p:spPr>
      </p:pic>
      <p:pic>
        <p:nvPicPr>
          <p:cNvPr id="7" name="Picture 6"/>
          <p:cNvPicPr>
            <a:picLocks noChangeAspect="1"/>
          </p:cNvPicPr>
          <p:nvPr/>
        </p:nvPicPr>
        <p:blipFill>
          <a:blip r:embed="rId3"/>
          <a:stretch>
            <a:fillRect/>
          </a:stretch>
        </p:blipFill>
        <p:spPr>
          <a:xfrm>
            <a:off x="6286501" y="1263928"/>
            <a:ext cx="5905500" cy="4809524"/>
          </a:xfrm>
          <a:prstGeom prst="rect">
            <a:avLst/>
          </a:prstGeom>
        </p:spPr>
      </p:pic>
    </p:spTree>
    <p:extLst>
      <p:ext uri="{BB962C8B-B14F-4D97-AF65-F5344CB8AC3E}">
        <p14:creationId xmlns:p14="http://schemas.microsoft.com/office/powerpoint/2010/main" val="3024620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905998" cy="113567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	Demo</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41400" y="766338"/>
            <a:ext cx="2070100" cy="369332"/>
          </a:xfrm>
          <a:prstGeom prst="rect">
            <a:avLst/>
          </a:prstGeom>
          <a:noFill/>
        </p:spPr>
        <p:txBody>
          <a:bodyPr wrap="square" rtlCol="0">
            <a:spAutoFit/>
          </a:bodyPr>
          <a:lstStyle/>
          <a:p>
            <a:r>
              <a:rPr lang="en-US" b="1" dirty="0" err="1" smtClean="0">
                <a:solidFill>
                  <a:srgbClr val="FFFF00"/>
                </a:solidFill>
                <a:latin typeface="Times New Roman" panose="02020603050405020304" pitchFamily="18" charset="0"/>
                <a:cs typeface="Times New Roman" panose="02020603050405020304" pitchFamily="18" charset="0"/>
              </a:rPr>
              <a:t>Phần</a:t>
            </a:r>
            <a:r>
              <a:rPr lang="en-US" b="1" dirty="0" smtClean="0">
                <a:solidFill>
                  <a:srgbClr val="FFFF00"/>
                </a:solidFill>
                <a:latin typeface="Times New Roman" panose="02020603050405020304" pitchFamily="18" charset="0"/>
                <a:cs typeface="Times New Roman" panose="02020603050405020304" pitchFamily="18" charset="0"/>
              </a:rPr>
              <a:t> Sever</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18033" y="1641652"/>
            <a:ext cx="7899549" cy="3539948"/>
          </a:xfrm>
          <a:prstGeom prst="rect">
            <a:avLst/>
          </a:prstGeom>
        </p:spPr>
      </p:pic>
    </p:spTree>
    <p:extLst>
      <p:ext uri="{BB962C8B-B14F-4D97-AF65-F5344CB8AC3E}">
        <p14:creationId xmlns:p14="http://schemas.microsoft.com/office/powerpoint/2010/main" val="2462334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47900"/>
            <a:ext cx="101854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Cám</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ơn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mọi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người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lắng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18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b="1"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a. Socket </a:t>
            </a:r>
            <a:r>
              <a:rPr lang="en-US" b="1" dirty="0" err="1" smtClean="0">
                <a:solidFill>
                  <a:srgbClr val="FF0000"/>
                </a:solidFill>
                <a:latin typeface="Times New Roman" panose="02020603050405020304" pitchFamily="18" charset="0"/>
                <a:cs typeface="Times New Roman" panose="02020603050405020304" pitchFamily="18" charset="0"/>
              </a:rPr>
              <a:t>là</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gì</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0" y="1422401"/>
            <a:ext cx="7315200" cy="4525963"/>
          </a:xfrm>
        </p:spPr>
        <p:txBody>
          <a:bodyPr/>
          <a:lstStyle/>
          <a:p>
            <a:pPr lvl="1" eaLnBrk="1" hangingPunct="1">
              <a:buFontTx/>
              <a:buNone/>
            </a:pPr>
            <a:r>
              <a:rPr lang="en-US" altLang="en-US" sz="2400" b="1" dirty="0">
                <a:solidFill>
                  <a:srgbClr val="FFFF00"/>
                </a:solidFill>
                <a:latin typeface="Times New Roman" panose="02020603050405020304" pitchFamily="18" charset="0"/>
                <a:cs typeface="Times New Roman" panose="02020603050405020304" pitchFamily="18" charset="0"/>
              </a:rPr>
              <a:t>Socket: </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phần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mềm</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trừu</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tượng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hỗ</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trợ</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vào</a:t>
            </a:r>
            <a:r>
              <a:rPr lang="en-US" altLang="en-US" sz="2400" dirty="0" smtClean="0">
                <a:latin typeface="Times New Roman" panose="02020603050405020304" pitchFamily="18" charset="0"/>
                <a:cs typeface="Times New Roman" panose="02020603050405020304" pitchFamily="18" charset="0"/>
              </a:rPr>
              <a:t> – </a:t>
            </a:r>
            <a:r>
              <a:rPr lang="en-US" altLang="en-US" sz="2400" dirty="0" err="1" smtClean="0">
                <a:latin typeface="Times New Roman" panose="02020603050405020304" pitchFamily="18" charset="0"/>
                <a:cs typeface="Times New Roman" panose="02020603050405020304" pitchFamily="18" charset="0"/>
              </a:rPr>
              <a:t>ra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của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phiên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kênh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cụ</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thể</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xác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định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việc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dữ</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liệu</a:t>
            </a:r>
            <a:r>
              <a:rPr lang="en-US" altLang="en-US" sz="2400" dirty="0" smtClean="0">
                <a:latin typeface="Times New Roman" panose="02020603050405020304" pitchFamily="18" charset="0"/>
                <a:cs typeface="Times New Roman" panose="02020603050405020304" pitchFamily="18" charset="0"/>
              </a:rPr>
              <a:t> qua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cổng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riêng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biệt</a:t>
            </a:r>
            <a:r>
              <a:rPr lang="en-US" altLang="en-US" sz="2400" dirty="0" smtClean="0">
                <a:latin typeface="Times New Roman" panose="02020603050405020304" pitchFamily="18" charset="0"/>
                <a:cs typeface="Times New Roman" panose="02020603050405020304" pitchFamily="18" charset="0"/>
              </a:rPr>
              <a:t>. </a:t>
            </a:r>
          </a:p>
          <a:p>
            <a:pPr lvl="1" eaLnBrk="1" hangingPunct="1"/>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kết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nối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giữa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hai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máy</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tính</a:t>
            </a:r>
            <a:endParaRPr lang="en-US" altLang="en-US" sz="2400" dirty="0" smtClean="0">
              <a:latin typeface="Times New Roman" panose="02020603050405020304" pitchFamily="18" charset="0"/>
              <a:cs typeface="Times New Roman" panose="02020603050405020304" pitchFamily="18" charset="0"/>
            </a:endParaRPr>
          </a:p>
          <a:p>
            <a:pPr lvl="1" eaLnBrk="1" hangingPunct="1"/>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kiểu</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truyền</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thông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được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sử</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dụng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trong</a:t>
            </a:r>
            <a:r>
              <a:rPr lang="en-US" altLang="en-US" sz="2400" dirty="0" smtClean="0">
                <a:latin typeface="Times New Roman" panose="02020603050405020304" pitchFamily="18" charset="0"/>
                <a:cs typeface="Times New Roman" panose="02020603050405020304" pitchFamily="18" charset="0"/>
              </a:rPr>
              <a:t> lập </a:t>
            </a:r>
            <a:r>
              <a:rPr lang="en-US" altLang="en-US" sz="2400" dirty="0" err="1" smtClean="0">
                <a:latin typeface="Times New Roman" panose="02020603050405020304" pitchFamily="18" charset="0"/>
                <a:cs typeface="Times New Roman" panose="02020603050405020304" pitchFamily="18" charset="0"/>
              </a:rPr>
              <a:t>trình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mạng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với</a:t>
            </a:r>
            <a:r>
              <a:rPr lang="en-US" altLang="en-US" sz="2400" dirty="0" smtClean="0">
                <a:latin typeface="Times New Roman" panose="02020603050405020304" pitchFamily="18" charset="0"/>
                <a:cs typeface="Times New Roman" panose="02020603050405020304" pitchFamily="18" charset="0"/>
              </a:rPr>
              <a:t> Java</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738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10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10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b. </a:t>
            </a:r>
            <a:r>
              <a:rPr lang="en-US" b="1" dirty="0" err="1" smtClean="0">
                <a:solidFill>
                  <a:srgbClr val="FF0000"/>
                </a:solidFill>
                <a:latin typeface="Times New Roman" panose="02020603050405020304" pitchFamily="18" charset="0"/>
                <a:cs typeface="Times New Roman" panose="02020603050405020304" pitchFamily="18" charset="0"/>
              </a:rPr>
              <a:t>Các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loại</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100" y="1435100"/>
            <a:ext cx="7162800" cy="3810000"/>
          </a:xfrm>
        </p:spPr>
        <p:txBody>
          <a:bodyPr>
            <a:normAutofit/>
          </a:bodyPr>
          <a:lstStyle/>
          <a:p>
            <a:pPr marL="342900" lvl="1" indent="-342900">
              <a:buNone/>
              <a:defRPr/>
            </a:pPr>
            <a:endParaRPr lang="en-US" dirty="0">
              <a:latin typeface="Times New Roman" panose="02020603050405020304" pitchFamily="18" charset="0"/>
              <a:cs typeface="Times New Roman" panose="02020603050405020304" pitchFamily="18" charset="0"/>
            </a:endParaRPr>
          </a:p>
          <a:p>
            <a:pPr marL="0" indent="0">
              <a:spcBef>
                <a:spcPts val="0"/>
              </a:spcBef>
              <a:buNone/>
              <a:defRPr/>
            </a:pPr>
            <a:r>
              <a:rPr lang="en-US" b="1" dirty="0" smtClean="0">
                <a:latin typeface="Times New Roman" panose="02020603050405020304" pitchFamily="18" charset="0"/>
                <a:cs typeface="Times New Roman" panose="02020603050405020304" pitchFamily="18" charset="0"/>
              </a:rPr>
              <a:t>Datagram(SOCK_STREAM)</a:t>
            </a:r>
          </a:p>
          <a:p>
            <a:pPr>
              <a:spcBef>
                <a:spcPts val="0"/>
              </a:spcBef>
              <a:buFont typeface="Wingdings 2"/>
              <a:buChar char=""/>
              <a:defRPr/>
            </a:pPr>
            <a:endParaRPr lang="en-US" b="1" dirty="0" smtClean="0">
              <a:latin typeface="Times New Roman" panose="02020603050405020304" pitchFamily="18" charset="0"/>
              <a:cs typeface="Times New Roman" panose="02020603050405020304" pitchFamily="18" charset="0"/>
            </a:endParaRPr>
          </a:p>
          <a:p>
            <a:pPr marL="0" lvl="1" indent="0">
              <a:spcBef>
                <a:spcPts val="0"/>
              </a:spcBef>
              <a:buClr>
                <a:schemeClr val="accent1"/>
              </a:buClr>
              <a:buSzPct val="70000"/>
              <a:buNone/>
              <a:defRPr/>
            </a:pPr>
            <a:r>
              <a:rPr lang="en-US" sz="2400" b="1" dirty="0" smtClean="0">
                <a:latin typeface="Times New Roman" panose="02020603050405020304" pitchFamily="18" charset="0"/>
                <a:cs typeface="Times New Roman" panose="02020603050405020304" pitchFamily="18" charset="0"/>
              </a:rPr>
              <a:t>Stream(SOCK_STREAM</a:t>
            </a:r>
            <a:r>
              <a:rPr lang="en-US" sz="2400" b="1" dirty="0">
                <a:latin typeface="Times New Roman" panose="02020603050405020304" pitchFamily="18" charset="0"/>
                <a:cs typeface="Times New Roman" panose="02020603050405020304" pitchFamily="18" charset="0"/>
              </a:rPr>
              <a:t>)</a:t>
            </a:r>
          </a:p>
          <a:p>
            <a:pPr>
              <a:spcBef>
                <a:spcPts val="0"/>
              </a:spcBef>
              <a:buNone/>
              <a:defRPr/>
            </a:pPr>
            <a:endParaRPr lang="en-US" b="1"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b="1" dirty="0">
                <a:latin typeface="Times New Roman" panose="02020603050405020304" pitchFamily="18" charset="0"/>
                <a:cs typeface="Times New Roman" panose="02020603050405020304" pitchFamily="18" charset="0"/>
              </a:rPr>
              <a:t>Raw (SOCK_RAW)</a:t>
            </a: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27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5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amond(in)">
                                      <p:cBhvr>
                                        <p:cTn id="10" dur="500"/>
                                        <p:tgtEl>
                                          <p:spTgt spid="3">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amond(i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dirty="0" smtClean="0">
                <a:solidFill>
                  <a:schemeClr val="tx2">
                    <a:tint val="100000"/>
                    <a:shade val="90000"/>
                    <a:satMod val="250000"/>
                    <a:alpha val="100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c. </a:t>
            </a:r>
            <a:r>
              <a:rPr lang="en-US" b="1" dirty="0" err="1" smtClean="0">
                <a:solidFill>
                  <a:srgbClr val="FF0000"/>
                </a:solidFill>
                <a:latin typeface="Times New Roman" panose="02020603050405020304" pitchFamily="18" charset="0"/>
                <a:cs typeface="Times New Roman" panose="02020603050405020304" pitchFamily="18" charset="0"/>
              </a:rPr>
              <a:t>Một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số</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thuật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ngữ</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chính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2750" y="1397001"/>
            <a:ext cx="9340850" cy="4525963"/>
          </a:xfrm>
        </p:spPr>
        <p:txBody>
          <a:bodyPr>
            <a:normAutofit fontScale="92500" lnSpcReduction="10000"/>
          </a:bodyPr>
          <a:lstStyle/>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IP</a:t>
            </a:r>
            <a:r>
              <a:rPr lang="en-US" sz="2600" b="1" dirty="0">
                <a:solidFill>
                  <a:srgbClr val="FFFF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riêng</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duy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TCP/IP</a:t>
            </a:r>
          </a:p>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TCP </a:t>
            </a:r>
            <a:r>
              <a:rPr lang="en-US" sz="2600" b="1" dirty="0" err="1">
                <a:solidFill>
                  <a:srgbClr val="FFFF00"/>
                </a:solidFill>
                <a:latin typeface="Times New Roman" panose="02020603050405020304" pitchFamily="18" charset="0"/>
                <a:cs typeface="Times New Roman" panose="02020603050405020304" pitchFamily="18" charset="0"/>
              </a:rPr>
              <a:t>và</a:t>
            </a:r>
            <a:r>
              <a:rPr lang="en-US" sz="2600" b="1" dirty="0">
                <a:solidFill>
                  <a:srgbClr val="FFFF00"/>
                </a:solidFill>
                <a:latin typeface="Times New Roman" panose="02020603050405020304" pitchFamily="18" charset="0"/>
                <a:cs typeface="Times New Roman" panose="02020603050405020304" pitchFamily="18" charset="0"/>
              </a:rPr>
              <a:t> UDP: </a:t>
            </a:r>
          </a:p>
          <a:p>
            <a:pPr marL="640080" lvl="1">
              <a:defRPr/>
            </a:pPr>
            <a:r>
              <a:rPr lang="en-US" sz="2600" dirty="0">
                <a:latin typeface="Times New Roman" panose="02020603050405020304" pitchFamily="18" charset="0"/>
                <a:cs typeface="Times New Roman" panose="02020603050405020304" pitchFamily="18" charset="0"/>
              </a:rPr>
              <a:t>TCP ( Transmission Control Protocol)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cậy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giữa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p>
          <a:p>
            <a:pPr marL="640080" lvl="1">
              <a:defRPr/>
            </a:pPr>
            <a:r>
              <a:rPr lang="en-US" sz="2600" dirty="0">
                <a:latin typeface="Times New Roman" panose="02020603050405020304" pitchFamily="18" charset="0"/>
                <a:cs typeface="Times New Roman" panose="02020603050405020304" pitchFamily="18" charset="0"/>
              </a:rPr>
              <a:t>UDP ( User Datagram Protocol)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gửi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gói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độc</a:t>
            </a:r>
            <a:r>
              <a:rPr lang="en-US" sz="2600" dirty="0">
                <a:latin typeface="Times New Roman" panose="02020603050405020304" pitchFamily="18" charset="0"/>
                <a:cs typeface="Times New Roman" panose="02020603050405020304" pitchFamily="18" charset="0"/>
              </a:rPr>
              <a:t> lập </a:t>
            </a:r>
            <a:r>
              <a:rPr lang="en-US" sz="2600" dirty="0" err="1">
                <a:latin typeface="Times New Roman" panose="02020603050405020304" pitchFamily="18" charset="0"/>
                <a:cs typeface="Times New Roman" panose="02020603050405020304" pitchFamily="18" charset="0"/>
              </a:rPr>
              <a:t>gọi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datagram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đích</a:t>
            </a:r>
            <a:r>
              <a:rPr lang="en-US" sz="2600"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a:p>
            <a:pPr marL="0" indent="0">
              <a:spcBef>
                <a:spcPts val="0"/>
              </a:spcBef>
              <a:buNone/>
              <a:defRPr/>
            </a:pPr>
            <a:r>
              <a:rPr lang="en-US" sz="2600" b="1" dirty="0" smtClean="0">
                <a:solidFill>
                  <a:srgbClr val="FFFF00"/>
                </a:solidFill>
                <a:latin typeface="Times New Roman" panose="02020603050405020304" pitchFamily="18" charset="0"/>
                <a:cs typeface="Times New Roman" panose="02020603050405020304" pitchFamily="18" charset="0"/>
              </a:rPr>
              <a:t>- Port(</a:t>
            </a:r>
            <a:r>
              <a:rPr lang="en-US" sz="2600" b="1" dirty="0" err="1" smtClean="0">
                <a:solidFill>
                  <a:srgbClr val="FFFF00"/>
                </a:solidFill>
                <a:latin typeface="Times New Roman" panose="02020603050405020304" pitchFamily="18" charset="0"/>
                <a:cs typeface="Times New Roman" panose="02020603050405020304" pitchFamily="18" charset="0"/>
              </a:rPr>
              <a:t>Cổng</a:t>
            </a:r>
            <a:r>
              <a:rPr lang="en-US" sz="2600" b="1" dirty="0">
                <a:solidFill>
                  <a:srgbClr val="FFFF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phép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a:t>
            </a:r>
          </a:p>
          <a:p>
            <a:pPr marL="640080" lvl="1">
              <a:defRPr/>
            </a:pPr>
            <a:endParaRPr lang="en-US" dirty="0">
              <a:latin typeface="Times New Roman" panose="02020603050405020304" pitchFamily="18" charset="0"/>
              <a:cs typeface="Times New Roman" panose="02020603050405020304" pitchFamily="18" charset="0"/>
            </a:endParaRPr>
          </a:p>
          <a:p>
            <a:pPr marL="640080" lvl="1">
              <a:defRPr/>
            </a:pPr>
            <a:endParaRPr lang="en-US"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4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c. </a:t>
            </a:r>
            <a:r>
              <a:rPr lang="en-US" b="1" dirty="0" err="1" smtClean="0">
                <a:solidFill>
                  <a:srgbClr val="FF0000"/>
                </a:solidFill>
                <a:latin typeface="Times New Roman" panose="02020603050405020304" pitchFamily="18" charset="0"/>
                <a:cs typeface="Times New Roman" panose="02020603050405020304" pitchFamily="18" charset="0"/>
              </a:rPr>
              <a:t>Một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số</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thuật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ngữ</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chính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trong</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7500" y="1257301"/>
            <a:ext cx="9321800" cy="4525963"/>
          </a:xfrm>
        </p:spPr>
        <p:txBody>
          <a:bodyPr/>
          <a:lstStyle/>
          <a:p>
            <a:pPr eaLnBrk="1" hangingPunct="1"/>
            <a:r>
              <a:rPr lang="en-US" altLang="en-US" b="1" dirty="0" err="1">
                <a:solidFill>
                  <a:srgbClr val="FFFF00"/>
                </a:solidFill>
                <a:latin typeface="Times New Roman" panose="02020603050405020304" pitchFamily="18" charset="0"/>
                <a:cs typeface="Times New Roman" panose="02020603050405020304" pitchFamily="18" charset="0"/>
              </a:rPr>
              <a:t>Mô</a:t>
            </a:r>
            <a:r>
              <a:rPr lang="en-US" altLang="en-US" b="1" dirty="0">
                <a:solidFill>
                  <a:srgbClr val="FFFF00"/>
                </a:solidFill>
                <a:latin typeface="Times New Roman" panose="02020603050405020304" pitchFamily="18" charset="0"/>
                <a:cs typeface="Times New Roman" panose="02020603050405020304" pitchFamily="18" charset="0"/>
              </a:rPr>
              <a:t> </a:t>
            </a:r>
            <a:r>
              <a:rPr lang="en-US" altLang="en-US" b="1" dirty="0" err="1">
                <a:solidFill>
                  <a:srgbClr val="FFFF00"/>
                </a:solidFill>
                <a:latin typeface="Times New Roman" panose="02020603050405020304" pitchFamily="18" charset="0"/>
                <a:cs typeface="Times New Roman" panose="02020603050405020304" pitchFamily="18" charset="0"/>
              </a:rPr>
              <a:t>hình</a:t>
            </a:r>
            <a:r>
              <a:rPr lang="en-US" altLang="en-US" b="1" dirty="0">
                <a:solidFill>
                  <a:srgbClr val="FFFF00"/>
                </a:solidFill>
                <a:latin typeface="Times New Roman" panose="02020603050405020304" pitchFamily="18" charset="0"/>
                <a:cs typeface="Times New Roman" panose="02020603050405020304" pitchFamily="18" charset="0"/>
              </a:rPr>
              <a:t> Client-Server:</a:t>
            </a:r>
          </a:p>
          <a:p>
            <a:pPr lvl="1" eaLnBrk="1" hangingPunct="1"/>
            <a:r>
              <a:rPr lang="en-US" altLang="en-US" sz="2400" dirty="0">
                <a:latin typeface="Times New Roman" panose="02020603050405020304" pitchFamily="18" charset="0"/>
                <a:cs typeface="Times New Roman" panose="02020603050405020304" pitchFamily="18" charset="0"/>
              </a:rPr>
              <a:t>Client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dịch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vụ</a:t>
            </a:r>
            <a:r>
              <a:rPr lang="en-US" altLang="en-US" sz="2400" dirty="0">
                <a:latin typeface="Times New Roman" panose="02020603050405020304" pitchFamily="18" charset="0"/>
                <a:cs typeface="Times New Roman" panose="02020603050405020304" pitchFamily="18" charset="0"/>
              </a:rPr>
              <a:t>.</a:t>
            </a:r>
          </a:p>
          <a:p>
            <a:pPr lvl="1" eaLnBrk="1" hangingPunct="1"/>
            <a:r>
              <a:rPr lang="en-US" altLang="en-US" sz="2400" dirty="0">
                <a:latin typeface="Times New Roman" panose="02020603050405020304" pitchFamily="18" charset="0"/>
                <a:cs typeface="Times New Roman" panose="02020603050405020304" pitchFamily="18" charset="0"/>
              </a:rPr>
              <a:t>Server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thông</a:t>
            </a:r>
            <a:r>
              <a:rPr lang="en-US" altLang="en-US" sz="2400" dirty="0">
                <a:latin typeface="Times New Roman" panose="02020603050405020304" pitchFamily="18" charset="0"/>
                <a:cs typeface="Times New Roman" panose="02020603050405020304" pitchFamily="18" charset="0"/>
              </a:rPr>
              <a:t> tin </a:t>
            </a:r>
            <a:r>
              <a:rPr lang="en-US" altLang="en-US" sz="2400" dirty="0" err="1">
                <a:latin typeface="Times New Roman" panose="02020603050405020304" pitchFamily="18" charset="0"/>
                <a:cs typeface="Times New Roman" panose="02020603050405020304" pitchFamily="18" charset="0"/>
              </a:rPr>
              <a:t>dịch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vụ</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b="1" dirty="0">
                <a:solidFill>
                  <a:srgbClr val="FFFF00"/>
                </a:solidFill>
                <a:latin typeface="Times New Roman" panose="02020603050405020304" pitchFamily="18" charset="0"/>
                <a:cs typeface="Times New Roman" panose="02020603050405020304" pitchFamily="18" charset="0"/>
              </a:rPr>
              <a:t>Packet: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truyền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trên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máy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tính</a:t>
            </a:r>
            <a:r>
              <a:rPr lang="en-US" altLang="en-US" dirty="0">
                <a:latin typeface="Times New Roman" panose="02020603050405020304" pitchFamily="18" charset="0"/>
                <a:cs typeface="Times New Roman" panose="02020603050405020304" pitchFamily="18" charset="0"/>
              </a:rPr>
              <a:t>. </a:t>
            </a:r>
          </a:p>
          <a:p>
            <a:pPr eaLnBrk="1" hangingPunct="1"/>
            <a:r>
              <a:rPr lang="en-US" altLang="en-US" b="1" dirty="0">
                <a:solidFill>
                  <a:srgbClr val="FFFF00"/>
                </a:solidFill>
                <a:latin typeface="Times New Roman" panose="02020603050405020304" pitchFamily="18" charset="0"/>
                <a:cs typeface="Times New Roman" panose="02020603050405020304" pitchFamily="18" charset="0"/>
              </a:rPr>
              <a:t>Datagram:</a:t>
            </a:r>
            <a:r>
              <a:rPr lang="en-US" altLang="en-US" dirty="0">
                <a:solidFill>
                  <a:srgbClr val="FFFF00"/>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gói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thông</a:t>
            </a:r>
            <a:r>
              <a:rPr lang="en-US" altLang="en-US" dirty="0">
                <a:latin typeface="Times New Roman" panose="02020603050405020304" pitchFamily="18" charset="0"/>
                <a:cs typeface="Times New Roman" panose="02020603050405020304" pitchFamily="18" charset="0"/>
              </a:rPr>
              <a:t> tin </a:t>
            </a:r>
            <a:r>
              <a:rPr lang="en-US" altLang="en-US" dirty="0" err="1">
                <a:latin typeface="Times New Roman" panose="02020603050405020304" pitchFamily="18" charset="0"/>
                <a:cs typeface="Times New Roman" panose="02020603050405020304" pitchFamily="18" charset="0"/>
              </a:rPr>
              <a:t>truyền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nguồn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đích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bằng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pháp</a:t>
            </a:r>
            <a:r>
              <a:rPr lang="en-US" altLang="en-US" dirty="0">
                <a:latin typeface="Times New Roman" panose="02020603050405020304" pitchFamily="18" charset="0"/>
                <a:cs typeface="Times New Roman" panose="02020603050405020304" pitchFamily="18" charset="0"/>
              </a:rPr>
              <a:t> phi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nối</a:t>
            </a:r>
            <a:r>
              <a:rPr lang="en-US" altLang="en-US" dirty="0">
                <a:latin typeface="Times New Roman" panose="02020603050405020304" pitchFamily="18" charset="0"/>
                <a:cs typeface="Times New Roman" panose="02020603050405020304" pitchFamily="18" charset="0"/>
              </a:rPr>
              <a:t>. IPX (Internetwork Packet Exchange)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IP (Internet Protocol)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vụ</a:t>
            </a:r>
            <a:r>
              <a:rPr lang="en-US" altLang="en-US" dirty="0">
                <a:latin typeface="Times New Roman" panose="02020603050405020304" pitchFamily="18" charset="0"/>
                <a:cs typeface="Times New Roman" panose="02020603050405020304" pitchFamily="18" charset="0"/>
              </a:rPr>
              <a:t> datagram. </a:t>
            </a:r>
          </a:p>
          <a:p>
            <a:pPr eaLnBrk="1" hangingPunct="1">
              <a:buFont typeface="Wingdings 2" panose="05020102010507070707" pitchFamily="18" charset="2"/>
              <a:buNone/>
            </a:pPr>
            <a:endParaRPr lang="en-US" altLang="en-US" sz="2600" dirty="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901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d.Thư</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viện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và</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ngoại</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lệ</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dùng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cho</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3612" y="1396536"/>
            <a:ext cx="9905999" cy="4826464"/>
          </a:xfrm>
        </p:spPr>
        <p:txBody>
          <a:bodyPr>
            <a:normAutofit fontScale="32500" lnSpcReduction="20000"/>
          </a:bodyPr>
          <a:lstStyle/>
          <a:p>
            <a:pPr marL="0" indent="0">
              <a:spcBef>
                <a:spcPts val="0"/>
              </a:spcBef>
              <a:buNone/>
              <a:defRPr/>
            </a:pP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smtClean="0">
                <a:solidFill>
                  <a:srgbClr val="FFFF00"/>
                </a:solidFill>
                <a:latin typeface="Times New Roman" panose="02020603050405020304" pitchFamily="18" charset="0"/>
                <a:cs typeface="Times New Roman" panose="02020603050405020304" pitchFamily="18" charset="0"/>
              </a:rPr>
              <a:t>Thư</a:t>
            </a: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a:solidFill>
                  <a:srgbClr val="FFFF00"/>
                </a:solidFill>
                <a:latin typeface="Times New Roman" panose="02020603050405020304" pitchFamily="18" charset="0"/>
                <a:cs typeface="Times New Roman" panose="02020603050405020304" pitchFamily="18" charset="0"/>
              </a:rPr>
              <a:t>viện</a:t>
            </a:r>
            <a:r>
              <a:rPr lang="en-US" sz="7400" dirty="0">
                <a:solidFill>
                  <a:srgbClr val="FFFF00"/>
                </a:solidFill>
                <a:latin typeface="Times New Roman" panose="02020603050405020304" pitchFamily="18" charset="0"/>
                <a:cs typeface="Times New Roman" panose="02020603050405020304" pitchFamily="18" charset="0"/>
              </a:rPr>
              <a:t>: </a:t>
            </a:r>
          </a:p>
          <a:p>
            <a:pPr>
              <a:spcBef>
                <a:spcPts val="0"/>
              </a:spcBef>
              <a:buNone/>
              <a:defRPr/>
            </a:pPr>
            <a:r>
              <a:rPr lang="en-US" sz="7400" dirty="0">
                <a:latin typeface="Times New Roman" panose="02020603050405020304" pitchFamily="18" charset="0"/>
                <a:cs typeface="Times New Roman" panose="02020603050405020304" pitchFamily="18" charset="0"/>
              </a:rPr>
              <a:t>		- Java.io.* </a:t>
            </a:r>
          </a:p>
          <a:p>
            <a:pPr>
              <a:spcBef>
                <a:spcPts val="0"/>
              </a:spcBef>
              <a:buNone/>
              <a:defRPr/>
            </a:pPr>
            <a:r>
              <a:rPr lang="en-US" sz="7400" dirty="0">
                <a:latin typeface="Times New Roman" panose="02020603050405020304" pitchFamily="18" charset="0"/>
                <a:cs typeface="Times New Roman" panose="02020603050405020304" pitchFamily="18" charset="0"/>
              </a:rPr>
              <a:t>		- Java.net.*</a:t>
            </a:r>
          </a:p>
          <a:p>
            <a:pPr marL="0" indent="0">
              <a:spcBef>
                <a:spcPts val="0"/>
              </a:spcBef>
              <a:buNone/>
              <a:defRPr/>
            </a:pP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smtClean="0">
                <a:solidFill>
                  <a:srgbClr val="FFFF00"/>
                </a:solidFill>
                <a:latin typeface="Times New Roman" panose="02020603050405020304" pitchFamily="18" charset="0"/>
                <a:cs typeface="Times New Roman" panose="02020603050405020304" pitchFamily="18" charset="0"/>
              </a:rPr>
              <a:t>Ngoại</a:t>
            </a:r>
            <a:r>
              <a:rPr lang="en-US" sz="7400" dirty="0" smtClean="0">
                <a:solidFill>
                  <a:srgbClr val="FFFF00"/>
                </a:solidFill>
                <a:latin typeface="Times New Roman" panose="02020603050405020304" pitchFamily="18" charset="0"/>
                <a:cs typeface="Times New Roman" panose="02020603050405020304" pitchFamily="18" charset="0"/>
              </a:rPr>
              <a:t> </a:t>
            </a:r>
            <a:r>
              <a:rPr lang="en-US" sz="7400" dirty="0" err="1">
                <a:solidFill>
                  <a:srgbClr val="FFFF00"/>
                </a:solidFill>
                <a:latin typeface="Times New Roman" panose="02020603050405020304" pitchFamily="18" charset="0"/>
                <a:cs typeface="Times New Roman" panose="02020603050405020304" pitchFamily="18" charset="0"/>
              </a:rPr>
              <a:t>lệ</a:t>
            </a:r>
            <a:r>
              <a:rPr lang="en-US" sz="7400" dirty="0">
                <a:solidFill>
                  <a:srgbClr val="FFFF00"/>
                </a:solidFill>
                <a:latin typeface="Times New Roman" panose="02020603050405020304" pitchFamily="18" charset="0"/>
                <a:cs typeface="Times New Roman" panose="02020603050405020304" pitchFamily="18" charset="0"/>
              </a:rPr>
              <a:t>:</a:t>
            </a: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BindException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ConnectException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MalformedURLException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NoRouteToHostException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ProtocolException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SocketException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UnknownHostException</a:t>
            </a:r>
            <a:endParaRPr lang="en-US" sz="7400" dirty="0">
              <a:latin typeface="Times New Roman" panose="02020603050405020304" pitchFamily="18" charset="0"/>
              <a:cs typeface="Times New Roman" panose="02020603050405020304" pitchFamily="18" charset="0"/>
            </a:endParaRPr>
          </a:p>
          <a:p>
            <a:pPr>
              <a:spcBef>
                <a:spcPts val="0"/>
              </a:spcBef>
              <a:buNone/>
              <a:defRPr/>
            </a:pPr>
            <a:r>
              <a:rPr lang="en-US" sz="7400" dirty="0">
                <a:latin typeface="Times New Roman" panose="02020603050405020304" pitchFamily="18" charset="0"/>
                <a:cs typeface="Times New Roman" panose="02020603050405020304" pitchFamily="18" charset="0"/>
              </a:rPr>
              <a:t>		- </a:t>
            </a:r>
            <a:r>
              <a:rPr lang="en-US" sz="7400" dirty="0" err="1">
                <a:latin typeface="Times New Roman" panose="02020603050405020304" pitchFamily="18" charset="0"/>
                <a:cs typeface="Times New Roman" panose="02020603050405020304" pitchFamily="18" charset="0"/>
              </a:rPr>
              <a:t>UnknownServiceException</a:t>
            </a:r>
            <a:endParaRPr lang="en-US" sz="7400" dirty="0">
              <a:latin typeface="Times New Roman" panose="02020603050405020304" pitchFamily="18" charset="0"/>
              <a:cs typeface="Times New Roman" panose="02020603050405020304" pitchFamily="18" charset="0"/>
            </a:endParaRPr>
          </a:p>
          <a:p>
            <a:pPr>
              <a:spcBef>
                <a:spcPts val="0"/>
              </a:spcBef>
              <a:buFont typeface="Wingdings 2"/>
              <a:buChar cha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4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pPr marL="54864">
              <a:defRPr/>
            </a:pPr>
            <a:r>
              <a:rPr lang="en-US" b="1" dirty="0" smtClean="0">
                <a:solidFill>
                  <a:srgbClr val="FF0000"/>
                </a:solidFill>
                <a:latin typeface="Times New Roman" panose="02020603050405020304" pitchFamily="18" charset="0"/>
                <a:cs typeface="Times New Roman" panose="02020603050405020304" pitchFamily="18" charset="0"/>
              </a:rPr>
              <a:t>2. </a:t>
            </a:r>
            <a:r>
              <a:rPr lang="en-US" b="1" dirty="0" err="1" smtClean="0">
                <a:solidFill>
                  <a:srgbClr val="FF0000"/>
                </a:solidFill>
                <a:latin typeface="Times New Roman" panose="02020603050405020304" pitchFamily="18" charset="0"/>
                <a:cs typeface="Times New Roman" panose="02020603050405020304" pitchFamily="18" charset="0"/>
              </a:rPr>
              <a:t>Nguyên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lí</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hoạt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động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của</a:t>
            </a:r>
            <a:r>
              <a:rPr lang="en-US" b="1" dirty="0" smtClean="0">
                <a:solidFill>
                  <a:srgbClr val="FF0000"/>
                </a:solidFill>
                <a:latin typeface="Times New Roman" panose="02020603050405020304" pitchFamily="18" charset="0"/>
                <a:cs typeface="Times New Roman" panose="02020603050405020304" pitchFamily="18" charset="0"/>
              </a:rPr>
              <a:t> Socket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1143000" y="2039143"/>
            <a:ext cx="9905999" cy="3541714"/>
          </a:xfrm>
        </p:spPr>
        <p:txBody>
          <a:bodyPr/>
          <a:lstStyle/>
          <a:p>
            <a:pPr eaLnBrk="1" hangingPunct="1">
              <a:buFont typeface="Wingdings 2" panose="05020102010507070707" pitchFamily="18" charset="2"/>
              <a:buNone/>
            </a:pPr>
            <a:r>
              <a:rPr lang="en-US" altLang="en-US" dirty="0" err="1" smtClean="0">
                <a:latin typeface="Times New Roman" panose="02020603050405020304" pitchFamily="18" charset="0"/>
                <a:cs typeface="Times New Roman" panose="02020603050405020304" pitchFamily="18" charset="0"/>
              </a:rPr>
              <a:t>Hoạt</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động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của</a:t>
            </a:r>
            <a:r>
              <a:rPr lang="en-US" altLang="en-US" dirty="0" smtClean="0">
                <a:latin typeface="Times New Roman" panose="02020603050405020304" pitchFamily="18" charset="0"/>
                <a:cs typeface="Times New Roman" panose="02020603050405020304" pitchFamily="18" charset="0"/>
              </a:rPr>
              <a:t> Socket	</a:t>
            </a:r>
          </a:p>
        </p:txBody>
      </p:sp>
      <p:pic>
        <p:nvPicPr>
          <p:cNvPr id="7" name="Picture 4" descr="Copy (2) of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657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6"/>
          <p:cNvSpPr>
            <a:spLocks noChangeShapeType="1"/>
          </p:cNvSpPr>
          <p:nvPr/>
        </p:nvSpPr>
        <p:spPr bwMode="auto">
          <a:xfrm>
            <a:off x="3962400" y="4419600"/>
            <a:ext cx="38862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Arc 9"/>
          <p:cNvSpPr>
            <a:spLocks/>
          </p:cNvSpPr>
          <p:nvPr/>
        </p:nvSpPr>
        <p:spPr bwMode="auto">
          <a:xfrm>
            <a:off x="3886200" y="3733800"/>
            <a:ext cx="152400" cy="152400"/>
          </a:xfrm>
          <a:custGeom>
            <a:avLst/>
            <a:gdLst>
              <a:gd name="T0" fmla="*/ 0 w 21600"/>
              <a:gd name="T1" fmla="*/ 0 h 21600"/>
              <a:gd name="T2" fmla="*/ 7586606 w 21600"/>
              <a:gd name="T3" fmla="*/ 7586606 h 21600"/>
              <a:gd name="T4" fmla="*/ 0 w 21600"/>
              <a:gd name="T5" fmla="*/ 75866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Arc 10"/>
          <p:cNvSpPr>
            <a:spLocks/>
          </p:cNvSpPr>
          <p:nvPr/>
        </p:nvSpPr>
        <p:spPr bwMode="auto">
          <a:xfrm>
            <a:off x="3962400" y="3505200"/>
            <a:ext cx="304800" cy="381000"/>
          </a:xfrm>
          <a:custGeom>
            <a:avLst/>
            <a:gdLst>
              <a:gd name="T0" fmla="*/ 0 w 21600"/>
              <a:gd name="T1" fmla="*/ 0 h 21600"/>
              <a:gd name="T2" fmla="*/ 60692834 w 21600"/>
              <a:gd name="T3" fmla="*/ 118540689 h 21600"/>
              <a:gd name="T4" fmla="*/ 0 w 21600"/>
              <a:gd name="T5" fmla="*/ 1185406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Arc 11"/>
          <p:cNvSpPr>
            <a:spLocks/>
          </p:cNvSpPr>
          <p:nvPr/>
        </p:nvSpPr>
        <p:spPr bwMode="auto">
          <a:xfrm>
            <a:off x="4038600" y="3200400"/>
            <a:ext cx="533400" cy="685800"/>
          </a:xfrm>
          <a:custGeom>
            <a:avLst/>
            <a:gdLst>
              <a:gd name="T0" fmla="*/ 0 w 21600"/>
              <a:gd name="T1" fmla="*/ 0 h 21600"/>
              <a:gd name="T2" fmla="*/ 325275642 w 21600"/>
              <a:gd name="T3" fmla="*/ 691329263 h 21600"/>
              <a:gd name="T4" fmla="*/ 0 w 21600"/>
              <a:gd name="T5" fmla="*/ 691329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2"/>
          <p:cNvSpPr txBox="1">
            <a:spLocks noChangeArrowheads="1"/>
          </p:cNvSpPr>
          <p:nvPr/>
        </p:nvSpPr>
        <p:spPr bwMode="auto">
          <a:xfrm>
            <a:off x="3048000" y="51054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Port number</a:t>
            </a:r>
          </a:p>
        </p:txBody>
      </p:sp>
      <p:sp>
        <p:nvSpPr>
          <p:cNvPr id="15" name="Text Box 13"/>
          <p:cNvSpPr txBox="1">
            <a:spLocks noChangeArrowheads="1"/>
          </p:cNvSpPr>
          <p:nvPr/>
        </p:nvSpPr>
        <p:spPr bwMode="auto">
          <a:xfrm>
            <a:off x="7620000" y="48768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Port number</a:t>
            </a:r>
          </a:p>
        </p:txBody>
      </p:sp>
      <p:sp>
        <p:nvSpPr>
          <p:cNvPr id="17" name="TextBox 16"/>
          <p:cNvSpPr txBox="1">
            <a:spLocks noChangeArrowheads="1"/>
          </p:cNvSpPr>
          <p:nvPr/>
        </p:nvSpPr>
        <p:spPr bwMode="auto">
          <a:xfrm>
            <a:off x="5334000" y="4038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Connect</a:t>
            </a:r>
          </a:p>
        </p:txBody>
      </p:sp>
      <p:pic>
        <p:nvPicPr>
          <p:cNvPr id="21" name="Picture 7"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209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Copy of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334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6"/>
          <p:cNvSpPr>
            <a:spLocks noChangeShapeType="1"/>
          </p:cNvSpPr>
          <p:nvPr/>
        </p:nvSpPr>
        <p:spPr bwMode="auto">
          <a:xfrm flipV="1">
            <a:off x="4343400" y="2840039"/>
            <a:ext cx="3429000" cy="91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7"/>
          <p:cNvSpPr>
            <a:spLocks noChangeShapeType="1"/>
          </p:cNvSpPr>
          <p:nvPr/>
        </p:nvSpPr>
        <p:spPr bwMode="auto">
          <a:xfrm>
            <a:off x="4038600" y="4876800"/>
            <a:ext cx="3352800" cy="990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25" name="Picture 14" descr="hell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3886201"/>
            <a:ext cx="752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descr="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886201"/>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76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par>
                          <p:cTn id="20" fill="hold" nodeType="afterGroup">
                            <p:stCondLst>
                              <p:cond delay="1000"/>
                            </p:stCondLst>
                            <p:childTnLst>
                              <p:par>
                                <p:cTn id="21" presetID="3"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nodeType="clickEffect">
                                  <p:stCondLst>
                                    <p:cond delay="0"/>
                                  </p:stCondLst>
                                  <p:childTnLst>
                                    <p:animEffect transition="out" filter="blinds(horizontal)">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3"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ox(in)">
                                      <p:cBhvr>
                                        <p:cTn id="51" dur="500"/>
                                        <p:tgtEl>
                                          <p:spTgt spid="23"/>
                                        </p:tgtEl>
                                      </p:cBhvr>
                                    </p:animEffect>
                                  </p:childTnLst>
                                </p:cTn>
                              </p:par>
                              <p:par>
                                <p:cTn id="52" presetID="4" presetClass="entr" presetSubtype="16"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ox(in)">
                                      <p:cBhvr>
                                        <p:cTn id="54" dur="500"/>
                                        <p:tgtEl>
                                          <p:spTgt spid="24"/>
                                        </p:tgtEl>
                                      </p:cBhvr>
                                    </p:animEffect>
                                  </p:childTnLst>
                                </p:cTn>
                              </p:par>
                              <p:par>
                                <p:cTn id="55" presetID="4" presetClass="entr" presetSubtype="16"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ox(in)">
                                      <p:cBhvr>
                                        <p:cTn id="57" dur="500"/>
                                        <p:tgtEl>
                                          <p:spTgt spid="21"/>
                                        </p:tgtEl>
                                      </p:cBhvr>
                                    </p:animEffect>
                                  </p:childTnLst>
                                </p:cTn>
                              </p:par>
                              <p:par>
                                <p:cTn id="58" presetID="4" presetClass="entr" presetSubtype="16"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ox(in)">
                                      <p:cBhvr>
                                        <p:cTn id="60" dur="500"/>
                                        <p:tgtEl>
                                          <p:spTgt spid="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xit" presetSubtype="16" fill="hold" nodeType="clickEffect">
                                  <p:stCondLst>
                                    <p:cond delay="0"/>
                                  </p:stCondLst>
                                  <p:childTnLst>
                                    <p:animEffect transition="out" filter="box(in)">
                                      <p:cBhvr>
                                        <p:cTn id="64" dur="500"/>
                                        <p:tgtEl>
                                          <p:spTgt spid="23"/>
                                        </p:tgtEl>
                                      </p:cBhvr>
                                    </p:animEffect>
                                    <p:set>
                                      <p:cBhvr>
                                        <p:cTn id="65" dur="1" fill="hold">
                                          <p:stCondLst>
                                            <p:cond delay="499"/>
                                          </p:stCondLst>
                                        </p:cTn>
                                        <p:tgtEl>
                                          <p:spTgt spid="23"/>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par>
                                <p:cTn id="72" presetID="4" presetClass="exit" presetSubtype="16" fill="hold" nodeType="withEffect">
                                  <p:stCondLst>
                                    <p:cond delay="0"/>
                                  </p:stCondLst>
                                  <p:childTnLst>
                                    <p:animEffect transition="out" filter="box(in)">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ox(in)">
                                      <p:cBhvr>
                                        <p:cTn id="79" dur="500"/>
                                        <p:tgtEl>
                                          <p:spTgt spid="25"/>
                                        </p:tgtEl>
                                      </p:cBhvr>
                                    </p:animEffect>
                                  </p:childTnLst>
                                </p:cTn>
                              </p:par>
                              <p:par>
                                <p:cTn id="80" presetID="35" presetClass="path" presetSubtype="0" accel="50000" decel="50000" fill="hold" nodeType="withEffect">
                                  <p:stCondLst>
                                    <p:cond delay="0"/>
                                  </p:stCondLst>
                                  <p:childTnLst>
                                    <p:animMotion origin="layout" path="M -0.08281 0.00069 L -0.45781 0.00069 " pathEditMode="relative" rAng="0" ptsTypes="AA">
                                      <p:cBhvr>
                                        <p:cTn id="81" dur="2000" fill="hold"/>
                                        <p:tgtEl>
                                          <p:spTgt spid="25"/>
                                        </p:tgtEl>
                                        <p:attrNameLst>
                                          <p:attrName>ppt_x</p:attrName>
                                          <p:attrName>ppt_y</p:attrName>
                                        </p:attrNameLst>
                                      </p:cBhvr>
                                      <p:rCtr x="-18800" y="0"/>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xit" presetSubtype="16" fill="hold" nodeType="clickEffect">
                                  <p:stCondLst>
                                    <p:cond delay="0"/>
                                  </p:stCondLst>
                                  <p:childTnLst>
                                    <p:animEffect transition="out" filter="box(in)">
                                      <p:cBhvr>
                                        <p:cTn id="85" dur="500"/>
                                        <p:tgtEl>
                                          <p:spTgt spid="25"/>
                                        </p:tgtEl>
                                      </p:cBhvr>
                                    </p:animEffect>
                                    <p:set>
                                      <p:cBhvr>
                                        <p:cTn id="86" dur="1" fill="hold">
                                          <p:stCondLst>
                                            <p:cond delay="499"/>
                                          </p:stCondLst>
                                        </p:cTn>
                                        <p:tgtEl>
                                          <p:spTgt spid="25"/>
                                        </p:tgtEl>
                                        <p:attrNameLst>
                                          <p:attrName>style.visibility</p:attrName>
                                        </p:attrNameLst>
                                      </p:cBhvr>
                                      <p:to>
                                        <p:strVal val="hidden"/>
                                      </p:to>
                                    </p:set>
                                  </p:childTnLst>
                                </p:cTn>
                              </p:par>
                              <p:par>
                                <p:cTn id="87" presetID="4" presetClass="entr" presetSubtype="16"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box(in)">
                                      <p:cBhvr>
                                        <p:cTn id="89" dur="500"/>
                                        <p:tgtEl>
                                          <p:spTgt spid="26"/>
                                        </p:tgtEl>
                                      </p:cBhvr>
                                    </p:animEffect>
                                  </p:childTnLst>
                                </p:cTn>
                              </p:par>
                              <p:par>
                                <p:cTn id="90" presetID="63" presetClass="path" presetSubtype="0" accel="50000" decel="50000" fill="hold" nodeType="withEffect">
                                  <p:stCondLst>
                                    <p:cond delay="0"/>
                                  </p:stCondLst>
                                  <p:childTnLst>
                                    <p:animMotion origin="layout" path="M 0.09167 0.01111 L 0.45001 0.01111 " pathEditMode="fixed" rAng="0" ptsTypes="AA">
                                      <p:cBhvr>
                                        <p:cTn id="91" dur="2000" fill="hold"/>
                                        <p:tgtEl>
                                          <p:spTgt spid="26"/>
                                        </p:tgtEl>
                                        <p:attrNameLst>
                                          <p:attrName>ppt_x</p:attrName>
                                          <p:attrName>ppt_y</p:attrName>
                                        </p:attrNameLst>
                                      </p:cBhvr>
                                      <p:rCtr x="179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128</TotalTime>
  <Words>1193</Words>
  <Application>Microsoft Office PowerPoint</Application>
  <PresentationFormat>Widescreen</PresentationFormat>
  <Paragraphs>329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Times New Roman</vt:lpstr>
      <vt:lpstr>Trebuchet MS</vt:lpstr>
      <vt:lpstr>Tw Cen MT</vt:lpstr>
      <vt:lpstr>Wingdings 2</vt:lpstr>
      <vt:lpstr>Circuit</vt:lpstr>
      <vt:lpstr>Tìm hiểu về lập trình Socket trên java</vt:lpstr>
      <vt:lpstr>Mục lục</vt:lpstr>
      <vt:lpstr> 1. Giới thiệu chung về Socket</vt:lpstr>
      <vt:lpstr> a. Socket là gì</vt:lpstr>
      <vt:lpstr> b. Các loại Socket</vt:lpstr>
      <vt:lpstr> c. Một số thuật ngữ chính trong Socket</vt:lpstr>
      <vt:lpstr> c. Một số thuật ngữ chính trong Socket</vt:lpstr>
      <vt:lpstr> d.Thư viện và ngoại lệ dùng cho Socket</vt:lpstr>
      <vt:lpstr>2. Nguyên lí hoạt động của Socket</vt:lpstr>
      <vt:lpstr> 2. Nguyên lí hoạt động của Socket</vt:lpstr>
      <vt:lpstr> 3.  Các giao thức truyền tin   </vt:lpstr>
      <vt:lpstr> a. Giao thức TCP</vt:lpstr>
      <vt:lpstr> Các phương thức trong TCP</vt:lpstr>
      <vt:lpstr>  Các phương thức trong TCP </vt:lpstr>
      <vt:lpstr> Các phương phức trong TCP </vt:lpstr>
      <vt:lpstr> Các phương thức trong TCP</vt:lpstr>
      <vt:lpstr> Các phương thức trong TCP</vt:lpstr>
      <vt:lpstr> Các phương thức trong TCP</vt:lpstr>
      <vt:lpstr> Các phương thức trong TCP</vt:lpstr>
      <vt:lpstr> Các phương thức trong TCP </vt:lpstr>
      <vt:lpstr> b. Giao thức UDP</vt:lpstr>
      <vt:lpstr> Các phương thức của UDP</vt:lpstr>
      <vt:lpstr> Các phương thức của UDP</vt:lpstr>
      <vt:lpstr> Các phương thức của UDP</vt:lpstr>
      <vt:lpstr> Các phương thức trong UDP</vt:lpstr>
      <vt:lpstr> Các phương thức trong UDP</vt:lpstr>
      <vt:lpstr> Các phương thức trong UDP</vt:lpstr>
      <vt:lpstr> Hỗ trợ truyền thông theo nhóm</vt:lpstr>
      <vt:lpstr> Hỗ trợ truyền thông theo nhóm</vt:lpstr>
      <vt:lpstr> Hỗ trợ truyền thông theo nhóm</vt:lpstr>
      <vt:lpstr> 4.Ứng dụng</vt:lpstr>
      <vt:lpstr> Demo</vt:lpstr>
      <vt:lpstr> Demo</vt:lpstr>
      <vt:lpstr> Demo</vt:lpstr>
      <vt:lpstr> Cám ơn mọi người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lập trình Socket trên java</dc:title>
  <dc:creator>PC NTD</dc:creator>
  <cp:lastModifiedBy>Nura</cp:lastModifiedBy>
  <cp:revision>30</cp:revision>
  <dcterms:created xsi:type="dcterms:W3CDTF">2020-10-16T06:19:20Z</dcterms:created>
  <dcterms:modified xsi:type="dcterms:W3CDTF">2020-10-19T16:13:40Z</dcterms:modified>
</cp:coreProperties>
</file>