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30"/>
  </p:handoutMasterIdLst>
  <p:sldIdLst>
    <p:sldId id="256" r:id="rId3"/>
    <p:sldId id="257" r:id="rId4"/>
    <p:sldId id="259" r:id="rId5"/>
    <p:sldId id="274" r:id="rId6"/>
    <p:sldId id="289" r:id="rId7"/>
    <p:sldId id="264" r:id="rId8"/>
    <p:sldId id="307" r:id="rId9"/>
    <p:sldId id="306" r:id="rId10"/>
    <p:sldId id="308" r:id="rId11"/>
    <p:sldId id="309" r:id="rId12"/>
    <p:sldId id="310" r:id="rId13"/>
    <p:sldId id="311" r:id="rId14"/>
    <p:sldId id="314" r:id="rId15"/>
    <p:sldId id="312" r:id="rId16"/>
    <p:sldId id="313" r:id="rId17"/>
    <p:sldId id="315" r:id="rId18"/>
    <p:sldId id="262" r:id="rId20"/>
    <p:sldId id="316" r:id="rId21"/>
    <p:sldId id="290" r:id="rId22"/>
    <p:sldId id="261" r:id="rId23"/>
    <p:sldId id="317" r:id="rId24"/>
    <p:sldId id="318" r:id="rId25"/>
    <p:sldId id="319" r:id="rId26"/>
    <p:sldId id="291" r:id="rId27"/>
    <p:sldId id="273" r:id="rId28"/>
    <p:sldId id="283" r:id="rId29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jilan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B7"/>
    <a:srgbClr val="005696"/>
    <a:srgbClr val="007DDA"/>
    <a:srgbClr val="005DA2"/>
    <a:srgbClr val="0078D2"/>
    <a:srgbClr val="003760"/>
    <a:srgbClr val="0070C0"/>
    <a:srgbClr val="0069B8"/>
    <a:srgbClr val="004376"/>
    <a:srgbClr val="6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4" autoAdjust="0"/>
    <p:restoredTop sz="91871" autoAdjust="0"/>
  </p:normalViewPr>
  <p:slideViewPr>
    <p:cSldViewPr snapToGrid="0">
      <p:cViewPr varScale="1">
        <p:scale>
          <a:sx n="88" d="100"/>
          <a:sy n="88" d="100"/>
        </p:scale>
        <p:origin x="317" y="86"/>
      </p:cViewPr>
      <p:guideLst>
        <p:guide pos="438"/>
        <p:guide orient="horz" pos="323"/>
        <p:guide orient="horz" pos="4020"/>
        <p:guide orient="horz" pos="2183"/>
        <p:guide pos="724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52"/>
    </p:cViewPr>
  </p:sorterViewPr>
  <p:notesViewPr>
    <p:cSldViewPr snapToGrid="0">
      <p:cViewPr varScale="1">
        <p:scale>
          <a:sx n="51" d="100"/>
          <a:sy n="51" d="100"/>
        </p:scale>
        <p:origin x="20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AC0B2-D0C6-49FB-A35B-DB7FF22C56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8853D-FEE5-4C4A-BEFE-4F6D1E68F7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AA2AD-6352-4581-9806-612D214B2B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7831B-8E04-41E3-B5A8-D62412D64D7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7831B-8E04-41E3-B5A8-D62412D64D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2" b="40314"/>
          <a:stretch>
            <a:fillRect/>
          </a:stretch>
        </p:blipFill>
        <p:spPr>
          <a:xfrm>
            <a:off x="0" y="0"/>
            <a:ext cx="12192000" cy="358295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71650" y="4526979"/>
            <a:ext cx="8648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6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南华大学毕业论文答辩</a:t>
            </a:r>
            <a:endParaRPr lang="en-US" altLang="zh-CN" sz="3600" b="1" spc="600" dirty="0"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  <a:p>
            <a:pPr algn="ctr"/>
            <a:endParaRPr lang="en-US" altLang="zh-CN" b="1" spc="600" dirty="0"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  <a:p>
            <a:pPr algn="ctr"/>
            <a:r>
              <a:rPr lang="zh-CN" altLang="en-US" sz="2400" b="1" spc="6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日处理</a:t>
            </a:r>
            <a:r>
              <a:rPr lang="en-US" altLang="zh-CN" sz="2400" b="1" spc="6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4500t</a:t>
            </a:r>
            <a:r>
              <a:rPr lang="zh-CN" altLang="en-US" sz="2400" b="1" spc="600" dirty="0"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rPr>
              <a:t>铜铅矿选矿厂设计</a:t>
            </a:r>
            <a:endParaRPr lang="zh-CN" altLang="en-US" sz="2400" b="1" spc="600" dirty="0">
              <a:latin typeface="OPPOSans H" panose="00020600040101010101" pitchFamily="18" charset="-122"/>
              <a:ea typeface="OPPOSans H" panose="00020600040101010101" pitchFamily="18" charset="-122"/>
              <a:cs typeface="OPPOSans H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6263" y="6053810"/>
            <a:ext cx="11039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答辩人：彭斌彬      指导老师：刘建东      时间：</a:t>
            </a:r>
            <a:r>
              <a:rPr lang="en-US" altLang="zh-CN" sz="2400" spc="3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2022</a:t>
            </a:r>
            <a:r>
              <a:rPr lang="zh-CN" altLang="en-US" sz="2400" spc="3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年</a:t>
            </a:r>
            <a:r>
              <a:rPr lang="en-US" altLang="zh-CN" sz="2400" spc="3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5</a:t>
            </a:r>
            <a:r>
              <a:rPr lang="zh-CN" altLang="en-US" sz="2400" spc="3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月</a:t>
            </a:r>
            <a:r>
              <a:rPr lang="en-US" altLang="zh-CN" sz="2400" spc="3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23</a:t>
            </a:r>
            <a:r>
              <a:rPr lang="zh-CN" altLang="en-US" sz="2400" spc="300" dirty="0"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日</a:t>
            </a:r>
            <a:endParaRPr lang="zh-CN" altLang="en-US" sz="2400" spc="300" dirty="0"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290760" y="5923828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82" y="2532483"/>
            <a:ext cx="1793033" cy="1793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13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14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选别流程</a:t>
              </a:r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015855" y="1748795"/>
            <a:ext cx="7874794" cy="312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7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选别流程为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浮选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采用铜铅混合浮选再分离的工艺流程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7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铜铅混合浮选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一粗二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扫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精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7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铜铅分离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一粗一扫四精</a:t>
            </a:r>
            <a:r>
              <a:rPr lang="zh-CN" altLang="en-US" sz="24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（抑铅浮铜）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7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精矿品位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20.52%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，回收率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65.11%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70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精矿品位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58.91%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，回收率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90.01%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226" y="264167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流程与设备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851" y="324999"/>
            <a:ext cx="337373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PROCESS AND EQUIPMENTS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18028"/>
            <a:ext cx="12192000" cy="51187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854327" y="6129044"/>
            <a:ext cx="2483346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铜铅混合浮选流程图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87226" y="264167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流程与设备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15851" y="324999"/>
            <a:ext cx="337373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PROCESS AND EQUIPMENTS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65" y="694327"/>
            <a:ext cx="12186214" cy="59562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工艺流程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5487" y="324999"/>
            <a:ext cx="3214463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TECHNOLOGICAL PROCESS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4973389" y="6129044"/>
            <a:ext cx="2245221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铜铅分离流程图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15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16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浮选设备</a:t>
              </a:r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438403" y="973910"/>
          <a:ext cx="7593547" cy="5802249"/>
        </p:xfrm>
        <a:graphic>
          <a:graphicData uri="http://schemas.openxmlformats.org/drawingml/2006/table">
            <a:tbl>
              <a:tblPr firstRow="1" firstCol="1" bandRow="1"/>
              <a:tblGrid>
                <a:gridCol w="2278698"/>
                <a:gridCol w="4151948"/>
                <a:gridCol w="1162901"/>
              </a:tblGrid>
              <a:tr h="394442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70000"/>
                        </a:lnSpc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作业名称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70000"/>
                        </a:lnSpc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设备名称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70000"/>
                        </a:lnSpc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数量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2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铜铅混合粗选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XJQ-160</a:t>
                      </a: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机械搅拌吸气式浮选机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2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铜铅混合精选</a:t>
                      </a: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Ⅰ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XJ-11</a:t>
                      </a: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机械搅拌吸气式浮选机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2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铜铅混合精选</a:t>
                      </a: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Ⅱ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XJ-11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机械搅拌吸气式浮选机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2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铜铅混合精选</a:t>
                      </a: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Ⅲ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XJ-6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机械搅拌吸气式浮选机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2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铜铅混合扫选</a:t>
                      </a: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Ⅰ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JJF-5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机械搅拌吸气式浮选机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2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铜铅混合扫选</a:t>
                      </a: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Ⅱ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JJF-4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机械搅拌吸气式浮选机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2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铜粗选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XJQ-20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机械搅拌吸气式浮选机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2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铜精选</a:t>
                      </a: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Ⅰ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XJ-3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机械搅拌吸气式浮选机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2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铜精选</a:t>
                      </a: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Ⅱ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XJ-3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机械搅拌吸气式浮选机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2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铜精选</a:t>
                      </a: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Ⅲ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XJ-3</a:t>
                      </a:r>
                      <a:r>
                        <a:rPr lang="zh-CN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机械搅拌吸气式浮选机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2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铜精选</a:t>
                      </a: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Ⅳ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XJ-3</a:t>
                      </a: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机械搅拌吸气式浮选机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427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铜扫选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XJ-6</a:t>
                      </a:r>
                      <a:r>
                        <a:rPr lang="zh-CN" sz="22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机械搅拌吸气式浮选机</a:t>
                      </a:r>
                      <a:endParaRPr lang="zh-CN" sz="2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87226" y="264167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流程与设备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15851" y="324999"/>
            <a:ext cx="337373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PROCESS AND EQUIPMENTS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9800" y="1830778"/>
            <a:ext cx="7949524" cy="42920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13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14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脱水流程</a:t>
              </a:r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149716" y="1204147"/>
            <a:ext cx="5937009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75945"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精矿含水量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线形标注 2(带强调线) 31"/>
          <p:cNvSpPr/>
          <p:nvPr/>
        </p:nvSpPr>
        <p:spPr>
          <a:xfrm flipH="1">
            <a:off x="2340575" y="3064287"/>
            <a:ext cx="1894113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807"/>
              <a:gd name="adj6" fmla="val -69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NZS-9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中心传动浓缩机</a:t>
            </a:r>
            <a:endParaRPr lang="zh-CN" alt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8" name="线形标注 2(带强调线) 10"/>
          <p:cNvSpPr/>
          <p:nvPr/>
        </p:nvSpPr>
        <p:spPr>
          <a:xfrm>
            <a:off x="9538110" y="3761880"/>
            <a:ext cx="2427285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291"/>
              <a:gd name="adj6" fmla="val -555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TT-8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陶瓷盘式真空过滤机</a:t>
            </a:r>
            <a:endParaRPr lang="zh-CN" alt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4982914" y="6121175"/>
            <a:ext cx="2226171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铜精矿脱水流程图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7226" y="264167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流程与设备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515851" y="324999"/>
            <a:ext cx="337373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PROCESS AND EQUIPMENTS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928" y="1456599"/>
            <a:ext cx="7194178" cy="433971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478623" y="1448697"/>
            <a:ext cx="5331327" cy="55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75945" algn="just">
              <a:lnSpc>
                <a:spcPct val="150000"/>
              </a:lnSpc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精矿含水量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线形标注 2(带强调线) 31"/>
          <p:cNvSpPr/>
          <p:nvPr/>
        </p:nvSpPr>
        <p:spPr>
          <a:xfrm flipH="1">
            <a:off x="1327044" y="2726500"/>
            <a:ext cx="1894113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807"/>
              <a:gd name="adj6" fmla="val -69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NZ-15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中心传动浓缩机</a:t>
            </a:r>
            <a:endParaRPr lang="zh-CN" alt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4" name="线形标注 2(带强调线) 10"/>
          <p:cNvSpPr/>
          <p:nvPr/>
        </p:nvSpPr>
        <p:spPr>
          <a:xfrm>
            <a:off x="8500488" y="3424093"/>
            <a:ext cx="2427285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291"/>
              <a:gd name="adj6" fmla="val -555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TT-16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陶瓷盘式真空过滤机</a:t>
            </a:r>
            <a:endParaRPr lang="zh-CN" alt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944814" y="5947185"/>
            <a:ext cx="2302371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铅精矿脱水流程图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226" y="264167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流程与设备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5851" y="324999"/>
            <a:ext cx="337373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PROCESS AND EQUIPMENTS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1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11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矿仓</a:t>
              </a:r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59" y="1336675"/>
            <a:ext cx="3236913" cy="318424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996" y="1320800"/>
            <a:ext cx="3164353" cy="3708926"/>
          </a:xfrm>
          <a:prstGeom prst="rect">
            <a:avLst/>
          </a:prstGeom>
        </p:spPr>
      </p:pic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776463" y="5029726"/>
            <a:ext cx="1585988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原矿矿仓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135690" y="5029726"/>
            <a:ext cx="1265486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粉矿仓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87226" y="5499100"/>
                <a:ext cx="6096000" cy="1338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sz="18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sz="18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sz="18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sz="1800" dirty="0"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  <m:sup>
                        <m:r>
                          <a:rPr lang="zh-CN" altLang="zh-CN" sz="1800" i="1"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MS Gothic" panose="020B0609070205080204" pitchFamily="49" charset="-128"/>
                          </a:rPr>
                          <m:t>∘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endParaRPr lang="en-US" altLang="zh-CN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08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endParaRPr lang="en-US" altLang="zh-CN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26" y="5499100"/>
                <a:ext cx="6096000" cy="1338828"/>
              </a:xfrm>
              <a:prstGeom prst="rect">
                <a:avLst/>
              </a:prstGeom>
              <a:blipFill rotWithShape="1">
                <a:blip r:embed="rId4"/>
                <a:stretch>
                  <a:fillRect l="-3" r="3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096000" y="5750618"/>
                <a:ext cx="5295900" cy="880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1800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50618"/>
                <a:ext cx="5295900" cy="880241"/>
              </a:xfrm>
              <a:prstGeom prst="rect">
                <a:avLst/>
              </a:prstGeom>
              <a:blipFill rotWithShape="1">
                <a:blip r:embed="rId5"/>
                <a:stretch>
                  <a:fillRect t="-7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487226" y="264167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流程与设备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851" y="324999"/>
            <a:ext cx="337373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PROCESS AND EQUIPMENTS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64" y="973910"/>
            <a:ext cx="5071737" cy="3391251"/>
          </a:xfrm>
          <a:prstGeom prst="rect">
            <a:avLst/>
          </a:prstGeom>
        </p:spPr>
      </p:pic>
      <p:sp>
        <p:nvSpPr>
          <p:cNvPr id="24" name="圆角矩形 23"/>
          <p:cNvSpPr/>
          <p:nvPr/>
        </p:nvSpPr>
        <p:spPr>
          <a:xfrm rot="10800000" flipV="1">
            <a:off x="2997049" y="458461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421414" y="4552909"/>
            <a:ext cx="1467064" cy="4534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铜精矿矿仓</a:t>
            </a:r>
            <a:endParaRPr lang="zh-CN" altLang="en-US" sz="20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3425908" y="4999523"/>
                <a:ext cx="2229467" cy="1691808"/>
              </a:xfrm>
              <a:prstGeom prst="rect">
                <a:avLst/>
              </a:prstGeom>
            </p:spPr>
            <p:txBody>
              <a:bodyPr wrap="square" lIns="91438" tIns="45719" rIns="91438" bIns="45719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altLang="zh-CN" sz="24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宽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altLang="zh-CN" sz="24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908" y="4999523"/>
                <a:ext cx="2229467" cy="1691808"/>
              </a:xfrm>
              <a:prstGeom prst="rect">
                <a:avLst/>
              </a:prstGeom>
              <a:blipFill rotWithShape="1">
                <a:blip r:embed="rId2"/>
                <a:stretch>
                  <a:fillRect l="-4" t="-10" r="3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pic>
        <p:nvPicPr>
          <p:cNvPr id="44" name="Picture 5" descr="南华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45" name="圆角矩形 23"/>
          <p:cNvSpPr/>
          <p:nvPr/>
        </p:nvSpPr>
        <p:spPr>
          <a:xfrm rot="10800000" flipV="1">
            <a:off x="7409018" y="462192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833383" y="4590226"/>
            <a:ext cx="1467064" cy="4534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铜精矿矿仓</a:t>
            </a:r>
            <a:endParaRPr lang="zh-CN" altLang="en-US" sz="20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7837877" y="5036840"/>
                <a:ext cx="2229467" cy="1691808"/>
              </a:xfrm>
              <a:prstGeom prst="rect">
                <a:avLst/>
              </a:prstGeom>
            </p:spPr>
            <p:txBody>
              <a:bodyPr wrap="square" lIns="91438" tIns="45719" rIns="91438" bIns="45719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长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altLang="zh-CN" sz="24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宽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altLang="zh-CN" sz="24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高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877" y="5036840"/>
                <a:ext cx="2229467" cy="1691808"/>
              </a:xfrm>
              <a:prstGeom prst="rect">
                <a:avLst/>
              </a:prstGeom>
              <a:blipFill rotWithShape="1">
                <a:blip r:embed="rId2"/>
                <a:stretch>
                  <a:fillRect l="-3" t="-1" r="2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49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50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精矿矿仓</a:t>
              </a:r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87226" y="264167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流程与设备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15851" y="324999"/>
            <a:ext cx="337373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PROCESS AND EQUIPMENTS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5526932" y="4148952"/>
            <a:ext cx="1411111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精矿矿仓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6"/>
          <p:cNvSpPr txBox="1"/>
          <p:nvPr/>
        </p:nvSpPr>
        <p:spPr>
          <a:xfrm>
            <a:off x="2212649" y="1309581"/>
            <a:ext cx="5312563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粗碎前给料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GBZ120-6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重型板式给料机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396" y="4924381"/>
          <a:ext cx="8611161" cy="1069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3055"/>
                <a:gridCol w="1674961"/>
                <a:gridCol w="2457450"/>
                <a:gridCol w="1371600"/>
                <a:gridCol w="1524095"/>
              </a:tblGrid>
              <a:tr h="486071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型号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给料能力</a:t>
                      </a:r>
                      <a:r>
                        <a:rPr lang="en-US" altLang="zh-CN" sz="21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t/h</a:t>
                      </a:r>
                      <a:endParaRPr lang="zh-CN" sz="2100" kern="0" spc="-2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外形尺寸</a:t>
                      </a:r>
                      <a:endParaRPr lang="zh-CN" sz="2100" kern="0" spc="-2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重量</a:t>
                      </a:r>
                      <a:r>
                        <a:rPr lang="en-US" altLang="zh-CN" sz="21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sz="2100" kern="0" spc="-2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转速</a:t>
                      </a:r>
                      <a:endParaRPr lang="zh-CN" sz="2100" kern="0" spc="-2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3320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BR-30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180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4639×3055×1420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13.3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4.79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438396" y="2216340"/>
          <a:ext cx="9536605" cy="1374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535"/>
                <a:gridCol w="1117802"/>
                <a:gridCol w="1117802"/>
                <a:gridCol w="1117802"/>
                <a:gridCol w="1527810"/>
                <a:gridCol w="2292985"/>
                <a:gridCol w="1002869"/>
              </a:tblGrid>
              <a:tr h="492956"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型号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规格</a:t>
                      </a:r>
                      <a:r>
                        <a:rPr lang="en-US" altLang="zh-CN" sz="2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mm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速度</a:t>
                      </a:r>
                      <a:r>
                        <a:rPr lang="en-US" altLang="zh-CN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m/s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给料能力</a:t>
                      </a:r>
                      <a:r>
                        <a:rPr lang="en-US" altLang="zh-CN" sz="21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t/h</a:t>
                      </a:r>
                      <a:endParaRPr lang="zh-CN" sz="2100" kern="0" spc="-2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外形尺寸</a:t>
                      </a:r>
                      <a:endParaRPr lang="zh-CN" sz="2100" kern="0" spc="-2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1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重量</a:t>
                      </a:r>
                      <a:r>
                        <a:rPr lang="en-US" altLang="zh-CN" sz="21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sz="2100" kern="0" spc="-2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8759">
                <a:tc vMerge="1"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536378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GBZ120-6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1200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6000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0.186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235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8000</a:t>
                      </a:r>
                      <a:r>
                        <a:rPr lang="en-US" altLang="zh-CN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×5058×1732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1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lang="zh-CN" sz="2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212649" y="4088221"/>
            <a:ext cx="4388638" cy="535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磨矿前给料：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BR-30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圆盘给料机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21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22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给料设备</a:t>
              </a:r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87226" y="264167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流程与设备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15851" y="324999"/>
            <a:ext cx="337373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PROCESS AND EQUIPMENTS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1" b="377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grpSp>
        <p:nvGrpSpPr>
          <p:cNvPr id="8" name="组 3"/>
          <p:cNvGrpSpPr/>
          <p:nvPr/>
        </p:nvGrpSpPr>
        <p:grpSpPr>
          <a:xfrm>
            <a:off x="-21102" y="4066634"/>
            <a:ext cx="12213103" cy="1296345"/>
            <a:chOff x="-21102" y="2847433"/>
            <a:chExt cx="12213102" cy="1296345"/>
          </a:xfrm>
        </p:grpSpPr>
        <p:sp>
          <p:nvSpPr>
            <p:cNvPr id="9" name="矩形 8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161735" y="3077454"/>
              <a:ext cx="2954651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</a:rPr>
                <a:t>厂房布置</a:t>
              </a:r>
              <a:endParaRPr lang="zh-CN" altLang="en-US" sz="4800" spc="6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grpSp>
          <p:nvGrpSpPr>
            <p:cNvPr id="14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16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矩形 14"/>
          <p:cNvSpPr/>
          <p:nvPr/>
        </p:nvSpPr>
        <p:spPr>
          <a:xfrm>
            <a:off x="6180763" y="4462759"/>
            <a:ext cx="2564545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PLANT LAYOUT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 </a:t>
            </a:r>
            <a:endParaRPr lang="en-US" altLang="zh-CN" sz="2400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/>
          <a:stretch>
            <a:fillRect/>
          </a:stretch>
        </p:blipFill>
        <p:spPr>
          <a:xfrm>
            <a:off x="5505061" y="-1"/>
            <a:ext cx="6696439" cy="6858000"/>
          </a:xfrm>
          <a:prstGeom prst="parallelogram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OPPOSans M" panose="00020600040101010101" pitchFamily="18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 14"/>
          <p:cNvGrpSpPr/>
          <p:nvPr/>
        </p:nvGrpSpPr>
        <p:grpSpPr>
          <a:xfrm>
            <a:off x="10930029" y="6635090"/>
            <a:ext cx="1271471" cy="203211"/>
            <a:chOff x="-22302" y="6654791"/>
            <a:chExt cx="1271471" cy="203210"/>
          </a:xfrm>
        </p:grpSpPr>
        <p:sp>
          <p:nvSpPr>
            <p:cNvPr id="11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圆角矩形 72"/>
          <p:cNvSpPr/>
          <p:nvPr/>
        </p:nvSpPr>
        <p:spPr>
          <a:xfrm rot="10800000" flipV="1">
            <a:off x="342469" y="61674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8" name="圆角矩形 72"/>
          <p:cNvSpPr/>
          <p:nvPr/>
        </p:nvSpPr>
        <p:spPr>
          <a:xfrm rot="10800000" flipV="1">
            <a:off x="342468" y="195330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9" name="圆角矩形 76"/>
          <p:cNvSpPr/>
          <p:nvPr/>
        </p:nvSpPr>
        <p:spPr>
          <a:xfrm rot="10800000" flipV="1">
            <a:off x="342467" y="3289875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376209" y="502415"/>
            <a:ext cx="2441686" cy="76943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设计背景</a:t>
            </a:r>
            <a:endParaRPr lang="zh-CN" altLang="en-US" sz="44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76209" y="1804420"/>
            <a:ext cx="3005943" cy="76943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流程与设备</a:t>
            </a:r>
            <a:endParaRPr lang="zh-CN" altLang="en-US" sz="44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76209" y="3140986"/>
            <a:ext cx="2441686" cy="76943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厂房布置</a:t>
            </a:r>
            <a:endParaRPr lang="zh-CN" altLang="en-US" sz="44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76209" y="4480574"/>
            <a:ext cx="2313446" cy="769437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  结  论  </a:t>
            </a:r>
            <a:endParaRPr lang="zh-CN" altLang="en-US" sz="44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9" name="矩形 8"/>
          <p:cNvSpPr/>
          <p:nvPr/>
        </p:nvSpPr>
        <p:spPr>
          <a:xfrm rot="5400000">
            <a:off x="8119703" y="2756504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1021360" y="19698"/>
            <a:ext cx="1015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u="sng" dirty="0">
                <a:solidFill>
                  <a:schemeClr val="accent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目录</a:t>
            </a:r>
            <a:endParaRPr lang="zh-CN" altLang="en-US" sz="5400" b="1" u="sng" dirty="0">
              <a:solidFill>
                <a:schemeClr val="accent1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27" name="圆角矩形 76"/>
          <p:cNvSpPr/>
          <p:nvPr/>
        </p:nvSpPr>
        <p:spPr>
          <a:xfrm rot="10800000" flipV="1">
            <a:off x="342466" y="462946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厂房布置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595512" y="311547"/>
            <a:ext cx="1899551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PLANT LAYOUT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pic>
        <p:nvPicPr>
          <p:cNvPr id="37" name="Picture 5" descr="南华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组合 37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39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40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总体布置</a:t>
              </a:r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5886674" y="5623231"/>
            <a:ext cx="2068334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厂房总体布置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29" y="1217736"/>
            <a:ext cx="8981086" cy="4405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607" y="688483"/>
            <a:ext cx="8688010" cy="61695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厂房布置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5512" y="311547"/>
            <a:ext cx="1899551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PLANT LAYOUT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1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11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破碎及筛分车间</a:t>
              </a:r>
              <a:endParaRPr lang="en-US" altLang="zh-CN" sz="26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  <a:p>
              <a:pPr algn="ctr"/>
              <a:r>
                <a:rPr lang="zh-CN" altLang="en-US" sz="26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平断面图</a:t>
              </a:r>
              <a:endParaRPr lang="zh-CN" altLang="en-US" sz="26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728" y="719768"/>
            <a:ext cx="8676000" cy="61382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厂房布置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5512" y="311547"/>
            <a:ext cx="1899551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PLANT LAYOUT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15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16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磨浮车间平断面图</a:t>
              </a:r>
              <a:endParaRPr lang="zh-CN" altLang="en-US" sz="26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594" y="219453"/>
            <a:ext cx="4720936" cy="663854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47718" y="267581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厂房布置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5512" y="311547"/>
            <a:ext cx="1899551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PLANT LAYOUT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13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14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精矿脱水车间</a:t>
              </a:r>
              <a:endParaRPr lang="en-US" altLang="zh-CN" sz="26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  <a:p>
              <a:pPr algn="ctr"/>
              <a:r>
                <a:rPr lang="zh-CN" altLang="en-US" sz="26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平断面图</a:t>
              </a:r>
              <a:endParaRPr lang="zh-CN" altLang="en-US" sz="26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" r="167" b="780"/>
          <a:stretch>
            <a:fillRect/>
          </a:stretch>
        </p:blipFill>
        <p:spPr>
          <a:xfrm>
            <a:off x="0" y="-3619"/>
            <a:ext cx="12192000" cy="6858000"/>
          </a:xfrm>
          <a:prstGeom prst="rect">
            <a:avLst/>
          </a:prstGeom>
        </p:spPr>
      </p:pic>
      <p:grpSp>
        <p:nvGrpSpPr>
          <p:cNvPr id="22" name="组 3"/>
          <p:cNvGrpSpPr/>
          <p:nvPr/>
        </p:nvGrpSpPr>
        <p:grpSpPr>
          <a:xfrm>
            <a:off x="-21102" y="3985354"/>
            <a:ext cx="12213103" cy="1296345"/>
            <a:chOff x="-21102" y="2847433"/>
            <a:chExt cx="12213102" cy="1296345"/>
          </a:xfrm>
        </p:grpSpPr>
        <p:sp>
          <p:nvSpPr>
            <p:cNvPr id="23" name="矩形 22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4</a:t>
              </a:r>
              <a:endParaRPr lang="zh-CN" altLang="en-US" sz="60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28226" y="3077396"/>
              <a:ext cx="3647148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</a:rPr>
                <a:t>   结  论   </a:t>
              </a:r>
              <a:endParaRPr lang="zh-CN" altLang="en-US" sz="4800" spc="6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grpSp>
          <p:nvGrpSpPr>
            <p:cNvPr id="26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28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5960225" y="3264361"/>
              <a:ext cx="2241892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</a:rPr>
                <a:t>CONCLUSION</a:t>
              </a:r>
              <a:endPara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0" y="1844435"/>
            <a:ext cx="10029824" cy="42553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-1" y="1679335"/>
            <a:ext cx="10029825" cy="4255319"/>
          </a:xfrm>
          <a:prstGeom prst="roundRect">
            <a:avLst>
              <a:gd name="adj" fmla="val 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91052" y="2184402"/>
            <a:ext cx="3277544" cy="3245184"/>
            <a:chOff x="1300233" y="1995959"/>
            <a:chExt cx="3306471" cy="3273825"/>
          </a:xfrm>
        </p:grpSpPr>
        <p:sp>
          <p:nvSpPr>
            <p:cNvPr id="20" name="圆角矩形 20"/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20386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11835" y="2980837"/>
              <a:ext cx="1883269" cy="134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500" dirty="0"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</a:rPr>
                <a:t>结论</a:t>
              </a:r>
              <a:endParaRPr lang="en-US" altLang="zh-CN" sz="55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Calibri" panose="020F0502020204030204" charset="0"/>
                </a:rPr>
                <a:t>Conclusion</a:t>
              </a:r>
              <a:endParaRPr lang="zh-CN" altLang="en-US" sz="2400" dirty="0">
                <a:solidFill>
                  <a:schemeClr val="bg1"/>
                </a:solidFill>
                <a:latin typeface="Calibri" panose="020F050202020403020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04074" y="2268873"/>
            <a:ext cx="7800017" cy="340644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原矿最大粒度为</a:t>
            </a:r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500mm</a:t>
            </a:r>
            <a:r>
              <a:rPr lang="zh-CN" altLang="en-US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，矿石为中等硬度，原矿含水率为</a:t>
            </a:r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2%</a:t>
            </a:r>
            <a:r>
              <a:rPr lang="zh-CN" altLang="en-US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，原矿中含铜</a:t>
            </a:r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0.18%</a:t>
            </a:r>
            <a:r>
              <a:rPr lang="zh-CN" altLang="en-US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，含铅</a:t>
            </a:r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1.98%</a:t>
            </a:r>
            <a:r>
              <a:rPr lang="zh-CN" altLang="en-US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。采用三段一闭路破碎流程，磨矿采用两段一闭路流程，选别为浮选，一粗二扫三精流程进行铜铅混合浮选，一粗一扫四精流程分离铜铅精矿，采用两段脱水流程进行精矿脱水，最终得到</a:t>
            </a:r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Cu</a:t>
            </a:r>
            <a:r>
              <a:rPr lang="zh-CN" altLang="en-US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精矿品位</a:t>
            </a:r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20.52%</a:t>
            </a:r>
            <a:r>
              <a:rPr lang="zh-CN" altLang="en-US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，回收率</a:t>
            </a:r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65.11%</a:t>
            </a:r>
            <a:r>
              <a:rPr lang="zh-CN" altLang="en-US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；</a:t>
            </a:r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Pb</a:t>
            </a:r>
            <a:r>
              <a:rPr lang="zh-CN" altLang="en-US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精矿品位</a:t>
            </a:r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58.91%</a:t>
            </a:r>
            <a:r>
              <a:rPr lang="zh-CN" altLang="en-US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，回收率</a:t>
            </a:r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90.01%</a:t>
            </a:r>
            <a:r>
              <a:rPr lang="zh-CN" altLang="en-US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，精矿含水</a:t>
            </a:r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10%</a:t>
            </a:r>
            <a:r>
              <a:rPr lang="zh-CN" altLang="en-US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。</a:t>
            </a:r>
            <a:endParaRPr lang="zh-CN" altLang="en-US" sz="2400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876318" y="275483"/>
            <a:ext cx="1290730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结  论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37230" y="310334"/>
            <a:ext cx="17280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CONCLUSION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pic>
        <p:nvPicPr>
          <p:cNvPr id="26" name="Picture 5" descr="南华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2068599" y="2724601"/>
            <a:ext cx="7984765" cy="1107994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zh-CN" altLang="en-US" sz="6600" dirty="0">
                <a:ln w="0"/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请各位老师批评指正</a:t>
            </a:r>
            <a:endParaRPr lang="zh-CN" altLang="en-US" sz="6600" dirty="0">
              <a:ln w="0"/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4230668" y="3853601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0" y="5687755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5" y="6057840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圆角矩形 80"/>
          <p:cNvSpPr/>
          <p:nvPr/>
        </p:nvSpPr>
        <p:spPr>
          <a:xfrm rot="16200000" flipV="1">
            <a:off x="10511986" y="5586365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84" name="组合 48"/>
          <p:cNvGrpSpPr/>
          <p:nvPr/>
        </p:nvGrpSpPr>
        <p:grpSpPr>
          <a:xfrm>
            <a:off x="5853720" y="2104605"/>
            <a:ext cx="484560" cy="382547"/>
            <a:chOff x="4625150" y="6808104"/>
            <a:chExt cx="540316" cy="426565"/>
          </a:xfrm>
          <a:solidFill>
            <a:srgbClr val="4C98CF"/>
          </a:solidFill>
        </p:grpSpPr>
        <p:sp>
          <p:nvSpPr>
            <p:cNvPr id="85" name="Freeform 127"/>
            <p:cNvSpPr/>
            <p:nvPr/>
          </p:nvSpPr>
          <p:spPr bwMode="auto">
            <a:xfrm>
              <a:off x="4625150" y="6808104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6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pic>
        <p:nvPicPr>
          <p:cNvPr id="33" name="Picture 5" descr="南华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 flipH="1">
            <a:off x="0" y="3861178"/>
            <a:ext cx="12192001" cy="12520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39"/>
          <p:cNvSpPr/>
          <p:nvPr/>
        </p:nvSpPr>
        <p:spPr>
          <a:xfrm rot="10800000" flipV="1">
            <a:off x="464451" y="3804383"/>
            <a:ext cx="1273995" cy="1291039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sz="6000" dirty="0"/>
              <a:t>1</a:t>
            </a:r>
            <a:endParaRPr lang="zh-CN" altLang="en-US" sz="6000" dirty="0"/>
          </a:p>
        </p:txBody>
      </p:sp>
      <p:grpSp>
        <p:nvGrpSpPr>
          <p:cNvPr id="9" name="组 14"/>
          <p:cNvGrpSpPr/>
          <p:nvPr/>
        </p:nvGrpSpPr>
        <p:grpSpPr>
          <a:xfrm rot="5400000">
            <a:off x="-494950" y="4338161"/>
            <a:ext cx="1271471" cy="253715"/>
            <a:chOff x="-22302" y="6654791"/>
            <a:chExt cx="1271471" cy="203210"/>
          </a:xfrm>
        </p:grpSpPr>
        <p:sp>
          <p:nvSpPr>
            <p:cNvPr id="12" name="圆角矩形 8"/>
            <p:cNvSpPr/>
            <p:nvPr/>
          </p:nvSpPr>
          <p:spPr>
            <a:xfrm flipV="1">
              <a:off x="240276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9"/>
            <p:cNvSpPr/>
            <p:nvPr/>
          </p:nvSpPr>
          <p:spPr>
            <a:xfrm flipV="1">
              <a:off x="-2230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0"/>
            <p:cNvSpPr/>
            <p:nvPr/>
          </p:nvSpPr>
          <p:spPr>
            <a:xfrm flipV="1">
              <a:off x="755838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1"/>
            <p:cNvSpPr/>
            <p:nvPr/>
          </p:nvSpPr>
          <p:spPr>
            <a:xfrm flipV="1">
              <a:off x="493260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7"/>
            <p:cNvSpPr/>
            <p:nvPr/>
          </p:nvSpPr>
          <p:spPr>
            <a:xfrm flipV="1">
              <a:off x="1024362" y="6654791"/>
              <a:ext cx="224807" cy="203210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147371" y="4091861"/>
            <a:ext cx="2939261" cy="86177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设计背景</a:t>
            </a:r>
            <a:endParaRPr lang="zh-CN" altLang="en-US" sz="4800" spc="600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32116" y="4348271"/>
            <a:ext cx="3607266" cy="461663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DESIGN BACKGROUND</a:t>
            </a:r>
            <a:endParaRPr lang="en-US" altLang="zh-CN" sz="2400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737805" y="1978206"/>
            <a:ext cx="9863532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509488" y="1837581"/>
            <a:ext cx="9863532" cy="4170219"/>
          </a:xfrm>
          <a:prstGeom prst="roundRect">
            <a:avLst>
              <a:gd name="adj" fmla="val 0"/>
            </a:avLst>
          </a:prstGeom>
          <a:solidFill>
            <a:srgbClr val="4472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indent="504190" algn="just"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铜、铅金属广泛应用于机械、电力、军事、冶金、化工、轻工等领域。我国铅储量位居世界第二，铜的储量位居世界第七，是精铜、精铅的生产大国。铜铅多金属矿矿石结构复杂，矿物相互共生、交代或包裹，嵌布粒度细，导致单一铜铅矿物解离不完全。因此铜铅多金属矿综合回收一直以来是矿产资源综合利用的难题。铜铅属于亲硫元素族，在自然界中主要以硫化物形式存在。硫化矿物大多具有较好的可浮性，因此通常采用浮选的方法从矿石提取金属铜、铅。</a:t>
            </a:r>
            <a:endParaRPr lang="en-US" altLang="zh-CN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04190" algn="just">
              <a:lnSpc>
                <a:spcPct val="150000"/>
              </a:lnSpc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原矿中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品位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0.18%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品位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1.98%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，原矿最大粒度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500mm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，含水量</a:t>
            </a:r>
            <a:r>
              <a:rPr lang="en-US" altLang="zh-CN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2%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 rot="16200000" flipV="1">
            <a:off x="-146012" y="4710883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 rot="16200000" flipV="1">
            <a:off x="-146012" y="5611017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 rot="16200000" flipV="1">
            <a:off x="-146012" y="2943503"/>
            <a:ext cx="770655" cy="478620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 rot="16200000" flipV="1">
            <a:off x="-146012" y="3843635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 rot="16200000" flipV="1">
            <a:off x="-146012" y="2022983"/>
            <a:ext cx="770655" cy="478620"/>
          </a:xfrm>
          <a:prstGeom prst="roundRect">
            <a:avLst>
              <a:gd name="adj" fmla="val 5039"/>
            </a:avLst>
          </a:prstGeom>
          <a:solidFill>
            <a:srgbClr val="20386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371259" y="287061"/>
            <a:ext cx="973563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47718" y="267582"/>
            <a:ext cx="172354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设计背景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18818" y="371228"/>
            <a:ext cx="2751963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DESIGN BACKGROUND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pic>
        <p:nvPicPr>
          <p:cNvPr id="29" name="Picture 5" descr="南华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7311386"/>
          </a:xfrm>
          <a:prstGeom prst="rect">
            <a:avLst/>
          </a:prstGeom>
        </p:spPr>
      </p:pic>
      <p:grpSp>
        <p:nvGrpSpPr>
          <p:cNvPr id="8" name="组 3"/>
          <p:cNvGrpSpPr/>
          <p:nvPr/>
        </p:nvGrpSpPr>
        <p:grpSpPr>
          <a:xfrm>
            <a:off x="-21102" y="4046314"/>
            <a:ext cx="12234203" cy="1296345"/>
            <a:chOff x="-21102" y="2847433"/>
            <a:chExt cx="12234202" cy="1296345"/>
          </a:xfrm>
        </p:grpSpPr>
        <p:sp>
          <p:nvSpPr>
            <p:cNvPr id="9" name="矩形 8"/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39"/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565952" y="3085742"/>
              <a:ext cx="3647148" cy="830995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4800" spc="600" dirty="0"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</a:rPr>
                <a:t>流程与设备</a:t>
              </a:r>
              <a:endParaRPr lang="zh-CN" altLang="en-US" sz="4800" spc="6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grpSp>
          <p:nvGrpSpPr>
            <p:cNvPr id="14" name="组 2"/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17" name="圆角矩形 45"/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46"/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47"/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48"/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44"/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4130256" y="3278156"/>
              <a:ext cx="4435697" cy="461663"/>
            </a:xfrm>
            <a:prstGeom prst="rect">
              <a:avLst/>
            </a:prstGeom>
          </p:spPr>
          <p:txBody>
            <a:bodyPr wrap="none" lIns="91438" tIns="45719" rIns="91438" bIns="45719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OPPOSans M" panose="00020600040101010101" pitchFamily="18" charset="-122"/>
                  <a:ea typeface="OPPOSans M" panose="00020600040101010101" pitchFamily="18" charset="-122"/>
                </a:rPr>
                <a:t>PROCESS AND EQUIPMENTS</a:t>
              </a:r>
              <a:endParaRPr lang="en-US" altLang="zh-CN" sz="2400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20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工作制度</a:t>
              </a:r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3058547" y="3676035"/>
            <a:ext cx="9133448" cy="1059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 rot="10800000" flipV="1">
            <a:off x="3525609" y="3441073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7" name="圆角矩形 26"/>
          <p:cNvSpPr/>
          <p:nvPr/>
        </p:nvSpPr>
        <p:spPr>
          <a:xfrm rot="10800000" flipV="1">
            <a:off x="9202278" y="3429820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28" name="圆角矩形 27"/>
          <p:cNvSpPr/>
          <p:nvPr/>
        </p:nvSpPr>
        <p:spPr>
          <a:xfrm rot="10800000" flipV="1">
            <a:off x="6363944" y="3429000"/>
            <a:ext cx="484287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31" name="矩形 30"/>
          <p:cNvSpPr/>
          <p:nvPr/>
        </p:nvSpPr>
        <p:spPr>
          <a:xfrm>
            <a:off x="3007874" y="1944961"/>
            <a:ext cx="2211703" cy="128990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间断工作制度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一天三班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每班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5.5h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07874" y="1355367"/>
            <a:ext cx="1415764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破碎车间</a:t>
            </a:r>
            <a:endParaRPr lang="zh-CN" altLang="en-US" sz="24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14160" y="1944961"/>
            <a:ext cx="2211703" cy="128990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间断工作制度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一天一班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每班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8h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14161" y="1355367"/>
            <a:ext cx="2031317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精矿脱水车间</a:t>
            </a:r>
            <a:endParaRPr lang="zh-CN" altLang="en-US" sz="24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09949" y="1944961"/>
            <a:ext cx="2211703" cy="1289901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连续工作制度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一天三班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每班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8h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09950" y="1355367"/>
            <a:ext cx="1415764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磨浮车间</a:t>
            </a:r>
            <a:endParaRPr lang="zh-CN" altLang="en-US" sz="24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60" name="文本框 59"/>
          <p:cNvSpPr txBox="1"/>
          <p:nvPr/>
        </p:nvSpPr>
        <p:spPr>
          <a:xfrm>
            <a:off x="478623" y="278832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流程与设备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15851" y="324999"/>
            <a:ext cx="337373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PROCESS AND EQUIPMENTS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pic>
        <p:nvPicPr>
          <p:cNvPr id="36" name="Picture 5" descr="南华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54620" y="4373362"/>
          <a:ext cx="10018645" cy="1874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1235"/>
                <a:gridCol w="1431235"/>
                <a:gridCol w="1431235"/>
                <a:gridCol w="1431235"/>
                <a:gridCol w="1431235"/>
                <a:gridCol w="1431235"/>
                <a:gridCol w="1431235"/>
              </a:tblGrid>
              <a:tr h="463208"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车间名称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年工作日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日工作班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班工作时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</a:t>
                      </a:r>
                      <a:r>
                        <a:rPr lang="en-US" sz="22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2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产</a:t>
                      </a:r>
                      <a:r>
                        <a:rPr lang="en-US" sz="22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2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</a:t>
                      </a:r>
                      <a:r>
                        <a:rPr lang="en-US" sz="22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22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力</a:t>
                      </a:r>
                      <a:endParaRPr lang="zh-CN" sz="2200" kern="0" spc="-2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cPr/>
                </a:tc>
                <a:tc hMerge="1">
                  <a:tcPr/>
                </a:tc>
              </a:tr>
              <a:tr h="470541">
                <a:tc vMerge="1">
                  <a:tcPr marL="68580" marR="68580" marT="0" marB="0" anchor="ctr"/>
                </a:tc>
                <a:tc vMerge="1">
                  <a:tcPr marL="68580" marR="68580" marT="0" marB="0" anchor="ctr"/>
                </a:tc>
                <a:tc vMerge="1">
                  <a:tcPr marL="68580" marR="68580" marT="0" marB="0" anchor="ctr"/>
                </a:tc>
                <a:tc vMerge="1"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t/a</a:t>
                      </a:r>
                      <a:endParaRPr lang="zh-CN" sz="2200" kern="0" spc="-2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t/d</a:t>
                      </a:r>
                      <a:endParaRPr lang="zh-CN" sz="2200" kern="0" spc="-2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t/h</a:t>
                      </a:r>
                      <a:endParaRPr lang="zh-CN" sz="2200" kern="0" spc="-2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54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破碎车间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330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5.5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1485000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4500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272.73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054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磨浮车间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330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1485000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4500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spc="-2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187.5</a:t>
                      </a:r>
                      <a:endParaRPr lang="zh-CN" sz="2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2595487" y="3907064"/>
                <a:ext cx="7267795" cy="295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0480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500</m:t>
                          </m:r>
                        </m:num>
                        <m:den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143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en-US" altLang="zh-CN" sz="20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30480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143</m:t>
                          </m:r>
                        </m:num>
                        <m:den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40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en-US" altLang="zh-CN" sz="20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30480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40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08</m:t>
                          </m:r>
                        </m:den>
                      </m:f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𝑚𝑚</m:t>
                      </m:r>
                    </m:oMath>
                  </m:oMathPara>
                </a14:m>
                <a:endParaRPr lang="zh-CN" altLang="zh-CN" sz="20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87" y="3907064"/>
                <a:ext cx="7267795" cy="2950936"/>
              </a:xfrm>
              <a:prstGeom prst="rect">
                <a:avLst/>
              </a:prstGeom>
              <a:blipFill rotWithShape="1">
                <a:blip r:embed="rId1"/>
                <a:stretch>
                  <a:fillRect l="-3" t="-18" r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078375" y="901770"/>
            <a:ext cx="3456384" cy="52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）各段破碎比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2778251" y="2322038"/>
                <a:ext cx="6635497" cy="1316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indent="127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平均破碎比：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a</m:t>
                        </m:r>
                      </m:sub>
                    </m:sSub>
                    <m:r>
                      <a:rPr lang="en-US" altLang="zh-CN" sz="22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ad>
                      <m:radPr>
                        <m:ctrlPr>
                          <a:rPr lang="zh-CN" altLang="en-US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deg>
                      <m:e>
                        <m:r>
                          <a:rPr lang="en-US" altLang="zh-CN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50</m:t>
                        </m:r>
                      </m:e>
                    </m:rad>
                    <m:r>
                      <a:rPr lang="en-US" altLang="zh-CN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  <m:r>
                      <a:rPr lang="en-US" altLang="zh-CN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68</m:t>
                    </m:r>
                  </m:oMath>
                </a14:m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zh-CN" altLang="zh-CN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zh-CN" sz="2200" dirty="0">
                    <a:latin typeface="Cambria Math" panose="02040503050406030204" pitchFamily="18" charset="0"/>
                    <a:ea typeface="宋体" panose="02010600030101010101" pitchFamily="2" charset="-122"/>
                  </a:rPr>
                  <a:t>，</a:t>
                </a:r>
                <a:endParaRPr lang="en-US" altLang="zh-CN" sz="2200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indent="127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 indent="1270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08</m:t>
                      </m:r>
                    </m:oMath>
                  </m:oMathPara>
                </a14:m>
                <a:endParaRPr lang="zh-CN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8251" y="2322038"/>
                <a:ext cx="6635497" cy="1316514"/>
              </a:xfrm>
              <a:prstGeom prst="rect">
                <a:avLst/>
              </a:prstGeom>
              <a:blipFill rotWithShape="1">
                <a:blip r:embed="rId2"/>
                <a:stretch>
                  <a:fillRect l="-2" t="-36" r="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078375" y="3679986"/>
            <a:ext cx="414590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）各段产物的最大粒度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2595487" y="1583467"/>
                <a:ext cx="4405533" cy="5777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marL="0" marR="0" lvl="0" indent="3048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总破碎比：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𝐷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d</m:t>
                        </m:r>
                      </m:den>
                    </m:f>
                    <m:r>
                      <a:rPr lang="en-US" altLang="zh-CN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500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den>
                    </m:f>
                    <m:r>
                      <a:rPr lang="en-US" altLang="zh-CN" sz="2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50</m:t>
                    </m:r>
                  </m:oMath>
                </a14:m>
                <a:endParaRPr lang="zh-CN" alt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1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5487" y="1583467"/>
                <a:ext cx="4405533" cy="577722"/>
              </a:xfrm>
              <a:prstGeom prst="rect">
                <a:avLst/>
              </a:prstGeom>
              <a:blipFill rotWithShape="1">
                <a:blip r:embed="rId3"/>
                <a:stretch>
                  <a:fillRect l="-5" t="-71" r="3" b="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29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30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破碎流程</a:t>
              </a:r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87226" y="264167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流程与设备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5851" y="324999"/>
            <a:ext cx="337373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PROCESS AND EQUIPMENTS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3" grpId="0"/>
      <p:bldP spid="14" grpId="0"/>
      <p:bldP spid="16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461" y="1158248"/>
            <a:ext cx="5162812" cy="5208590"/>
          </a:xfrm>
          <a:prstGeom prst="rect">
            <a:avLst/>
          </a:prstGeom>
        </p:spPr>
      </p:pic>
      <p:sp>
        <p:nvSpPr>
          <p:cNvPr id="11" name="线形标注 2(带强调线) 31"/>
          <p:cNvSpPr/>
          <p:nvPr/>
        </p:nvSpPr>
        <p:spPr>
          <a:xfrm flipH="1">
            <a:off x="1394348" y="1529275"/>
            <a:ext cx="1894113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807"/>
              <a:gd name="adj6" fmla="val -69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棒条筛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1400×3500</a:t>
            </a:r>
            <a:endParaRPr lang="zh-CN" alt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2" name="线形标注 2(带强调线) 31"/>
          <p:cNvSpPr/>
          <p:nvPr/>
        </p:nvSpPr>
        <p:spPr>
          <a:xfrm flipH="1">
            <a:off x="1394348" y="3184256"/>
            <a:ext cx="1894113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807"/>
              <a:gd name="adj6" fmla="val -69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SZZ1250×2500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振动筛</a:t>
            </a:r>
            <a:endParaRPr lang="zh-CN" alt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3" name="线形标注 2(带强调线) 31"/>
          <p:cNvSpPr/>
          <p:nvPr/>
        </p:nvSpPr>
        <p:spPr>
          <a:xfrm flipH="1">
            <a:off x="1394348" y="4839238"/>
            <a:ext cx="1894113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807"/>
              <a:gd name="adj6" fmla="val -69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SZZ1800×3600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振动筛</a:t>
            </a:r>
            <a:endParaRPr lang="zh-CN" alt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7" name="线形标注 2(带强调线) 10"/>
          <p:cNvSpPr/>
          <p:nvPr/>
        </p:nvSpPr>
        <p:spPr>
          <a:xfrm>
            <a:off x="8778907" y="1878071"/>
            <a:ext cx="2427285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291"/>
              <a:gd name="adj6" fmla="val -555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PEJ900×1200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简摆式</a:t>
            </a:r>
            <a:r>
              <a:rPr lang="zh-CN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颚式破碎机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8" name="线形标注 2(带强调线) 10"/>
          <p:cNvSpPr/>
          <p:nvPr/>
        </p:nvSpPr>
        <p:spPr>
          <a:xfrm>
            <a:off x="8778904" y="3545470"/>
            <a:ext cx="2427285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291"/>
              <a:gd name="adj6" fmla="val -555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PYT-B1217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标准圆锥</a:t>
            </a:r>
            <a:r>
              <a:rPr lang="zh-CN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破碎机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9" name="线形标注 2(带强调线) 10"/>
          <p:cNvSpPr/>
          <p:nvPr/>
        </p:nvSpPr>
        <p:spPr>
          <a:xfrm>
            <a:off x="8778905" y="5212870"/>
            <a:ext cx="2427285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291"/>
              <a:gd name="adj6" fmla="val -555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PYT-B1206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短头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圆锥</a:t>
            </a:r>
            <a:r>
              <a:rPr lang="zh-CN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破碎机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231904" y="6143943"/>
            <a:ext cx="1728192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破碎流程图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226" y="264167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流程与设备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851" y="324999"/>
            <a:ext cx="337373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PROCESS AND EQUIPMENTS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403" y="252859"/>
            <a:ext cx="975359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58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pic>
        <p:nvPicPr>
          <p:cNvPr id="8" name="Picture 5" descr="南华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44"/>
          <a:stretch>
            <a:fillRect/>
          </a:stretch>
        </p:blipFill>
        <p:spPr bwMode="auto">
          <a:xfrm>
            <a:off x="8451273" y="-3619"/>
            <a:ext cx="3740727" cy="90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66" y="2241057"/>
            <a:ext cx="4857348" cy="4364084"/>
          </a:xfrm>
          <a:prstGeom prst="rect">
            <a:avLst/>
          </a:prstGeom>
        </p:spPr>
      </p:pic>
      <p:sp>
        <p:nvSpPr>
          <p:cNvPr id="15" name="线形标注 2(带强调线) 31"/>
          <p:cNvSpPr/>
          <p:nvPr/>
        </p:nvSpPr>
        <p:spPr>
          <a:xfrm flipH="1">
            <a:off x="2228023" y="3071687"/>
            <a:ext cx="1894113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807"/>
              <a:gd name="adj6" fmla="val -69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2Fc-30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沉没式双螺旋分级机</a:t>
            </a:r>
            <a:endParaRPr lang="zh-CN" alt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6" name="线形标注 2(带强调线) 10"/>
          <p:cNvSpPr/>
          <p:nvPr/>
        </p:nvSpPr>
        <p:spPr>
          <a:xfrm>
            <a:off x="8139871" y="2374094"/>
            <a:ext cx="2427285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291"/>
              <a:gd name="adj6" fmla="val -555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MQG3660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湿式格子型球磨机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7" name="线形标注 2(带强调线) 10"/>
          <p:cNvSpPr/>
          <p:nvPr/>
        </p:nvSpPr>
        <p:spPr>
          <a:xfrm>
            <a:off x="9510163" y="3616781"/>
            <a:ext cx="2427285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1291"/>
              <a:gd name="adj6" fmla="val -5558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MQY2736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湿式溢流型球磨机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8" name="线形标注 2(带强调线) 31"/>
          <p:cNvSpPr/>
          <p:nvPr/>
        </p:nvSpPr>
        <p:spPr>
          <a:xfrm flipH="1">
            <a:off x="3373049" y="4193532"/>
            <a:ext cx="1894113" cy="6975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807"/>
              <a:gd name="adj6" fmla="val -69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FX-500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OPPOSans M" panose="00020600040101010101"/>
                <a:cs typeface="Times New Roman" panose="02020603050405020304" pitchFamily="18" charset="0"/>
              </a:rPr>
              <a:t>水力旋流器</a:t>
            </a:r>
            <a:endParaRPr lang="zh-CN" alt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OPPOSans M" panose="00020600040101010101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95487" y="1251233"/>
            <a:ext cx="6376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磨矿细度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-200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73%</a:t>
            </a:r>
            <a:endParaRPr lang="zh-CN" altLang="en-US" sz="2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322676" y="1682120"/>
            <a:ext cx="1822836" cy="1738364"/>
            <a:chOff x="4925753" y="1803623"/>
            <a:chExt cx="1822836" cy="1738364"/>
          </a:xfrm>
        </p:grpSpPr>
        <p:sp>
          <p:nvSpPr>
            <p:cNvPr id="19" name="圆角矩形 19"/>
            <p:cNvSpPr/>
            <p:nvPr/>
          </p:nvSpPr>
          <p:spPr>
            <a:xfrm>
              <a:off x="4925753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  <p:sp>
          <p:nvSpPr>
            <p:cNvPr id="20" name="圆角矩形 20"/>
            <p:cNvSpPr/>
            <p:nvPr/>
          </p:nvSpPr>
          <p:spPr>
            <a:xfrm>
              <a:off x="4992890" y="1803623"/>
              <a:ext cx="1755699" cy="1738364"/>
            </a:xfrm>
            <a:prstGeom prst="roundRect">
              <a:avLst/>
            </a:prstGeom>
            <a:solidFill>
              <a:srgbClr val="4472C4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latin typeface="OPPOSans M" panose="00020600040101010101" pitchFamily="18" charset="-122"/>
                  <a:ea typeface="OPPOSans M" panose="00020600040101010101" pitchFamily="18" charset="-122"/>
                </a:rPr>
                <a:t>磨矿流程</a:t>
              </a:r>
              <a:endParaRPr lang="zh-CN" altLang="en-US" sz="4000" dirty="0">
                <a:latin typeface="OPPOSans M" panose="00020600040101010101" pitchFamily="18" charset="-122"/>
                <a:ea typeface="OPPOSans M" panose="00020600040101010101" pitchFamily="18" charset="-122"/>
              </a:endParaRPr>
            </a:p>
          </p:txBody>
        </p:sp>
      </p:grp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5809950" y="6201184"/>
            <a:ext cx="1728192" cy="40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磨矿流程图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7226" y="264167"/>
            <a:ext cx="2108261" cy="46166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流程与设备</a:t>
            </a:r>
            <a:endParaRPr lang="zh-CN" altLang="en-US" sz="2400" spc="600" dirty="0">
              <a:solidFill>
                <a:schemeClr val="tx2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515851" y="324999"/>
            <a:ext cx="3373737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OPPOSans M" panose="00020600040101010101" pitchFamily="18" charset="-122"/>
                <a:ea typeface="OPPOSans M" panose="00020600040101010101" pitchFamily="18" charset="-122"/>
              </a:rPr>
              <a:t>PROCESS AND EQUIPMENTS</a:t>
            </a:r>
            <a:endParaRPr lang="en-US" altLang="zh-CN" dirty="0">
              <a:solidFill>
                <a:schemeClr val="bg1"/>
              </a:solidFill>
              <a:latin typeface="OPPOSans M" panose="00020600040101010101" pitchFamily="18" charset="-122"/>
              <a:ea typeface="OPPOSans M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1" grpId="0"/>
    </p:bldLst>
  </p:timing>
</p:sld>
</file>

<file path=ppt/tags/tag1.xml><?xml version="1.0" encoding="utf-8"?>
<p:tagLst xmlns:p="http://schemas.openxmlformats.org/presentationml/2006/main">
  <p:tag name="KSO_WM_UNIT_TABLE_BEAUTIFY" val="smartTable{8e669074-f911-43c9-b044-43e0ce766ee7}"/>
</p:tagLst>
</file>

<file path=ppt/tags/tag2.xml><?xml version="1.0" encoding="utf-8"?>
<p:tagLst xmlns:p="http://schemas.openxmlformats.org/presentationml/2006/main">
  <p:tag name="COMMONDATA" val="eyJoZGlkIjoiOTYwODgwMTI4MWE3MjZiZTMyZjA1ZjIxOWI0NDQwNW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2683</Words>
  <Application>WPS 演示</Application>
  <PresentationFormat>宽屏</PresentationFormat>
  <Paragraphs>516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4" baseType="lpstr">
      <vt:lpstr>Arial</vt:lpstr>
      <vt:lpstr>宋体</vt:lpstr>
      <vt:lpstr>Wingdings</vt:lpstr>
      <vt:lpstr>OPPOSans H</vt:lpstr>
      <vt:lpstr>OPPOSans M</vt:lpstr>
      <vt:lpstr>Times New Roman</vt:lpstr>
      <vt:lpstr>微软雅黑</vt:lpstr>
      <vt:lpstr>Cambria Math</vt:lpstr>
      <vt:lpstr>OPPOSans M</vt:lpstr>
      <vt:lpstr>AMGDT</vt:lpstr>
      <vt:lpstr>黑体</vt:lpstr>
      <vt:lpstr>Arial Unicode MS</vt:lpstr>
      <vt:lpstr>等线 Light</vt:lpstr>
      <vt:lpstr>等线</vt:lpstr>
      <vt:lpstr>Calibri</vt:lpstr>
      <vt:lpstr>MS Gothic</vt:lpstr>
      <vt:lpstr>Tahoma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Lenovo</cp:lastModifiedBy>
  <cp:revision>252</cp:revision>
  <dcterms:created xsi:type="dcterms:W3CDTF">2015-03-26T07:55:00Z</dcterms:created>
  <dcterms:modified xsi:type="dcterms:W3CDTF">2022-05-24T08:09:01Z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9524453A1A2E457F9190B7EBFEE65AB0</vt:lpwstr>
  </property>
  <property fmtid="{D5CDD505-2E9C-101B-9397-08002B2CF9AE}" pid="3" name="KSOProductBuildVer">
    <vt:lpwstr>2052-11.1.0.11691</vt:lpwstr>
  </property>
</Properties>
</file>