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258" r:id="rId6"/>
    <p:sldId id="310" r:id="rId7"/>
    <p:sldId id="312" r:id="rId8"/>
    <p:sldId id="322" r:id="rId9"/>
    <p:sldId id="323" r:id="rId10"/>
    <p:sldId id="313" r:id="rId11"/>
    <p:sldId id="325" r:id="rId12"/>
    <p:sldId id="314" r:id="rId13"/>
    <p:sldId id="315" r:id="rId14"/>
    <p:sldId id="316" r:id="rId15"/>
    <p:sldId id="317" r:id="rId16"/>
    <p:sldId id="318" r:id="rId17"/>
    <p:sldId id="320" r:id="rId18"/>
    <p:sldId id="319" r:id="rId19"/>
    <p:sldId id="3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775460" y="459527"/>
            <a:ext cx="8641080" cy="1468671"/>
          </a:xfrm>
          <a:solidFill>
            <a:srgbClr val="FFC000"/>
          </a:solidFill>
        </p:spPr>
        <p:style>
          <a:lnRef idx="1">
            <a:schemeClr val="accent4"/>
          </a:lnRef>
          <a:fillRef idx="2">
            <a:schemeClr val="accent4"/>
          </a:fillRef>
          <a:effectRef idx="1">
            <a:schemeClr val="accent4"/>
          </a:effectRef>
          <a:fontRef idx="minor">
            <a:schemeClr val="dk1"/>
          </a:fontRef>
        </p:style>
        <p:txBody>
          <a:bodyPr>
            <a:normAutofit fontScale="90000"/>
          </a:bodyPr>
          <a:lstStyle/>
          <a:p>
            <a:pPr algn="ct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Internet of Things Project using Python (CSE 4110)</a:t>
            </a:r>
            <a:b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altLang="en-IN" sz="2700" dirty="0">
                <a:solidFill>
                  <a:srgbClr val="FF0000"/>
                </a:solidFill>
                <a:latin typeface="Calibri" panose="020F0502020204030204" pitchFamily="34" charset="0"/>
                <a:ea typeface="Calibri" panose="020F0502020204030204" pitchFamily="34" charset="0"/>
                <a:cs typeface="Calibri" panose="020F0502020204030204" pitchFamily="34" charset="0"/>
              </a:rPr>
              <a:t>Mid-</a:t>
            </a:r>
            <a:r>
              <a:rPr lang="en-US" sz="2700" dirty="0">
                <a:latin typeface="Calibri" panose="020F0502020204030204" pitchFamily="34" charset="0"/>
                <a:ea typeface="Calibri" panose="020F0502020204030204" pitchFamily="34" charset="0"/>
                <a:cs typeface="Calibri" panose="020F0502020204030204" pitchFamily="34" charset="0"/>
              </a:rPr>
              <a:t>Term Project Presentation on</a:t>
            </a:r>
            <a:br>
              <a:rPr lang="en-US" dirty="0">
                <a:latin typeface="Calibri" panose="020F0502020204030204" pitchFamily="34" charset="0"/>
                <a:ea typeface="Calibri" panose="020F0502020204030204" pitchFamily="34" charset="0"/>
                <a:cs typeface="Calibri" panose="020F0502020204030204" pitchFamily="34" charset="0"/>
              </a:rPr>
            </a:br>
            <a:r>
              <a:rPr lang="en-US" sz="4000" dirty="0">
                <a:latin typeface="Calibri" panose="020F0502020204030204" pitchFamily="34" charset="0"/>
                <a:ea typeface="Calibri" panose="020F0502020204030204" pitchFamily="34" charset="0"/>
                <a:cs typeface="Calibri" panose="020F0502020204030204" pitchFamily="34" charset="0"/>
              </a:rPr>
              <a:t>Raspberry Pi Pico W Remote Controlled Car</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1048587" name="Subtitle 2"/>
          <p:cNvSpPr>
            <a:spLocks noGrp="1"/>
          </p:cNvSpPr>
          <p:nvPr>
            <p:ph type="subTitle" idx="1"/>
          </p:nvPr>
        </p:nvSpPr>
        <p:spPr>
          <a:xfrm>
            <a:off x="1673352" y="2354658"/>
            <a:ext cx="3371088" cy="1468671"/>
          </a:xfrm>
        </p:spPr>
        <p:txBody>
          <a:bodyPr>
            <a:normAutofit/>
          </a:body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Supervisor</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Prof. Dr. Subhendu     	Sarangi</a:t>
            </a:r>
          </a:p>
        </p:txBody>
      </p:sp>
      <p:sp>
        <p:nvSpPr>
          <p:cNvPr id="1048588" name="Subtitle 2"/>
          <p:cNvSpPr txBox="1"/>
          <p:nvPr/>
        </p:nvSpPr>
        <p:spPr>
          <a:xfrm>
            <a:off x="7261860" y="2459919"/>
            <a:ext cx="3154680" cy="16262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Presented by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Mr. Sayon Mitra</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Mr.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Sidhartha</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Raj</a:t>
            </a:r>
          </a:p>
        </p:txBody>
      </p:sp>
      <p:pic>
        <p:nvPicPr>
          <p:cNvPr id="2097152" name="Picture"/>
          <p:cNvPicPr>
            <a:picLocks/>
          </p:cNvPicPr>
          <p:nvPr/>
        </p:nvPicPr>
        <p:blipFill>
          <a:blip r:embed="rId2" cstate="print"/>
          <a:stretch>
            <a:fillRect/>
          </a:stretch>
        </p:blipFill>
        <p:spPr bwMode="auto">
          <a:xfrm>
            <a:off x="5075542" y="2241573"/>
            <a:ext cx="1847850" cy="1847215"/>
          </a:xfrm>
          <a:prstGeom prst="rect">
            <a:avLst/>
          </a:prstGeom>
          <a:noFill/>
          <a:ln w="9525">
            <a:noFill/>
            <a:miter lim="800000"/>
            <a:headEnd/>
            <a:tailEnd/>
          </a:ln>
        </p:spPr>
      </p:pic>
      <p:sp>
        <p:nvSpPr>
          <p:cNvPr id="1048589" name="Subtitle 2"/>
          <p:cNvSpPr txBox="1"/>
          <p:nvPr/>
        </p:nvSpPr>
        <p:spPr>
          <a:xfrm>
            <a:off x="1789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048590" name="Title 1"/>
          <p:cNvSpPr txBox="1"/>
          <p:nvPr/>
        </p:nvSpPr>
        <p:spPr>
          <a:xfrm>
            <a:off x="1673352" y="4623117"/>
            <a:ext cx="8641080" cy="1693097"/>
          </a:xfrm>
          <a:prstGeom prst="roundRect">
            <a:avLst/>
          </a:prstGeom>
          <a:solidFill>
            <a:srgbClr val="FFC000"/>
          </a:solidFill>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fontScale="94444" lnSpcReduction="10000"/>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latin typeface="Calibri" panose="020F0502020204030204" pitchFamily="34" charset="0"/>
                <a:ea typeface="Calibri" panose="020F0502020204030204" pitchFamily="34" charset="0"/>
                <a:cs typeface="Calibri" panose="020F0502020204030204" pitchFamily="34" charset="0"/>
              </a:rPr>
              <a:t>Department of Computer Science and Engineering</a:t>
            </a:r>
          </a:p>
          <a:p>
            <a:r>
              <a:rPr lang="en-US" sz="2400" b="1" dirty="0">
                <a:latin typeface="Calibri" panose="020F0502020204030204" pitchFamily="34" charset="0"/>
                <a:ea typeface="Calibri" panose="020F0502020204030204" pitchFamily="34" charset="0"/>
                <a:cs typeface="Calibri" panose="020F0502020204030204" pitchFamily="34" charset="0"/>
              </a:rPr>
              <a:t>Institute of Technical Education &amp; Research (FET)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err="1">
                <a:latin typeface="Calibri" panose="020F0502020204030204" pitchFamily="34" charset="0"/>
                <a:ea typeface="Calibri" panose="020F0502020204030204" pitchFamily="34" charset="0"/>
                <a:cs typeface="Calibri" panose="020F0502020204030204" pitchFamily="34" charset="0"/>
              </a:rPr>
              <a:t>Siksha</a:t>
            </a:r>
            <a:r>
              <a:rPr lang="en-US" sz="2400" b="1" dirty="0">
                <a:latin typeface="Calibri" panose="020F0502020204030204" pitchFamily="34" charset="0"/>
                <a:ea typeface="Calibri" panose="020F0502020204030204" pitchFamily="34" charset="0"/>
                <a:cs typeface="Calibri" panose="020F0502020204030204" pitchFamily="34" charset="0"/>
              </a:rPr>
              <a:t> ‘O’ </a:t>
            </a:r>
            <a:r>
              <a:rPr lang="en-US" sz="2400" b="1" dirty="0" err="1">
                <a:latin typeface="Calibri" panose="020F0502020204030204" pitchFamily="34" charset="0"/>
                <a:ea typeface="Calibri" panose="020F0502020204030204" pitchFamily="34" charset="0"/>
                <a:cs typeface="Calibri" panose="020F0502020204030204" pitchFamily="34" charset="0"/>
              </a:rPr>
              <a:t>Anusandhan</a:t>
            </a:r>
            <a:r>
              <a:rPr lang="en-US" sz="2400" b="1" dirty="0">
                <a:latin typeface="Calibri" panose="020F0502020204030204" pitchFamily="34" charset="0"/>
                <a:ea typeface="Calibri" panose="020F0502020204030204" pitchFamily="34" charset="0"/>
                <a:cs typeface="Calibri" panose="020F0502020204030204" pitchFamily="34" charset="0"/>
              </a:rPr>
              <a:t> Deemed to be University, Bhubaneswar</a:t>
            </a:r>
          </a:p>
          <a:p>
            <a:r>
              <a:rPr lang="en-US" sz="1800" dirty="0">
                <a:latin typeface="Calibri" panose="020F0502020204030204" pitchFamily="34" charset="0"/>
                <a:ea typeface="Calibri" panose="020F0502020204030204" pitchFamily="34" charset="0"/>
                <a:cs typeface="Calibri" panose="020F0502020204030204" pitchFamily="34" charset="0"/>
              </a:rPr>
              <a:t>January, 2023</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2E8D-25E5-AC96-9715-75457B2ED95D}"/>
              </a:ext>
            </a:extLst>
          </p:cNvPr>
          <p:cNvSpPr>
            <a:spLocks noGrp="1"/>
          </p:cNvSpPr>
          <p:nvPr>
            <p:ph type="title"/>
          </p:nvPr>
        </p:nvSpPr>
        <p:spPr>
          <a:xfrm>
            <a:off x="1066800" y="662473"/>
            <a:ext cx="10058400" cy="813630"/>
          </a:xfrm>
        </p:spPr>
        <p:txBody>
          <a:bodyPr>
            <a:normAutofit/>
          </a:bodyPr>
          <a:lstStyle/>
          <a:p>
            <a:pPr algn="ctr"/>
            <a:r>
              <a:rPr lang="en-US" sz="4800" dirty="0">
                <a:latin typeface="Sitka Text Semibold" pitchFamily="2" charset="0"/>
              </a:rPr>
              <a:t>Web Interface (Cont.)</a:t>
            </a:r>
            <a:endParaRPr lang="en-IN" sz="4800" dirty="0">
              <a:latin typeface="Sitka Text Semibold" pitchFamily="2" charset="0"/>
            </a:endParaRPr>
          </a:p>
        </p:txBody>
      </p:sp>
      <p:sp>
        <p:nvSpPr>
          <p:cNvPr id="4" name="Content Placeholder 3">
            <a:extLst>
              <a:ext uri="{FF2B5EF4-FFF2-40B4-BE49-F238E27FC236}">
                <a16:creationId xmlns:a16="http://schemas.microsoft.com/office/drawing/2014/main" id="{BCAE3FB6-5861-ACBA-AE6B-8A1346460F7B}"/>
              </a:ext>
            </a:extLst>
          </p:cNvPr>
          <p:cNvSpPr>
            <a:spLocks noGrp="1"/>
          </p:cNvSpPr>
          <p:nvPr>
            <p:ph idx="1"/>
          </p:nvPr>
        </p:nvSpPr>
        <p:spPr>
          <a:xfrm>
            <a:off x="1097280" y="2108201"/>
            <a:ext cx="10155438" cy="4087326"/>
          </a:xfrm>
        </p:spPr>
        <p:txBody>
          <a:bodyPr>
            <a:normAutofit fontScale="92500" lnSpcReduction="20000"/>
          </a:bodyPr>
          <a:lstStyle/>
          <a:p>
            <a:pPr algn="just"/>
            <a:r>
              <a:rPr lang="en-US" sz="2400" b="1" dirty="0"/>
              <a:t>Wireless control offers significant advantages in the remote operation of robots. Firstly, it provides unparalleled flexibility, allowing users to control the robot from a distance without physical constraints. This is especially beneficial for applications in hazardous environments, exploration, or surveillance where direct human presence is impractical or unsafe. Wireless control enhances convenience, eliminating the need for cumbersome wired connections, and enables users to navigate the robot freely. Additionally, wireless communication facilitates real-time interactions, enabling swift responsiveness to changing conditions. The ease of implementation and accessibility of wireless technology further contribute to its advantages, making it a versatile and scalable solution for a wide range of robotic applications. Overall, wireless control not only enhances operational efficiency but also opens doors to innovative and dynamic uses of robotic systems in various fields.</a:t>
            </a:r>
          </a:p>
        </p:txBody>
      </p:sp>
      <p:sp>
        <p:nvSpPr>
          <p:cNvPr id="3" name="Rectangle: Rounded Corners 2">
            <a:extLst>
              <a:ext uri="{FF2B5EF4-FFF2-40B4-BE49-F238E27FC236}">
                <a16:creationId xmlns:a16="http://schemas.microsoft.com/office/drawing/2014/main" id="{33F7DEF0-03E6-8CA9-35C3-653857AE3132}"/>
              </a:ext>
            </a:extLst>
          </p:cNvPr>
          <p:cNvSpPr/>
          <p:nvPr/>
        </p:nvSpPr>
        <p:spPr>
          <a:xfrm>
            <a:off x="1097280" y="662473"/>
            <a:ext cx="10015479" cy="802433"/>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Calibri" panose="020F0502020204030204" pitchFamily="34" charset="0"/>
                <a:ea typeface="Calibri" panose="020F0502020204030204" pitchFamily="34" charset="0"/>
                <a:cs typeface="Calibri" panose="020F0502020204030204" pitchFamily="34" charset="0"/>
              </a:rPr>
              <a:t>Web Interface (Cont.)</a:t>
            </a:r>
            <a:endPar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225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2E8D-25E5-AC96-9715-75457B2ED95D}"/>
              </a:ext>
            </a:extLst>
          </p:cNvPr>
          <p:cNvSpPr>
            <a:spLocks noGrp="1"/>
          </p:cNvSpPr>
          <p:nvPr>
            <p:ph type="title"/>
          </p:nvPr>
        </p:nvSpPr>
        <p:spPr>
          <a:xfrm>
            <a:off x="1066800" y="858416"/>
            <a:ext cx="10058400" cy="701662"/>
          </a:xfrm>
        </p:spPr>
        <p:txBody>
          <a:bodyPr>
            <a:norm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Socio-economic Issues Associated With The Project</a:t>
            </a:r>
          </a:p>
        </p:txBody>
      </p:sp>
      <p:sp>
        <p:nvSpPr>
          <p:cNvPr id="4" name="Content Placeholder 3">
            <a:extLst>
              <a:ext uri="{FF2B5EF4-FFF2-40B4-BE49-F238E27FC236}">
                <a16:creationId xmlns:a16="http://schemas.microsoft.com/office/drawing/2014/main" id="{BCAE3FB6-5861-ACBA-AE6B-8A1346460F7B}"/>
              </a:ext>
            </a:extLst>
          </p:cNvPr>
          <p:cNvSpPr>
            <a:spLocks noGrp="1"/>
          </p:cNvSpPr>
          <p:nvPr>
            <p:ph idx="1"/>
          </p:nvPr>
        </p:nvSpPr>
        <p:spPr>
          <a:xfrm>
            <a:off x="801811" y="1921589"/>
            <a:ext cx="10516222" cy="4311260"/>
          </a:xfrm>
        </p:spPr>
        <p:txBody>
          <a:bodyPr>
            <a:noAutofit/>
          </a:bodyPr>
          <a:lstStyle/>
          <a:p>
            <a:pPr algn="just"/>
            <a:r>
              <a:rPr lang="en-US" sz="1800" b="1" dirty="0"/>
              <a:t>1. Hardware Integration: Integrating the Raspberry Pi Pico with motors, motor drivers, and ensuring proper wiring presented challenges. Ensuring compatibility and proper functioning of all components required meticulous attention to detail.</a:t>
            </a:r>
          </a:p>
          <a:p>
            <a:pPr algn="just"/>
            <a:r>
              <a:rPr lang="en-US" sz="1800" b="1" dirty="0"/>
              <a:t>2. Limited Resources on Raspberry Pi Pico: The limited resources, including memory and processing power, on the Raspberry Pi Pico posed challenges. Optimizing the code and efficiently managing resources became crucial for smooth operation.</a:t>
            </a:r>
          </a:p>
          <a:p>
            <a:pPr algn="just"/>
            <a:r>
              <a:rPr lang="en-US" sz="1800" b="1" dirty="0"/>
              <a:t>3. Wireless Connectivity Stability: Ensuring stable and reliable wireless connectivity was a challenge. Network disruptions or interference could impact the robot's responsiveness, requiring strategies to handle potential connection issues.</a:t>
            </a:r>
          </a:p>
          <a:p>
            <a:pPr algn="just"/>
            <a:r>
              <a:rPr lang="en-US" sz="1800" b="1" dirty="0"/>
              <a:t>4. Security Considerations: Implementing a secure web server and ensuring the safety of data transmitted over the network presented challenges. Addressing potential vulnerabilities and incorporating authentication measures were essential for a robust and secure remote control system.</a:t>
            </a:r>
          </a:p>
        </p:txBody>
      </p:sp>
      <p:sp>
        <p:nvSpPr>
          <p:cNvPr id="3" name="Rectangle: Rounded Corners 2">
            <a:extLst>
              <a:ext uri="{FF2B5EF4-FFF2-40B4-BE49-F238E27FC236}">
                <a16:creationId xmlns:a16="http://schemas.microsoft.com/office/drawing/2014/main" id="{23F26E94-DC9D-980F-961B-A98BBBF5A088}"/>
              </a:ext>
            </a:extLst>
          </p:cNvPr>
          <p:cNvSpPr/>
          <p:nvPr/>
        </p:nvSpPr>
        <p:spPr>
          <a:xfrm>
            <a:off x="1035698" y="839755"/>
            <a:ext cx="10105053" cy="71845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Socio-economic Issues Associated With The Project</a:t>
            </a:r>
            <a:endParaRPr lang="en-IN" sz="3600" b="1" dirty="0">
              <a:solidFill>
                <a:schemeClr val="tx1"/>
              </a:solidFill>
            </a:endParaRPr>
          </a:p>
        </p:txBody>
      </p:sp>
    </p:spTree>
    <p:extLst>
      <p:ext uri="{BB962C8B-B14F-4D97-AF65-F5344CB8AC3E}">
        <p14:creationId xmlns:p14="http://schemas.microsoft.com/office/powerpoint/2010/main" val="206243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CAE3FB6-5861-ACBA-AE6B-8A1346460F7B}"/>
              </a:ext>
            </a:extLst>
          </p:cNvPr>
          <p:cNvSpPr>
            <a:spLocks noGrp="1"/>
          </p:cNvSpPr>
          <p:nvPr>
            <p:ph idx="4294967295"/>
          </p:nvPr>
        </p:nvSpPr>
        <p:spPr>
          <a:xfrm>
            <a:off x="494911" y="0"/>
            <a:ext cx="11187016" cy="6494106"/>
          </a:xfrm>
        </p:spPr>
        <p:txBody>
          <a:bodyPr>
            <a:noAutofit/>
          </a:bodyPr>
          <a:lstStyle/>
          <a:p>
            <a:pPr algn="ctr">
              <a:lnSpc>
                <a:spcPct val="100000"/>
              </a:lnSpc>
            </a:pPr>
            <a:r>
              <a:rPr lang="en-US" sz="4000" b="1" u="sng" dirty="0">
                <a:latin typeface="Sitka Text Semibold" pitchFamily="2" charset="0"/>
              </a:rPr>
              <a:t>Solutions</a:t>
            </a:r>
          </a:p>
          <a:p>
            <a:pPr algn="just"/>
            <a:r>
              <a:rPr lang="en-US" sz="1900" b="1" dirty="0"/>
              <a:t>1. </a:t>
            </a:r>
            <a:r>
              <a:rPr lang="en-US" sz="1900" b="1" u="sng" dirty="0"/>
              <a:t>Hardware Integration</a:t>
            </a:r>
            <a:r>
              <a:rPr lang="en-US" sz="1900" b="1" dirty="0"/>
              <a:t>: Thorough documentation and reference to datasheets were used to ensure correct pin connections. Rigorous testing and troubleshooting were conducted to identify and rectify any hardware integration issues. Prototyping and breadboarding were employed to validate the circuit before finalizing the connections.</a:t>
            </a:r>
          </a:p>
          <a:p>
            <a:pPr algn="just"/>
            <a:r>
              <a:rPr lang="en-US" sz="1900" b="1" dirty="0"/>
              <a:t>2. </a:t>
            </a:r>
            <a:r>
              <a:rPr lang="en-US" sz="1900" b="1" u="sng" dirty="0"/>
              <a:t>Limited Resources on Raspberry Pi Pico</a:t>
            </a:r>
            <a:r>
              <a:rPr lang="en-US" sz="1900" b="1" dirty="0"/>
              <a:t>: Code optimization techniques, such as minimizing unnecessary loops and variables, were implemented to reduce resource usage. Additionally, efficient algorithms and data structures were chosen to make optimal use of the available resources on the Raspberry Pi Pico.</a:t>
            </a:r>
          </a:p>
          <a:p>
            <a:pPr algn="just"/>
            <a:r>
              <a:rPr lang="en-US" sz="1900" b="1" dirty="0"/>
              <a:t>3. </a:t>
            </a:r>
            <a:r>
              <a:rPr lang="en-US" sz="1900" b="1" u="sng" dirty="0"/>
              <a:t>Wireless Connectivity Stability</a:t>
            </a:r>
            <a:r>
              <a:rPr lang="en-US" sz="1900" b="1" dirty="0"/>
              <a:t>: Error-handling mechanisms were introduced to detect and recover from network disruptions. The code was designed to handle connection losses gracefully, attempting reconnection and providing feedback to users. Quality of Service (QoS) considerations and the use of reliable communication protocols contributed to enhanced stability.</a:t>
            </a:r>
          </a:p>
          <a:p>
            <a:pPr algn="just"/>
            <a:r>
              <a:rPr lang="en-US" sz="1900" b="1" dirty="0"/>
              <a:t>4. </a:t>
            </a:r>
            <a:r>
              <a:rPr lang="en-US" sz="1900" b="1" u="sng" dirty="0"/>
              <a:t>Security Considerations</a:t>
            </a:r>
            <a:r>
              <a:rPr lang="en-US" sz="1900" b="1" dirty="0"/>
              <a:t>: Secure coding practices were employed to prevent common vulnerabilities. Password protection and encryption were implemented for sensitive data transmitted over the network. Regular updates and monitoring for security patches were part of the maintenance plan. User authentication mechanisms were integrated to ensure that only authorized individuals could control the robot, enhancing overall system security.</a:t>
            </a:r>
          </a:p>
        </p:txBody>
      </p:sp>
      <p:sp>
        <p:nvSpPr>
          <p:cNvPr id="2" name="Rectangle: Rounded Corners 1">
            <a:extLst>
              <a:ext uri="{FF2B5EF4-FFF2-40B4-BE49-F238E27FC236}">
                <a16:creationId xmlns:a16="http://schemas.microsoft.com/office/drawing/2014/main" id="{403E6CCC-AE66-8EA8-EE75-2FDD489C7443}"/>
              </a:ext>
            </a:extLst>
          </p:cNvPr>
          <p:cNvSpPr/>
          <p:nvPr/>
        </p:nvSpPr>
        <p:spPr>
          <a:xfrm>
            <a:off x="541176" y="111967"/>
            <a:ext cx="11094097" cy="587829"/>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Calibri" panose="020F0502020204030204" pitchFamily="34" charset="0"/>
                <a:ea typeface="Calibri" panose="020F0502020204030204" pitchFamily="34" charset="0"/>
                <a:cs typeface="Calibri" panose="020F0502020204030204" pitchFamily="34" charset="0"/>
              </a:rPr>
              <a:t>Solutions</a:t>
            </a:r>
          </a:p>
        </p:txBody>
      </p:sp>
    </p:spTree>
    <p:extLst>
      <p:ext uri="{BB962C8B-B14F-4D97-AF65-F5344CB8AC3E}">
        <p14:creationId xmlns:p14="http://schemas.microsoft.com/office/powerpoint/2010/main" val="260135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9F1A46-7DDF-155F-2E47-4B6B6972BE01}"/>
              </a:ext>
            </a:extLst>
          </p:cNvPr>
          <p:cNvSpPr>
            <a:spLocks noGrp="1"/>
          </p:cNvSpPr>
          <p:nvPr>
            <p:ph type="title"/>
          </p:nvPr>
        </p:nvSpPr>
        <p:spPr>
          <a:xfrm>
            <a:off x="1097280" y="933061"/>
            <a:ext cx="10058400" cy="804299"/>
          </a:xfrm>
        </p:spPr>
        <p:txBody>
          <a:bodyPr>
            <a:normAutofit/>
          </a:bodyPr>
          <a:lstStyle/>
          <a:p>
            <a:pPr algn="ctr"/>
            <a:r>
              <a:rPr lang="en-IN" b="1" dirty="0">
                <a:latin typeface="Sitka Text Semibold" pitchFamily="2" charset="0"/>
              </a:rPr>
              <a:t>Conclusion</a:t>
            </a:r>
          </a:p>
        </p:txBody>
      </p:sp>
      <p:sp>
        <p:nvSpPr>
          <p:cNvPr id="8" name="TextBox 7">
            <a:extLst>
              <a:ext uri="{FF2B5EF4-FFF2-40B4-BE49-F238E27FC236}">
                <a16:creationId xmlns:a16="http://schemas.microsoft.com/office/drawing/2014/main" id="{C7E72D77-CBF4-3101-A282-D79C3895D384}"/>
              </a:ext>
            </a:extLst>
          </p:cNvPr>
          <p:cNvSpPr txBox="1"/>
          <p:nvPr/>
        </p:nvSpPr>
        <p:spPr>
          <a:xfrm>
            <a:off x="1203649" y="1978090"/>
            <a:ext cx="10058400" cy="3785652"/>
          </a:xfrm>
          <a:prstGeom prst="rect">
            <a:avLst/>
          </a:prstGeom>
          <a:noFill/>
        </p:spPr>
        <p:txBody>
          <a:bodyPr wrap="square" rtlCol="0">
            <a:spAutoFit/>
          </a:bodyPr>
          <a:lstStyle/>
          <a:p>
            <a:pPr algn="just"/>
            <a:r>
              <a:rPr lang="en-US" sz="2000" b="1" dirty="0"/>
              <a:t>In conclusion, the development and application of a remotely controlled robot offer a myriad of possibilities across various industries. Overcoming challenges in hardware integration, resource limitations, connectivity stability, and security considerations has led to a versatile and efficient system. The ability to explore hazardous environments, assist in search and rescue missions, provide remote medical services, and contribute to education and research showcases the broad impact of this technology. Additionally, applications in industrial automation, agriculture, entertainment, and security highlight the adaptability and relevance of remotely controlled robots in addressing diverse needs. As technology continues to advance, the role of these robots is likely to expand, opening new avenues for innovation and contributing to the enhancement of efficiency, safety, and accessibility in a multitude of fields. The project serves as a testament to the transformative power of robotics in addressing complex challenges and improving various aspects of our lives.</a:t>
            </a:r>
            <a:endParaRPr lang="en-IN" sz="2000" b="1" dirty="0"/>
          </a:p>
        </p:txBody>
      </p:sp>
      <p:sp>
        <p:nvSpPr>
          <p:cNvPr id="3" name="Rectangle: Rounded Corners 2">
            <a:extLst>
              <a:ext uri="{FF2B5EF4-FFF2-40B4-BE49-F238E27FC236}">
                <a16:creationId xmlns:a16="http://schemas.microsoft.com/office/drawing/2014/main" id="{E64F8287-C532-50B6-0672-EC1F991A5B74}"/>
              </a:ext>
            </a:extLst>
          </p:cNvPr>
          <p:cNvSpPr/>
          <p:nvPr/>
        </p:nvSpPr>
        <p:spPr>
          <a:xfrm>
            <a:off x="1097280" y="933061"/>
            <a:ext cx="10058400" cy="802433"/>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endPar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587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9F1A46-7DDF-155F-2E47-4B6B6972BE01}"/>
              </a:ext>
            </a:extLst>
          </p:cNvPr>
          <p:cNvSpPr>
            <a:spLocks noGrp="1"/>
          </p:cNvSpPr>
          <p:nvPr>
            <p:ph type="title"/>
          </p:nvPr>
        </p:nvSpPr>
        <p:spPr>
          <a:xfrm>
            <a:off x="1097280" y="895739"/>
            <a:ext cx="10058400" cy="841621"/>
          </a:xfrm>
        </p:spPr>
        <p:txBody>
          <a:bodyPr/>
          <a:lstStyle/>
          <a:p>
            <a:pPr algn="ctr"/>
            <a:r>
              <a:rPr lang="en-US" b="1" dirty="0">
                <a:latin typeface="Sitka Text Semibold" pitchFamily="2" charset="0"/>
              </a:rPr>
              <a:t>A</a:t>
            </a:r>
            <a:r>
              <a:rPr lang="en-IN" b="1" dirty="0" err="1">
                <a:latin typeface="Sitka Text Semibold" pitchFamily="2" charset="0"/>
              </a:rPr>
              <a:t>cknowledgement</a:t>
            </a:r>
            <a:endParaRPr lang="en-IN" b="1" dirty="0">
              <a:latin typeface="Sitka Text Semibold" pitchFamily="2" charset="0"/>
            </a:endParaRPr>
          </a:p>
        </p:txBody>
      </p:sp>
      <p:sp>
        <p:nvSpPr>
          <p:cNvPr id="8" name="TextBox 7">
            <a:extLst>
              <a:ext uri="{FF2B5EF4-FFF2-40B4-BE49-F238E27FC236}">
                <a16:creationId xmlns:a16="http://schemas.microsoft.com/office/drawing/2014/main" id="{C7E72D77-CBF4-3101-A282-D79C3895D384}"/>
              </a:ext>
            </a:extLst>
          </p:cNvPr>
          <p:cNvSpPr txBox="1"/>
          <p:nvPr/>
        </p:nvSpPr>
        <p:spPr>
          <a:xfrm>
            <a:off x="1203649" y="1978090"/>
            <a:ext cx="10058400" cy="2862322"/>
          </a:xfrm>
          <a:prstGeom prst="rect">
            <a:avLst/>
          </a:prstGeom>
          <a:noFill/>
        </p:spPr>
        <p:txBody>
          <a:bodyPr wrap="square" rtlCol="0">
            <a:spAutoFit/>
          </a:bodyPr>
          <a:lstStyle/>
          <a:p>
            <a:pPr algn="just"/>
            <a:r>
              <a:rPr lang="en-US" sz="2000" b="1" dirty="0"/>
              <a:t>I would like to express gratitude to the Raspberry Pi Foundation for providing comprehensive documentation on the Raspberry Pi Pico, facilitating the understanding of hardware integration. Acknowledgment is extended to the </a:t>
            </a:r>
            <a:r>
              <a:rPr lang="en-US" sz="2000" b="1" dirty="0" err="1"/>
              <a:t>MicroPython</a:t>
            </a:r>
            <a:r>
              <a:rPr lang="en-US" sz="2000" b="1" dirty="0"/>
              <a:t> community for valuable insights into coding practices. Additionally, appreciation goes to web development resources that contributed to the implementation of a remote control interface. This project draws upon the collective knowledge of the open-source and robotics communities, emphasizing the collaborative nature of technological advancements. Special thanks to all contributors whose shared expertise has been instrumental in the successful execution of this remotely controlled robot project.</a:t>
            </a:r>
            <a:endParaRPr lang="en-IN" sz="2000" b="1" dirty="0"/>
          </a:p>
        </p:txBody>
      </p:sp>
      <p:sp>
        <p:nvSpPr>
          <p:cNvPr id="2" name="Rectangle: Rounded Corners 1">
            <a:extLst>
              <a:ext uri="{FF2B5EF4-FFF2-40B4-BE49-F238E27FC236}">
                <a16:creationId xmlns:a16="http://schemas.microsoft.com/office/drawing/2014/main" id="{71788267-724B-82AC-A0A3-F9BBED34C905}"/>
              </a:ext>
            </a:extLst>
          </p:cNvPr>
          <p:cNvSpPr/>
          <p:nvPr/>
        </p:nvSpPr>
        <p:spPr>
          <a:xfrm>
            <a:off x="1097280" y="905069"/>
            <a:ext cx="10058400" cy="83975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IN" sz="4000" b="1" dirty="0" err="1">
                <a:solidFill>
                  <a:schemeClr val="tx1"/>
                </a:solidFill>
                <a:latin typeface="Calibri" panose="020F0502020204030204" pitchFamily="34" charset="0"/>
                <a:ea typeface="Calibri" panose="020F0502020204030204" pitchFamily="34" charset="0"/>
                <a:cs typeface="Calibri" panose="020F0502020204030204" pitchFamily="34" charset="0"/>
              </a:rPr>
              <a:t>cknowledgement</a:t>
            </a:r>
            <a:endPar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164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9F1A46-7DDF-155F-2E47-4B6B6972BE01}"/>
              </a:ext>
            </a:extLst>
          </p:cNvPr>
          <p:cNvSpPr>
            <a:spLocks noGrp="1"/>
          </p:cNvSpPr>
          <p:nvPr>
            <p:ph type="title"/>
          </p:nvPr>
        </p:nvSpPr>
        <p:spPr>
          <a:xfrm>
            <a:off x="1097280" y="1007706"/>
            <a:ext cx="10058400" cy="729654"/>
          </a:xfrm>
        </p:spPr>
        <p:txBody>
          <a:bodyPr/>
          <a:lstStyle/>
          <a:p>
            <a:pPr algn="ctr"/>
            <a:r>
              <a:rPr lang="en-IN" b="1" dirty="0">
                <a:latin typeface="Sitka Text Semibold" pitchFamily="2" charset="0"/>
              </a:rPr>
              <a:t>References</a:t>
            </a:r>
          </a:p>
        </p:txBody>
      </p:sp>
      <p:sp>
        <p:nvSpPr>
          <p:cNvPr id="2" name="TextBox 1">
            <a:extLst>
              <a:ext uri="{FF2B5EF4-FFF2-40B4-BE49-F238E27FC236}">
                <a16:creationId xmlns:a16="http://schemas.microsoft.com/office/drawing/2014/main" id="{ACABFECD-627D-CCF5-118F-05F6117DA1ED}"/>
              </a:ext>
            </a:extLst>
          </p:cNvPr>
          <p:cNvSpPr txBox="1"/>
          <p:nvPr/>
        </p:nvSpPr>
        <p:spPr>
          <a:xfrm>
            <a:off x="1184988" y="1996751"/>
            <a:ext cx="9970692" cy="1446550"/>
          </a:xfrm>
          <a:prstGeom prst="rect">
            <a:avLst/>
          </a:prstGeom>
          <a:noFill/>
        </p:spPr>
        <p:txBody>
          <a:bodyPr wrap="square" rtlCol="0">
            <a:spAutoFit/>
          </a:bodyPr>
          <a:lstStyle/>
          <a:p>
            <a:pPr marL="285750" indent="-285750">
              <a:buFont typeface="Arial" panose="020B0604020202020204" pitchFamily="34" charset="0"/>
              <a:buChar char="•"/>
            </a:pPr>
            <a:r>
              <a:rPr lang="en-US" sz="2200" b="1" dirty="0"/>
              <a:t>DIY Project Lab</a:t>
            </a:r>
          </a:p>
          <a:p>
            <a:pPr marL="285750" indent="-285750">
              <a:buFont typeface="Arial" panose="020B0604020202020204" pitchFamily="34" charset="0"/>
              <a:buChar char="•"/>
            </a:pPr>
            <a:r>
              <a:rPr lang="en-US" sz="2200" b="1" dirty="0"/>
              <a:t>ChatGPT</a:t>
            </a:r>
          </a:p>
          <a:p>
            <a:pPr marL="285750" indent="-285750">
              <a:buFont typeface="Arial" panose="020B0604020202020204" pitchFamily="34" charset="0"/>
              <a:buChar char="•"/>
            </a:pPr>
            <a:r>
              <a:rPr lang="en-US" sz="2200" b="1" dirty="0"/>
              <a:t>YouTube</a:t>
            </a:r>
          </a:p>
          <a:p>
            <a:pPr marL="285750" indent="-285750">
              <a:buFont typeface="Arial" panose="020B0604020202020204" pitchFamily="34" charset="0"/>
              <a:buChar char="•"/>
            </a:pPr>
            <a:r>
              <a:rPr lang="en-US" sz="2200" b="1" dirty="0"/>
              <a:t>Google</a:t>
            </a:r>
          </a:p>
        </p:txBody>
      </p:sp>
      <p:sp>
        <p:nvSpPr>
          <p:cNvPr id="3" name="Rectangle: Rounded Corners 2">
            <a:extLst>
              <a:ext uri="{FF2B5EF4-FFF2-40B4-BE49-F238E27FC236}">
                <a16:creationId xmlns:a16="http://schemas.microsoft.com/office/drawing/2014/main" id="{FAB4F3F8-6D39-E7F7-BC88-67FEF9548876}"/>
              </a:ext>
            </a:extLst>
          </p:cNvPr>
          <p:cNvSpPr/>
          <p:nvPr/>
        </p:nvSpPr>
        <p:spPr>
          <a:xfrm>
            <a:off x="1082351" y="1017037"/>
            <a:ext cx="10073329" cy="73711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References</a:t>
            </a:r>
            <a:endPar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190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8AC062-EFFF-3241-E89C-34EF166FF34B}"/>
              </a:ext>
            </a:extLst>
          </p:cNvPr>
          <p:cNvSpPr txBox="1"/>
          <p:nvPr/>
        </p:nvSpPr>
        <p:spPr>
          <a:xfrm>
            <a:off x="688910" y="2227698"/>
            <a:ext cx="10814180" cy="2215991"/>
          </a:xfrm>
          <a:prstGeom prst="rect">
            <a:avLst/>
          </a:prstGeom>
          <a:noFill/>
        </p:spPr>
        <p:txBody>
          <a:bodyPr wrap="square" rtlCol="0">
            <a:spAutoFit/>
          </a:bodyPr>
          <a:lstStyle/>
          <a:p>
            <a:pPr algn="ctr"/>
            <a:r>
              <a:rPr lang="en-US" sz="13800" b="1" dirty="0"/>
              <a:t>THANK YOU</a:t>
            </a:r>
            <a:endParaRPr lang="en-IN" sz="13800" b="1" dirty="0"/>
          </a:p>
        </p:txBody>
      </p:sp>
    </p:spTree>
    <p:extLst>
      <p:ext uri="{BB962C8B-B14F-4D97-AF65-F5344CB8AC3E}">
        <p14:creationId xmlns:p14="http://schemas.microsoft.com/office/powerpoint/2010/main" val="5520718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idx="1"/>
          </p:nvPr>
        </p:nvSpPr>
        <p:spPr>
          <a:xfrm>
            <a:off x="1097279" y="1912262"/>
            <a:ext cx="10058400" cy="4292595"/>
          </a:xfrm>
        </p:spPr>
        <p:txBody>
          <a:bodyPr>
            <a:normAutofit fontScale="85000" lnSpcReduction="20000"/>
          </a:bodyPr>
          <a:lstStyle/>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Introduction	</a:t>
            </a:r>
          </a:p>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Literature Survey	</a:t>
            </a:r>
          </a:p>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Project components</a:t>
            </a:r>
          </a:p>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Design scheme</a:t>
            </a:r>
          </a:p>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Testing	</a:t>
            </a:r>
          </a:p>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Socio-economic Issues Associated With The Project</a:t>
            </a:r>
          </a:p>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Socio-economic Solutions	</a:t>
            </a:r>
          </a:p>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Conclusion</a:t>
            </a:r>
          </a:p>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Acknowledgement </a:t>
            </a:r>
          </a:p>
          <a:p>
            <a:pPr>
              <a:buFont typeface="Wingdings" panose="05000000000000000000" pitchFamily="2" charset="2"/>
              <a:buChar char="§"/>
            </a:pPr>
            <a:r>
              <a:rPr lang="en-US" b="1" dirty="0">
                <a:solidFill>
                  <a:schemeClr val="tx1"/>
                </a:solidFill>
                <a:latin typeface="Book Antiqua" panose="02040602050305030304" pitchFamily="18" charset="0"/>
                <a:ea typeface="Calibri" panose="020F0502020204030204" pitchFamily="34" charset="0"/>
                <a:cs typeface="Calibri" panose="020F0502020204030204" pitchFamily="34" charset="0"/>
              </a:rPr>
              <a:t> References</a:t>
            </a:r>
          </a:p>
          <a:p>
            <a:endParaRPr lang="en-IN" b="1" dirty="0">
              <a:solidFill>
                <a:schemeClr val="tx1"/>
              </a:solidFill>
              <a:latin typeface="Book Antiqua" panose="02040602050305030304" pitchFamily="18" charset="0"/>
              <a:ea typeface="Calibri" panose="020F0502020204030204" pitchFamily="34" charset="0"/>
              <a:cs typeface="Calibri" panose="020F0502020204030204" pitchFamily="34" charset="0"/>
            </a:endParaRPr>
          </a:p>
        </p:txBody>
      </p:sp>
      <p:sp>
        <p:nvSpPr>
          <p:cNvPr id="1048598" name="Date Placeholder 3"/>
          <p:cNvSpPr>
            <a:spLocks noGrp="1"/>
          </p:cNvSpPr>
          <p:nvPr>
            <p:ph type="dt" sz="half" idx="10"/>
          </p:nvPr>
        </p:nvSpPr>
        <p:spPr/>
        <p:txBody>
          <a:bodyPr/>
          <a:lstStyle/>
          <a:p>
            <a:fld id="{0B1DAA84-F85C-4617-A1EC-E732260831FD}" type="datetime1">
              <a:rPr lang="en-IN" smtClean="0"/>
              <a:t>01-02-2024</a:t>
            </a:fld>
            <a:endParaRPr lang="en-IN" dirty="0"/>
          </a:p>
        </p:txBody>
      </p:sp>
      <p:sp>
        <p:nvSpPr>
          <p:cNvPr id="1048599" name="Footer Placeholder 4"/>
          <p:cNvSpPr>
            <a:spLocks noGrp="1"/>
          </p:cNvSpPr>
          <p:nvPr>
            <p:ph type="ftr" sz="quarter" idx="11"/>
          </p:nvPr>
        </p:nvSpPr>
        <p:spPr/>
        <p:txBody>
          <a:bodyPr/>
          <a:lstStyle/>
          <a:p>
            <a:endParaRPr lang="en-IN"/>
          </a:p>
        </p:txBody>
      </p:sp>
      <p:sp>
        <p:nvSpPr>
          <p:cNvPr id="1048600" name="Slide Number Placeholder 5"/>
          <p:cNvSpPr>
            <a:spLocks noGrp="1"/>
          </p:cNvSpPr>
          <p:nvPr>
            <p:ph type="sldNum" sz="quarter" idx="12"/>
          </p:nvPr>
        </p:nvSpPr>
        <p:spPr/>
        <p:txBody>
          <a:bodyPr/>
          <a:lstStyle/>
          <a:p>
            <a:fld id="{ADFB7573-0EEC-4F18-B4D8-B9624EC7F9C7}" type="slidenum">
              <a:rPr lang="en-IN" smtClean="0"/>
              <a:t>2</a:t>
            </a:fld>
            <a:endParaRPr lang="en-IN" dirty="0"/>
          </a:p>
        </p:txBody>
      </p:sp>
      <p:sp>
        <p:nvSpPr>
          <p:cNvPr id="2" name="Rectangle: Rounded Corners 1">
            <a:extLst>
              <a:ext uri="{FF2B5EF4-FFF2-40B4-BE49-F238E27FC236}">
                <a16:creationId xmlns:a16="http://schemas.microsoft.com/office/drawing/2014/main" id="{70E959D1-6E3F-66F3-5F56-39916CC4467F}"/>
              </a:ext>
            </a:extLst>
          </p:cNvPr>
          <p:cNvSpPr/>
          <p:nvPr/>
        </p:nvSpPr>
        <p:spPr>
          <a:xfrm>
            <a:off x="1175656" y="1110444"/>
            <a:ext cx="9980023" cy="634481"/>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2E8D-25E5-AC96-9715-75457B2ED95D}"/>
              </a:ext>
            </a:extLst>
          </p:cNvPr>
          <p:cNvSpPr>
            <a:spLocks noGrp="1"/>
          </p:cNvSpPr>
          <p:nvPr>
            <p:ph type="title"/>
          </p:nvPr>
        </p:nvSpPr>
        <p:spPr>
          <a:xfrm>
            <a:off x="1097280" y="988908"/>
            <a:ext cx="10058400" cy="748452"/>
          </a:xfrm>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D8B0FF38-BED0-33E9-9503-2D3B6FA0EAA3}"/>
              </a:ext>
            </a:extLst>
          </p:cNvPr>
          <p:cNvSpPr>
            <a:spLocks noGrp="1"/>
          </p:cNvSpPr>
          <p:nvPr>
            <p:ph idx="1"/>
          </p:nvPr>
        </p:nvSpPr>
        <p:spPr/>
        <p:txBody>
          <a:bodyPr>
            <a:normAutofit/>
          </a:bodyPr>
          <a:lstStyle/>
          <a:p>
            <a:pPr algn="just"/>
            <a:r>
              <a:rPr lang="en-US" sz="2400" b="1" dirty="0"/>
              <a:t>The "Raspberry Pi Pico W Remote Controlled Car Robot Web Server" project employs the Raspberry Pi Pico W microcontroller to create a versatile and accessible robotic system. By integrating web server capabilities, users can remotely control the robot using a web interface, eliminating the need for an ultrasonic sensor. The project leverages the Pico W's wireless connectivity to enhance maneuverability and responsiveness. This innovative design offers a cost-effective and efficient solution for enthusiasts seeking a customizable, web-controlled car robot, showcasing the flexibility and power of the Raspberry Pi Pico W in robotics applications.</a:t>
            </a:r>
            <a:endParaRPr lang="en-IN" sz="2400" b="1" dirty="0"/>
          </a:p>
        </p:txBody>
      </p:sp>
      <p:sp>
        <p:nvSpPr>
          <p:cNvPr id="4" name="Rectangle: Rounded Corners 3">
            <a:extLst>
              <a:ext uri="{FF2B5EF4-FFF2-40B4-BE49-F238E27FC236}">
                <a16:creationId xmlns:a16="http://schemas.microsoft.com/office/drawing/2014/main" id="{43ABDFE3-6916-DCAB-1360-5C8F3D166AE6}"/>
              </a:ext>
            </a:extLst>
          </p:cNvPr>
          <p:cNvSpPr/>
          <p:nvPr/>
        </p:nvSpPr>
        <p:spPr>
          <a:xfrm>
            <a:off x="1097280" y="988908"/>
            <a:ext cx="10058400" cy="74658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INTRODUCTION</a:t>
            </a:r>
          </a:p>
        </p:txBody>
      </p:sp>
    </p:spTree>
    <p:extLst>
      <p:ext uri="{BB962C8B-B14F-4D97-AF65-F5344CB8AC3E}">
        <p14:creationId xmlns:p14="http://schemas.microsoft.com/office/powerpoint/2010/main" val="31292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2E8D-25E5-AC96-9715-75457B2ED95D}"/>
              </a:ext>
            </a:extLst>
          </p:cNvPr>
          <p:cNvSpPr>
            <a:spLocks noGrp="1"/>
          </p:cNvSpPr>
          <p:nvPr>
            <p:ph type="title"/>
          </p:nvPr>
        </p:nvSpPr>
        <p:spPr>
          <a:xfrm>
            <a:off x="1097280" y="933060"/>
            <a:ext cx="10058400" cy="804299"/>
          </a:xfrm>
        </p:spPr>
        <p:txBody>
          <a:bodyPr>
            <a:normAutofit/>
          </a:bodyPr>
          <a:lstStyle/>
          <a:p>
            <a:pPr algn="ctr"/>
            <a:r>
              <a:rPr lang="en-IN" sz="4800" b="1" i="0" dirty="0">
                <a:effectLst/>
                <a:latin typeface="Sitka Text Semibold" pitchFamily="2" charset="0"/>
              </a:rPr>
              <a:t>Project Components:</a:t>
            </a:r>
            <a:endParaRPr lang="en-IN" sz="4800" dirty="0">
              <a:latin typeface="Sitka Text Semibold" pitchFamily="2" charset="0"/>
            </a:endParaRPr>
          </a:p>
        </p:txBody>
      </p:sp>
      <p:sp>
        <p:nvSpPr>
          <p:cNvPr id="3" name="Content Placeholder 2">
            <a:extLst>
              <a:ext uri="{FF2B5EF4-FFF2-40B4-BE49-F238E27FC236}">
                <a16:creationId xmlns:a16="http://schemas.microsoft.com/office/drawing/2014/main" id="{D8B0FF38-BED0-33E9-9503-2D3B6FA0EAA3}"/>
              </a:ext>
            </a:extLst>
          </p:cNvPr>
          <p:cNvSpPr>
            <a:spLocks noGrp="1"/>
          </p:cNvSpPr>
          <p:nvPr>
            <p:ph idx="1"/>
          </p:nvPr>
        </p:nvSpPr>
        <p:spPr>
          <a:xfrm>
            <a:off x="1097280" y="2108201"/>
            <a:ext cx="10304145" cy="4059334"/>
          </a:xfrm>
        </p:spPr>
        <p:txBody>
          <a:bodyPr>
            <a:normAutofit fontScale="92500" lnSpcReduction="20000"/>
          </a:bodyPr>
          <a:lstStyle/>
          <a:p>
            <a:pPr marL="514350" indent="-514350" algn="just">
              <a:buFont typeface="+mj-lt"/>
              <a:buAutoNum type="romanUcPeriod"/>
            </a:pPr>
            <a:r>
              <a:rPr lang="en-US" sz="2200" b="1" u="sng" dirty="0">
                <a:latin typeface="Arial Rounded MT Bold" panose="020F0704030504030204" pitchFamily="34" charset="0"/>
              </a:rPr>
              <a:t>Raspberry Pi Pico W </a:t>
            </a:r>
            <a:r>
              <a:rPr lang="en-US" sz="2200" b="1" dirty="0"/>
              <a:t>- </a:t>
            </a:r>
            <a:r>
              <a:rPr lang="en-US" sz="1900" b="0" i="0" dirty="0">
                <a:solidFill>
                  <a:srgbClr val="1C1C1C"/>
                </a:solidFill>
                <a:effectLst/>
                <a:latin typeface="Public Sans"/>
              </a:rPr>
              <a:t>The Raspberry Pi Pico W is a small, low-cost Microcontroller board based on the RP2040 chip and Wi-Fi and Bluetooth connectivity. Pico W is based on the Raspberry Pi Foundation’s RP2040 chip, which features a dual-core Arm </a:t>
            </a:r>
            <a:r>
              <a:rPr lang="en-US" sz="1900" b="1" i="0" dirty="0">
                <a:solidFill>
                  <a:srgbClr val="1C1C1C"/>
                </a:solidFill>
                <a:effectLst/>
                <a:latin typeface="Public Sans"/>
              </a:rPr>
              <a:t>Cortex-M0+ processor</a:t>
            </a:r>
            <a:r>
              <a:rPr lang="en-US" sz="1900" b="0" i="0" dirty="0">
                <a:solidFill>
                  <a:srgbClr val="1C1C1C"/>
                </a:solidFill>
                <a:effectLst/>
                <a:latin typeface="Public Sans"/>
              </a:rPr>
              <a:t> running at </a:t>
            </a:r>
            <a:r>
              <a:rPr lang="en-US" sz="1900" b="1" i="0" dirty="0">
                <a:solidFill>
                  <a:srgbClr val="1C1C1C"/>
                </a:solidFill>
                <a:effectLst/>
                <a:latin typeface="Public Sans"/>
              </a:rPr>
              <a:t>133MHz</a:t>
            </a:r>
            <a:r>
              <a:rPr lang="en-US" sz="1900" b="0" i="0" dirty="0">
                <a:solidFill>
                  <a:srgbClr val="1C1C1C"/>
                </a:solidFill>
                <a:effectLst/>
                <a:latin typeface="Public Sans"/>
              </a:rPr>
              <a:t>, </a:t>
            </a:r>
            <a:r>
              <a:rPr lang="en-US" sz="1900" b="1" i="0" dirty="0">
                <a:solidFill>
                  <a:srgbClr val="1C1C1C"/>
                </a:solidFill>
                <a:effectLst/>
                <a:latin typeface="Public Sans"/>
              </a:rPr>
              <a:t>264KB </a:t>
            </a:r>
            <a:r>
              <a:rPr lang="en-US" sz="1900" b="0" i="0" dirty="0">
                <a:solidFill>
                  <a:srgbClr val="1C1C1C"/>
                </a:solidFill>
                <a:effectLst/>
                <a:latin typeface="Public Sans"/>
              </a:rPr>
              <a:t>of </a:t>
            </a:r>
            <a:r>
              <a:rPr lang="en-US" sz="1900" b="1" i="0" dirty="0">
                <a:solidFill>
                  <a:srgbClr val="1C1C1C"/>
                </a:solidFill>
                <a:effectLst/>
                <a:latin typeface="Public Sans"/>
              </a:rPr>
              <a:t>RAM</a:t>
            </a:r>
            <a:r>
              <a:rPr lang="en-US" sz="1900" b="0" i="0" dirty="0">
                <a:solidFill>
                  <a:srgbClr val="1C1C1C"/>
                </a:solidFill>
                <a:effectLst/>
                <a:latin typeface="Public Sans"/>
              </a:rPr>
              <a:t>, and a wide range of peripherals including ADCs, and digital interfaces like I2C, SPI, and UART.</a:t>
            </a:r>
            <a:endParaRPr lang="en-US" sz="1900" b="1" dirty="0"/>
          </a:p>
          <a:p>
            <a:pPr marL="514350" indent="-514350" algn="just">
              <a:buFont typeface="+mj-lt"/>
              <a:buAutoNum type="romanUcPeriod"/>
            </a:pPr>
            <a:r>
              <a:rPr lang="en-IN" sz="2200" b="1" dirty="0">
                <a:latin typeface="Arial Rounded MT Bold" panose="020F0704030504030204" pitchFamily="34" charset="0"/>
              </a:rPr>
              <a:t>Motor Driver (L298N) -</a:t>
            </a:r>
            <a:r>
              <a:rPr lang="en-IN" sz="2200" b="1" dirty="0"/>
              <a:t> </a:t>
            </a:r>
            <a:r>
              <a:rPr lang="en-US" sz="1900" b="0" i="0" dirty="0">
                <a:solidFill>
                  <a:srgbClr val="1C1C1C"/>
                </a:solidFill>
                <a:effectLst/>
                <a:latin typeface="Public Sans"/>
              </a:rPr>
              <a:t>The L298N is a popular integrated circuit (IC) motor driver and can control two DC motors or a bipolar stepper motor.</a:t>
            </a:r>
            <a:endParaRPr lang="en-IN" sz="1900" b="1" dirty="0"/>
          </a:p>
          <a:p>
            <a:pPr marL="514350" indent="-514350">
              <a:buFont typeface="+mj-lt"/>
              <a:buAutoNum type="romanUcPeriod"/>
            </a:pPr>
            <a:r>
              <a:rPr lang="en-IN" sz="2200" b="1" dirty="0">
                <a:latin typeface="Arial Rounded MT Bold" panose="020F0704030504030204" pitchFamily="34" charset="0"/>
              </a:rPr>
              <a:t>60 RPM Single shaft Motor</a:t>
            </a:r>
          </a:p>
          <a:p>
            <a:pPr marL="514350" indent="-514350">
              <a:buFont typeface="+mj-lt"/>
              <a:buAutoNum type="romanUcPeriod"/>
            </a:pPr>
            <a:r>
              <a:rPr lang="en-IN" sz="2200" b="1" dirty="0">
                <a:latin typeface="Arial Rounded MT Bold" panose="020F0704030504030204" pitchFamily="34" charset="0"/>
              </a:rPr>
              <a:t>Iron chassis</a:t>
            </a:r>
          </a:p>
          <a:p>
            <a:pPr marL="514350" indent="-514350">
              <a:buFont typeface="+mj-lt"/>
              <a:buAutoNum type="romanUcPeriod"/>
            </a:pPr>
            <a:r>
              <a:rPr lang="en-IN" sz="2200" b="1" dirty="0">
                <a:latin typeface="Arial Rounded MT Bold" panose="020F0704030504030204" pitchFamily="34" charset="0"/>
              </a:rPr>
              <a:t>9V Battery</a:t>
            </a:r>
          </a:p>
          <a:p>
            <a:pPr marL="514350" indent="-514350">
              <a:buFont typeface="+mj-lt"/>
              <a:buAutoNum type="romanUcPeriod"/>
            </a:pPr>
            <a:r>
              <a:rPr lang="en-IN" sz="2200" b="1" dirty="0">
                <a:latin typeface="Arial Rounded MT Bold" panose="020F0704030504030204" pitchFamily="34" charset="0"/>
              </a:rPr>
              <a:t>Jumper Wires</a:t>
            </a:r>
          </a:p>
        </p:txBody>
      </p:sp>
      <p:sp>
        <p:nvSpPr>
          <p:cNvPr id="4" name="Rectangle: Rounded Corners 3">
            <a:extLst>
              <a:ext uri="{FF2B5EF4-FFF2-40B4-BE49-F238E27FC236}">
                <a16:creationId xmlns:a16="http://schemas.microsoft.com/office/drawing/2014/main" id="{918CA696-54EB-EF0B-A5CF-BE8FF8CDF35F}"/>
              </a:ext>
            </a:extLst>
          </p:cNvPr>
          <p:cNvSpPr/>
          <p:nvPr/>
        </p:nvSpPr>
        <p:spPr>
          <a:xfrm>
            <a:off x="1097280" y="942392"/>
            <a:ext cx="10090124" cy="811763"/>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p>
        </p:txBody>
      </p:sp>
    </p:spTree>
    <p:extLst>
      <p:ext uri="{BB962C8B-B14F-4D97-AF65-F5344CB8AC3E}">
        <p14:creationId xmlns:p14="http://schemas.microsoft.com/office/powerpoint/2010/main" val="143883945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2E8D-25E5-AC96-9715-75457B2ED95D}"/>
              </a:ext>
            </a:extLst>
          </p:cNvPr>
          <p:cNvSpPr>
            <a:spLocks noGrp="1"/>
          </p:cNvSpPr>
          <p:nvPr>
            <p:ph type="title"/>
          </p:nvPr>
        </p:nvSpPr>
        <p:spPr>
          <a:xfrm>
            <a:off x="1097280" y="895739"/>
            <a:ext cx="10058400" cy="841621"/>
          </a:xfrm>
        </p:spPr>
        <p:txBody>
          <a:bodyPr>
            <a:normAutofit/>
          </a:bodyPr>
          <a:lstStyle/>
          <a:p>
            <a:pPr algn="ctr"/>
            <a:r>
              <a:rPr lang="en-IN" sz="4800" b="1" i="0" dirty="0">
                <a:effectLst/>
                <a:latin typeface="Sitka Text Semibold" pitchFamily="2" charset="0"/>
              </a:rPr>
              <a:t>Project Components:</a:t>
            </a:r>
            <a:endParaRPr lang="en-IN" sz="4800" dirty="0">
              <a:latin typeface="Sitka Text Semibold" pitchFamily="2" charset="0"/>
            </a:endParaRPr>
          </a:p>
        </p:txBody>
      </p:sp>
      <p:pic>
        <p:nvPicPr>
          <p:cNvPr id="1028" name="Picture 4" descr="Raspberry PI Pico W Board">
            <a:extLst>
              <a:ext uri="{FF2B5EF4-FFF2-40B4-BE49-F238E27FC236}">
                <a16:creationId xmlns:a16="http://schemas.microsoft.com/office/drawing/2014/main" id="{0A31A7DD-BA9A-4808-F6A5-1F7B2B48AB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11"/>
          <a:stretch/>
        </p:blipFill>
        <p:spPr bwMode="auto">
          <a:xfrm>
            <a:off x="713168" y="2326117"/>
            <a:ext cx="4219476" cy="15927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B79EBC-C333-49B7-77B8-32EF65D0BCC2}"/>
              </a:ext>
            </a:extLst>
          </p:cNvPr>
          <p:cNvSpPr txBox="1"/>
          <p:nvPr/>
        </p:nvSpPr>
        <p:spPr>
          <a:xfrm>
            <a:off x="713168" y="1965495"/>
            <a:ext cx="4219477" cy="369332"/>
          </a:xfrm>
          <a:prstGeom prst="rect">
            <a:avLst/>
          </a:prstGeom>
          <a:noFill/>
        </p:spPr>
        <p:txBody>
          <a:bodyPr wrap="square" rtlCol="0">
            <a:spAutoFit/>
          </a:bodyPr>
          <a:lstStyle/>
          <a:p>
            <a:pPr algn="ctr"/>
            <a:r>
              <a:rPr lang="en-US" b="1" dirty="0"/>
              <a:t>Raspberry Pi Pico W</a:t>
            </a:r>
            <a:endParaRPr lang="en-IN" b="1" dirty="0"/>
          </a:p>
        </p:txBody>
      </p:sp>
      <p:sp>
        <p:nvSpPr>
          <p:cNvPr id="7" name="TextBox 6">
            <a:extLst>
              <a:ext uri="{FF2B5EF4-FFF2-40B4-BE49-F238E27FC236}">
                <a16:creationId xmlns:a16="http://schemas.microsoft.com/office/drawing/2014/main" id="{0E44C6F4-AE53-A81A-362A-99E37FFFEA5D}"/>
              </a:ext>
            </a:extLst>
          </p:cNvPr>
          <p:cNvSpPr txBox="1"/>
          <p:nvPr/>
        </p:nvSpPr>
        <p:spPr>
          <a:xfrm>
            <a:off x="5188081" y="1956785"/>
            <a:ext cx="3321698" cy="369332"/>
          </a:xfrm>
          <a:prstGeom prst="rect">
            <a:avLst/>
          </a:prstGeom>
          <a:noFill/>
        </p:spPr>
        <p:txBody>
          <a:bodyPr wrap="square" rtlCol="0">
            <a:spAutoFit/>
          </a:bodyPr>
          <a:lstStyle/>
          <a:p>
            <a:pPr algn="ctr"/>
            <a:r>
              <a:rPr lang="en-US" b="1" dirty="0"/>
              <a:t>L298N Motor Driver</a:t>
            </a:r>
            <a:endParaRPr lang="en-IN" b="1" dirty="0"/>
          </a:p>
        </p:txBody>
      </p:sp>
      <p:pic>
        <p:nvPicPr>
          <p:cNvPr id="1030" name="Picture 6" descr="L298N-Motor-Driver Pinout">
            <a:extLst>
              <a:ext uri="{FF2B5EF4-FFF2-40B4-BE49-F238E27FC236}">
                <a16:creationId xmlns:a16="http://schemas.microsoft.com/office/drawing/2014/main" id="{FC3FFF50-B623-3E40-FE92-E87E7762A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081" y="2326117"/>
            <a:ext cx="3321698" cy="19620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2 piece single shaft motor">
            <a:extLst>
              <a:ext uri="{FF2B5EF4-FFF2-40B4-BE49-F238E27FC236}">
                <a16:creationId xmlns:a16="http://schemas.microsoft.com/office/drawing/2014/main" id="{88608BFA-26EB-95ED-1C80-065712EA9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768" y="4369766"/>
            <a:ext cx="2200275" cy="19620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175E1AE-8F7F-F288-BADA-3E795D2D0952}"/>
              </a:ext>
            </a:extLst>
          </p:cNvPr>
          <p:cNvSpPr txBox="1"/>
          <p:nvPr/>
        </p:nvSpPr>
        <p:spPr>
          <a:xfrm>
            <a:off x="1632857" y="3959645"/>
            <a:ext cx="2290186" cy="369332"/>
          </a:xfrm>
          <a:prstGeom prst="rect">
            <a:avLst/>
          </a:prstGeom>
          <a:noFill/>
        </p:spPr>
        <p:txBody>
          <a:bodyPr wrap="square" rtlCol="0">
            <a:spAutoFit/>
          </a:bodyPr>
          <a:lstStyle/>
          <a:p>
            <a:pPr algn="ctr"/>
            <a:r>
              <a:rPr lang="en-US" b="1" dirty="0"/>
              <a:t>Single Shaft DC Motor</a:t>
            </a:r>
            <a:endParaRPr lang="en-IN" b="1" dirty="0"/>
          </a:p>
        </p:txBody>
      </p:sp>
      <p:pic>
        <p:nvPicPr>
          <p:cNvPr id="1034" name="Picture 10" descr="Image result for jumper wires">
            <a:extLst>
              <a:ext uri="{FF2B5EF4-FFF2-40B4-BE49-F238E27FC236}">
                <a16:creationId xmlns:a16="http://schemas.microsoft.com/office/drawing/2014/main" id="{1CF54E0F-4918-12E0-FD64-68DB9D00E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7267" y="2334828"/>
            <a:ext cx="2371725" cy="19533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80BC1CA-D749-67C5-97A1-E983CA2FFBC8}"/>
              </a:ext>
            </a:extLst>
          </p:cNvPr>
          <p:cNvSpPr txBox="1"/>
          <p:nvPr/>
        </p:nvSpPr>
        <p:spPr>
          <a:xfrm>
            <a:off x="8967266" y="1965497"/>
            <a:ext cx="2371725" cy="369330"/>
          </a:xfrm>
          <a:prstGeom prst="rect">
            <a:avLst/>
          </a:prstGeom>
          <a:noFill/>
        </p:spPr>
        <p:txBody>
          <a:bodyPr wrap="square" rtlCol="0">
            <a:spAutoFit/>
          </a:bodyPr>
          <a:lstStyle/>
          <a:p>
            <a:pPr algn="ctr"/>
            <a:r>
              <a:rPr lang="en-US" b="1" dirty="0"/>
              <a:t>Jumper Wires</a:t>
            </a:r>
            <a:endParaRPr lang="en-IN" b="1" dirty="0"/>
          </a:p>
        </p:txBody>
      </p:sp>
      <p:pic>
        <p:nvPicPr>
          <p:cNvPr id="1036" name="Picture 12" descr="Image result for hw 9 v battery">
            <a:extLst>
              <a:ext uri="{FF2B5EF4-FFF2-40B4-BE49-F238E27FC236}">
                <a16:creationId xmlns:a16="http://schemas.microsoft.com/office/drawing/2014/main" id="{20D2D9CA-3F0D-2AD2-7DB9-050845734C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3949" y="4796707"/>
            <a:ext cx="1521414" cy="15351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9F3EA6-B7F4-1934-9553-32FFBB2E5046}"/>
              </a:ext>
            </a:extLst>
          </p:cNvPr>
          <p:cNvSpPr txBox="1"/>
          <p:nvPr/>
        </p:nvSpPr>
        <p:spPr>
          <a:xfrm>
            <a:off x="5233949" y="4427375"/>
            <a:ext cx="1521414" cy="369332"/>
          </a:xfrm>
          <a:prstGeom prst="rect">
            <a:avLst/>
          </a:prstGeom>
          <a:noFill/>
        </p:spPr>
        <p:txBody>
          <a:bodyPr wrap="square" rtlCol="0">
            <a:spAutoFit/>
          </a:bodyPr>
          <a:lstStyle/>
          <a:p>
            <a:pPr algn="ctr"/>
            <a:r>
              <a:rPr lang="en-US" b="1" dirty="0"/>
              <a:t>9V Battery</a:t>
            </a:r>
            <a:endParaRPr lang="en-IN" b="1" dirty="0"/>
          </a:p>
        </p:txBody>
      </p:sp>
      <p:sp>
        <p:nvSpPr>
          <p:cNvPr id="4" name="Rectangle: Rounded Corners 3">
            <a:extLst>
              <a:ext uri="{FF2B5EF4-FFF2-40B4-BE49-F238E27FC236}">
                <a16:creationId xmlns:a16="http://schemas.microsoft.com/office/drawing/2014/main" id="{FEBA08A6-05D9-DD62-F991-EF006CB7E085}"/>
              </a:ext>
            </a:extLst>
          </p:cNvPr>
          <p:cNvSpPr/>
          <p:nvPr/>
        </p:nvSpPr>
        <p:spPr>
          <a:xfrm>
            <a:off x="1082351" y="877078"/>
            <a:ext cx="10067731" cy="85841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p>
        </p:txBody>
      </p:sp>
    </p:spTree>
    <p:extLst>
      <p:ext uri="{BB962C8B-B14F-4D97-AF65-F5344CB8AC3E}">
        <p14:creationId xmlns:p14="http://schemas.microsoft.com/office/powerpoint/2010/main" val="4170546442"/>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2E8D-25E5-AC96-9715-75457B2ED95D}"/>
              </a:ext>
            </a:extLst>
          </p:cNvPr>
          <p:cNvSpPr>
            <a:spLocks noGrp="1"/>
          </p:cNvSpPr>
          <p:nvPr>
            <p:ph type="title"/>
          </p:nvPr>
        </p:nvSpPr>
        <p:spPr>
          <a:xfrm>
            <a:off x="1097280" y="970384"/>
            <a:ext cx="10058400" cy="766976"/>
          </a:xfrm>
        </p:spPr>
        <p:txBody>
          <a:bodyPr>
            <a:normAutofit/>
          </a:bodyPr>
          <a:lstStyle/>
          <a:p>
            <a:pPr algn="ctr"/>
            <a:r>
              <a:rPr lang="en-IN" sz="4800" b="1" i="0" dirty="0">
                <a:effectLst/>
                <a:latin typeface="Sitka Text Semibold" pitchFamily="2" charset="0"/>
              </a:rPr>
              <a:t>Raspberry Pi Pico W Pinout</a:t>
            </a:r>
            <a:endParaRPr lang="en-IN" sz="4800" dirty="0">
              <a:latin typeface="Sitka Text Semibold" pitchFamily="2" charset="0"/>
            </a:endParaRPr>
          </a:p>
        </p:txBody>
      </p:sp>
      <p:pic>
        <p:nvPicPr>
          <p:cNvPr id="2050" name="Picture 2" descr="Raspberry_pi_pico_w_pinout">
            <a:extLst>
              <a:ext uri="{FF2B5EF4-FFF2-40B4-BE49-F238E27FC236}">
                <a16:creationId xmlns:a16="http://schemas.microsoft.com/office/drawing/2014/main" id="{0DA083AF-EF6D-3551-B8F1-43CB41351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857" y="1933770"/>
            <a:ext cx="8164285" cy="44483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3196FB4A-2D9C-509A-5EB9-8EBE2A23955A}"/>
              </a:ext>
            </a:extLst>
          </p:cNvPr>
          <p:cNvSpPr/>
          <p:nvPr/>
        </p:nvSpPr>
        <p:spPr>
          <a:xfrm>
            <a:off x="1101012" y="951722"/>
            <a:ext cx="10077061" cy="81176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Raspberry Pi Pico W Pinout</a:t>
            </a:r>
            <a:endParaRPr lang="en-IN" sz="4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4448102"/>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2E8D-25E5-AC96-9715-75457B2ED95D}"/>
              </a:ext>
            </a:extLst>
          </p:cNvPr>
          <p:cNvSpPr>
            <a:spLocks noGrp="1"/>
          </p:cNvSpPr>
          <p:nvPr>
            <p:ph type="title"/>
          </p:nvPr>
        </p:nvSpPr>
        <p:spPr>
          <a:xfrm>
            <a:off x="1066800" y="671805"/>
            <a:ext cx="10058400" cy="804298"/>
          </a:xfrm>
        </p:spPr>
        <p:txBody>
          <a:bodyPr>
            <a:normAutofit/>
          </a:bodyPr>
          <a:lstStyle/>
          <a:p>
            <a:pPr algn="ctr"/>
            <a:r>
              <a:rPr lang="en-US" sz="4800" dirty="0">
                <a:latin typeface="Sitka Text Semibold" pitchFamily="2" charset="0"/>
              </a:rPr>
              <a:t>Circuit Diagram</a:t>
            </a:r>
            <a:endParaRPr lang="en-IN" sz="4800" dirty="0">
              <a:latin typeface="Sitka Text Semibold" pitchFamily="2" charset="0"/>
            </a:endParaRPr>
          </a:p>
        </p:txBody>
      </p:sp>
      <p:pic>
        <p:nvPicPr>
          <p:cNvPr id="5" name="Content Placeholder 4">
            <a:extLst>
              <a:ext uri="{FF2B5EF4-FFF2-40B4-BE49-F238E27FC236}">
                <a16:creationId xmlns:a16="http://schemas.microsoft.com/office/drawing/2014/main" id="{B9D7BF5E-E97B-39A5-C2B7-A0D68855BC07}"/>
              </a:ext>
            </a:extLst>
          </p:cNvPr>
          <p:cNvPicPr>
            <a:picLocks noGrp="1" noChangeAspect="1"/>
          </p:cNvPicPr>
          <p:nvPr>
            <p:ph idx="1"/>
          </p:nvPr>
        </p:nvPicPr>
        <p:blipFill>
          <a:blip r:embed="rId2"/>
          <a:stretch>
            <a:fillRect/>
          </a:stretch>
        </p:blipFill>
        <p:spPr>
          <a:xfrm>
            <a:off x="2433734" y="1959428"/>
            <a:ext cx="7324531" cy="4357396"/>
          </a:xfrm>
        </p:spPr>
      </p:pic>
      <p:sp>
        <p:nvSpPr>
          <p:cNvPr id="3" name="Rectangle: Rounded Corners 2">
            <a:extLst>
              <a:ext uri="{FF2B5EF4-FFF2-40B4-BE49-F238E27FC236}">
                <a16:creationId xmlns:a16="http://schemas.microsoft.com/office/drawing/2014/main" id="{D05F21DF-23FE-8D1A-0320-DBAB56FA8EEA}"/>
              </a:ext>
            </a:extLst>
          </p:cNvPr>
          <p:cNvSpPr/>
          <p:nvPr/>
        </p:nvSpPr>
        <p:spPr>
          <a:xfrm>
            <a:off x="1063690" y="653143"/>
            <a:ext cx="10086392" cy="83975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Calibri" panose="020F0502020204030204" pitchFamily="34" charset="0"/>
                <a:ea typeface="Calibri" panose="020F0502020204030204" pitchFamily="34" charset="0"/>
                <a:cs typeface="Calibri" panose="020F0502020204030204" pitchFamily="34" charset="0"/>
              </a:rPr>
              <a:t>Circuit Diagram</a:t>
            </a:r>
            <a:endPar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88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2E8D-25E5-AC96-9715-75457B2ED95D}"/>
              </a:ext>
            </a:extLst>
          </p:cNvPr>
          <p:cNvSpPr>
            <a:spLocks noGrp="1"/>
          </p:cNvSpPr>
          <p:nvPr>
            <p:ph type="title"/>
          </p:nvPr>
        </p:nvSpPr>
        <p:spPr>
          <a:xfrm>
            <a:off x="1066800" y="699795"/>
            <a:ext cx="10058400" cy="776307"/>
          </a:xfrm>
        </p:spPr>
        <p:txBody>
          <a:bodyPr>
            <a:normAutofit/>
          </a:bodyPr>
          <a:lstStyle/>
          <a:p>
            <a:pPr algn="ctr"/>
            <a:r>
              <a:rPr lang="en-US" sz="4800" dirty="0">
                <a:latin typeface="Sitka Text Semibold" pitchFamily="2" charset="0"/>
              </a:rPr>
              <a:t>Web Interface</a:t>
            </a:r>
            <a:endParaRPr lang="en-IN" sz="4800" dirty="0">
              <a:latin typeface="Sitka Text Semibold" pitchFamily="2" charset="0"/>
            </a:endParaRPr>
          </a:p>
        </p:txBody>
      </p:sp>
      <p:sp>
        <p:nvSpPr>
          <p:cNvPr id="4" name="Content Placeholder 3">
            <a:extLst>
              <a:ext uri="{FF2B5EF4-FFF2-40B4-BE49-F238E27FC236}">
                <a16:creationId xmlns:a16="http://schemas.microsoft.com/office/drawing/2014/main" id="{BCAE3FB6-5861-ACBA-AE6B-8A1346460F7B}"/>
              </a:ext>
            </a:extLst>
          </p:cNvPr>
          <p:cNvSpPr>
            <a:spLocks noGrp="1"/>
          </p:cNvSpPr>
          <p:nvPr>
            <p:ph idx="1"/>
          </p:nvPr>
        </p:nvSpPr>
        <p:spPr>
          <a:xfrm>
            <a:off x="1097280" y="2108201"/>
            <a:ext cx="10058400" cy="3835399"/>
          </a:xfrm>
        </p:spPr>
        <p:txBody>
          <a:bodyPr>
            <a:normAutofit/>
          </a:bodyPr>
          <a:lstStyle/>
          <a:p>
            <a:pPr algn="just">
              <a:buFont typeface="Wingdings" panose="05000000000000000000" pitchFamily="2" charset="2"/>
              <a:buChar char="§"/>
            </a:pPr>
            <a:r>
              <a:rPr lang="en-US" sz="2400" b="1" dirty="0"/>
              <a:t> </a:t>
            </a:r>
            <a:r>
              <a:rPr lang="en-US" sz="2400" b="1" dirty="0">
                <a:latin typeface="Calibri" panose="020F0502020204030204" pitchFamily="34" charset="0"/>
                <a:ea typeface="Calibri" panose="020F0502020204030204" pitchFamily="34" charset="0"/>
                <a:cs typeface="Calibri" panose="020F0502020204030204" pitchFamily="34" charset="0"/>
              </a:rPr>
              <a:t>Key Testing Criteria :-</a:t>
            </a:r>
          </a:p>
          <a:p>
            <a:pPr marL="0" indent="0" algn="just">
              <a:buNone/>
            </a:pPr>
            <a:r>
              <a:rPr lang="en-US" sz="2400" b="1" dirty="0"/>
              <a:t>   The SSID &amp; Password in both the Python code and the web interface should   	 </a:t>
            </a:r>
          </a:p>
          <a:p>
            <a:pPr marL="0" indent="0" algn="just">
              <a:buNone/>
            </a:pPr>
            <a:r>
              <a:rPr lang="en-US" sz="2400" b="1" dirty="0"/>
              <a:t>   match for Robot to work efficiently.</a:t>
            </a:r>
          </a:p>
          <a:p>
            <a:pPr algn="just">
              <a:buFont typeface="Wingdings" panose="05000000000000000000" pitchFamily="2" charset="2"/>
              <a:buChar char="§"/>
            </a:pPr>
            <a:r>
              <a:rPr lang="en-US" sz="2400" b="1" dirty="0"/>
              <a:t> </a:t>
            </a:r>
            <a:r>
              <a:rPr lang="en-US" sz="2400" b="1" dirty="0">
                <a:latin typeface="Calibri" panose="020F0502020204030204" pitchFamily="34" charset="0"/>
                <a:ea typeface="Calibri" panose="020F0502020204030204" pitchFamily="34" charset="0"/>
                <a:cs typeface="Calibri" panose="020F0502020204030204" pitchFamily="34" charset="0"/>
              </a:rPr>
              <a:t>Revolutionary Approach :-  </a:t>
            </a:r>
          </a:p>
          <a:p>
            <a:pPr marL="0" indent="0" algn="just">
              <a:buNone/>
            </a:pPr>
            <a:r>
              <a:rPr lang="en-US" sz="2400" b="1" dirty="0"/>
              <a:t>   We can access the unmanned Robot from any remote location wirelessly to  </a:t>
            </a:r>
          </a:p>
          <a:p>
            <a:pPr marL="0" indent="0" algn="just">
              <a:buNone/>
            </a:pPr>
            <a:r>
              <a:rPr lang="en-US" sz="2400" b="1" dirty="0"/>
              <a:t>   perform different type of task. </a:t>
            </a:r>
          </a:p>
        </p:txBody>
      </p:sp>
      <p:sp>
        <p:nvSpPr>
          <p:cNvPr id="3" name="Rectangle: Rounded Corners 2">
            <a:extLst>
              <a:ext uri="{FF2B5EF4-FFF2-40B4-BE49-F238E27FC236}">
                <a16:creationId xmlns:a16="http://schemas.microsoft.com/office/drawing/2014/main" id="{7496AB83-1043-46B0-2224-3F74DA728A01}"/>
              </a:ext>
            </a:extLst>
          </p:cNvPr>
          <p:cNvSpPr/>
          <p:nvPr/>
        </p:nvSpPr>
        <p:spPr>
          <a:xfrm>
            <a:off x="1066800" y="699796"/>
            <a:ext cx="10058400" cy="76511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Calibri" panose="020F0502020204030204" pitchFamily="34" charset="0"/>
                <a:ea typeface="Calibri" panose="020F0502020204030204" pitchFamily="34" charset="0"/>
                <a:cs typeface="Calibri" panose="020F0502020204030204" pitchFamily="34" charset="0"/>
              </a:rPr>
              <a:t>Testing</a:t>
            </a:r>
            <a:endPar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9903224"/>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2E8D-25E5-AC96-9715-75457B2ED95D}"/>
              </a:ext>
            </a:extLst>
          </p:cNvPr>
          <p:cNvSpPr>
            <a:spLocks noGrp="1"/>
          </p:cNvSpPr>
          <p:nvPr>
            <p:ph type="title"/>
          </p:nvPr>
        </p:nvSpPr>
        <p:spPr>
          <a:xfrm>
            <a:off x="1066800" y="699795"/>
            <a:ext cx="10058400" cy="776307"/>
          </a:xfrm>
        </p:spPr>
        <p:txBody>
          <a:bodyPr>
            <a:normAutofit/>
          </a:bodyPr>
          <a:lstStyle/>
          <a:p>
            <a:pPr algn="ctr"/>
            <a:r>
              <a:rPr lang="en-US" sz="4800" dirty="0">
                <a:latin typeface="Sitka Text Semibold" pitchFamily="2" charset="0"/>
              </a:rPr>
              <a:t>Web Interface</a:t>
            </a:r>
            <a:endParaRPr lang="en-IN" sz="4800" dirty="0">
              <a:latin typeface="Sitka Text Semibold" pitchFamily="2" charset="0"/>
            </a:endParaRPr>
          </a:p>
        </p:txBody>
      </p:sp>
      <p:sp>
        <p:nvSpPr>
          <p:cNvPr id="4" name="Content Placeholder 3">
            <a:extLst>
              <a:ext uri="{FF2B5EF4-FFF2-40B4-BE49-F238E27FC236}">
                <a16:creationId xmlns:a16="http://schemas.microsoft.com/office/drawing/2014/main" id="{BCAE3FB6-5861-ACBA-AE6B-8A1346460F7B}"/>
              </a:ext>
            </a:extLst>
          </p:cNvPr>
          <p:cNvSpPr>
            <a:spLocks noGrp="1"/>
          </p:cNvSpPr>
          <p:nvPr>
            <p:ph idx="1"/>
          </p:nvPr>
        </p:nvSpPr>
        <p:spPr/>
        <p:txBody>
          <a:bodyPr>
            <a:normAutofit fontScale="92500"/>
          </a:bodyPr>
          <a:lstStyle/>
          <a:p>
            <a:pPr algn="just"/>
            <a:r>
              <a:rPr lang="en-US" sz="2400" b="1" dirty="0"/>
              <a:t>We have created web interface for remotely access the Robotic car. In which we had added HTML code to make our </a:t>
            </a:r>
            <a:r>
              <a:rPr lang="en-IN" sz="2400" b="1" dirty="0"/>
              <a:t>Web Interface. </a:t>
            </a:r>
            <a:r>
              <a:rPr lang="en-US" sz="2400" b="1" dirty="0"/>
              <a:t>Users interact with the robot remotely through a web interface hosted on a server. The interface presents directional buttons such as forward, backward, left, right, and stop. When a user clicks a button, corresponding HTTP requests are sent to the Raspberry Pi Pico on the robot via the server. The Pico W, equipped with motors and GPIO pins, interprets these commands and adjusts the robot's movements accordingly. This enables seamless remote control over the robot's actions. The simplicity of the web interface ensures accessibility from various devices, allowing users to navigate and control the robot intuitively over the internet, providing a user-friendly and efficient means of remote interaction.</a:t>
            </a:r>
          </a:p>
        </p:txBody>
      </p:sp>
      <p:sp>
        <p:nvSpPr>
          <p:cNvPr id="3" name="Rectangle: Rounded Corners 2">
            <a:extLst>
              <a:ext uri="{FF2B5EF4-FFF2-40B4-BE49-F238E27FC236}">
                <a16:creationId xmlns:a16="http://schemas.microsoft.com/office/drawing/2014/main" id="{7496AB83-1043-46B0-2224-3F74DA728A01}"/>
              </a:ext>
            </a:extLst>
          </p:cNvPr>
          <p:cNvSpPr/>
          <p:nvPr/>
        </p:nvSpPr>
        <p:spPr>
          <a:xfrm>
            <a:off x="1066800" y="699796"/>
            <a:ext cx="10058400" cy="76511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Calibri" panose="020F0502020204030204" pitchFamily="34" charset="0"/>
                <a:ea typeface="Calibri" panose="020F0502020204030204" pitchFamily="34" charset="0"/>
                <a:cs typeface="Calibri" panose="020F0502020204030204" pitchFamily="34" charset="0"/>
              </a:rPr>
              <a:t>Web Interface</a:t>
            </a:r>
            <a:endParaRPr lang="en-IN" sz="4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9232446"/>
      </p:ext>
    </p:extLst>
  </p:cSld>
  <p:clrMapOvr>
    <a:masterClrMapping/>
  </p:clrMapOvr>
  <p:transition spd="slow">
    <p:fade thruBlk="1"/>
  </p:transition>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{9972AA68-5F36-4C17-AD8C-861BF32C08EE}tf11437505_win32</Template>
  <TotalTime>646</TotalTime>
  <Words>1406</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Rounded MT Bold</vt:lpstr>
      <vt:lpstr>Book Antiqua</vt:lpstr>
      <vt:lpstr>Calibri</vt:lpstr>
      <vt:lpstr>Georgia Pro Cond Light</vt:lpstr>
      <vt:lpstr>Public Sans</vt:lpstr>
      <vt:lpstr>Sitka Text Semibold</vt:lpstr>
      <vt:lpstr>Speak Pro</vt:lpstr>
      <vt:lpstr>Wingdings</vt:lpstr>
      <vt:lpstr>RetrospectVTI</vt:lpstr>
      <vt:lpstr>Internet of Things Project using Python (CSE 4110) Mid-Term Project Presentation on Raspberry Pi Pico W Remote Controlled Car</vt:lpstr>
      <vt:lpstr>PowerPoint Presentation</vt:lpstr>
      <vt:lpstr>INTRODUCTION</vt:lpstr>
      <vt:lpstr>Project Components:</vt:lpstr>
      <vt:lpstr>Project Components:</vt:lpstr>
      <vt:lpstr>Raspberry Pi Pico W Pinout</vt:lpstr>
      <vt:lpstr>Circuit Diagram</vt:lpstr>
      <vt:lpstr>Web Interface</vt:lpstr>
      <vt:lpstr>Web Interface</vt:lpstr>
      <vt:lpstr>Web Interface (Cont.)</vt:lpstr>
      <vt:lpstr>Socio-economic Issues Associated With The Project</vt:lpstr>
      <vt:lpstr>PowerPoint Presentation</vt:lpstr>
      <vt:lpstr>Conclusion</vt:lpstr>
      <vt:lpstr>Acknowledgement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Pico W Remote Controlled Car</dc:title>
  <dc:creator>SAYON MITRA</dc:creator>
  <cp:lastModifiedBy>SAYON MITRA</cp:lastModifiedBy>
  <cp:revision>10</cp:revision>
  <dcterms:created xsi:type="dcterms:W3CDTF">2023-12-21T15:44:22Z</dcterms:created>
  <dcterms:modified xsi:type="dcterms:W3CDTF">2024-02-01T04:52:58Z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