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4" r:id="rId1"/>
  </p:sldMasterIdLst>
  <p:sldIdLst>
    <p:sldId id="256" r:id="rId2"/>
    <p:sldId id="258" r:id="rId3"/>
    <p:sldId id="259" r:id="rId4"/>
    <p:sldId id="261" r:id="rId5"/>
    <p:sldId id="260" r:id="rId6"/>
    <p:sldId id="262" r:id="rId7"/>
    <p:sldId id="263" r:id="rId8"/>
    <p:sldId id="264" r:id="rId9"/>
    <p:sldId id="265" r:id="rId10"/>
    <p:sldId id="266" r:id="rId11"/>
    <p:sldId id="268"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1" d="100"/>
          <a:sy n="81" d="100"/>
        </p:scale>
        <p:origin x="8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7/18/2020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2955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3381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623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7245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9256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7/18/2020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9156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7/18/2020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23761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smtClean="0"/>
              <a:pPr/>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22019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1447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8713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934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2269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9994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1628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635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3452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6281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7/18/2020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4116506"/>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3675" y="703385"/>
            <a:ext cx="8139165" cy="1457570"/>
          </a:xfrm>
        </p:spPr>
        <p:txBody>
          <a:bodyPr>
            <a:normAutofit fontScale="90000"/>
          </a:bodyPr>
          <a:lstStyle/>
          <a:p>
            <a:r>
              <a:rPr lang="en-US" dirty="0" smtClean="0"/>
              <a:t>BREAST CANCER PATTERN DETECTION USING ML</a:t>
            </a:r>
            <a:endParaRPr lang="en-US" dirty="0"/>
          </a:p>
        </p:txBody>
      </p:sp>
      <p:sp>
        <p:nvSpPr>
          <p:cNvPr id="3" name="Subtitle 2"/>
          <p:cNvSpPr>
            <a:spLocks noGrp="1"/>
          </p:cNvSpPr>
          <p:nvPr>
            <p:ph type="subTitle" idx="1"/>
          </p:nvPr>
        </p:nvSpPr>
        <p:spPr>
          <a:xfrm>
            <a:off x="763675" y="5667270"/>
            <a:ext cx="10731639" cy="552660"/>
          </a:xfrm>
        </p:spPr>
        <p:txBody>
          <a:bodyPr>
            <a:normAutofit fontScale="70000" lnSpcReduction="20000"/>
          </a:bodyPr>
          <a:lstStyle/>
          <a:p>
            <a:r>
              <a:rPr lang="en-US" b="1" dirty="0" smtClean="0"/>
              <a:t>BY- </a:t>
            </a:r>
            <a:r>
              <a:rPr lang="en-US" b="1" dirty="0" smtClean="0"/>
              <a:t>TEAM HARI PATTI</a:t>
            </a:r>
          </a:p>
          <a:p>
            <a:r>
              <a:rPr lang="en-US" b="1" dirty="0" err="1" smtClean="0"/>
              <a:t>Sayon</a:t>
            </a:r>
            <a:r>
              <a:rPr lang="en-US" b="1" dirty="0" smtClean="0"/>
              <a:t> </a:t>
            </a:r>
            <a:r>
              <a:rPr lang="en-US" b="1" dirty="0" err="1" smtClean="0"/>
              <a:t>Sai</a:t>
            </a:r>
            <a:r>
              <a:rPr lang="en-US" b="1" dirty="0" smtClean="0"/>
              <a:t> </a:t>
            </a:r>
            <a:r>
              <a:rPr lang="en-US" b="1" dirty="0" smtClean="0"/>
              <a:t>D</a:t>
            </a:r>
            <a:r>
              <a:rPr lang="en-US" b="1" dirty="0" smtClean="0"/>
              <a:t>utta | </a:t>
            </a:r>
            <a:r>
              <a:rPr lang="en-US" b="1" dirty="0" err="1" smtClean="0"/>
              <a:t>Aravind</a:t>
            </a:r>
            <a:r>
              <a:rPr lang="en-US" b="1" dirty="0" smtClean="0"/>
              <a:t> </a:t>
            </a:r>
            <a:r>
              <a:rPr lang="en-US" b="1" dirty="0" err="1" smtClean="0"/>
              <a:t>Kanamarlapudi</a:t>
            </a:r>
            <a:r>
              <a:rPr lang="en-US" b="1" dirty="0" smtClean="0"/>
              <a:t> | </a:t>
            </a:r>
            <a:r>
              <a:rPr lang="en-US" b="1" dirty="0" err="1" smtClean="0"/>
              <a:t>Ankita</a:t>
            </a:r>
            <a:r>
              <a:rPr lang="en-US" b="1" dirty="0" smtClean="0"/>
              <a:t> </a:t>
            </a:r>
            <a:r>
              <a:rPr lang="en-US" b="1" dirty="0" err="1" smtClean="0"/>
              <a:t>Kashyap</a:t>
            </a:r>
            <a:r>
              <a:rPr lang="en-US" b="1" dirty="0" smtClean="0"/>
              <a:t> | </a:t>
            </a:r>
            <a:r>
              <a:rPr lang="en-US" b="1" dirty="0" err="1" smtClean="0"/>
              <a:t>Manas</a:t>
            </a:r>
            <a:r>
              <a:rPr lang="en-US" b="1" dirty="0" smtClean="0"/>
              <a:t> Srivastava | Mann </a:t>
            </a:r>
            <a:r>
              <a:rPr lang="en-US" b="1" dirty="0" err="1" smtClean="0"/>
              <a:t>Bajpai</a:t>
            </a:r>
            <a:endParaRPr lang="en-US" b="1" dirty="0"/>
          </a:p>
        </p:txBody>
      </p:sp>
      <p:pic>
        <p:nvPicPr>
          <p:cNvPr id="1026" name="Picture 2" descr="What are the latest breast cancer treatment advances? | MD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9823" y="2160955"/>
            <a:ext cx="6139808" cy="3319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210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classification model</a:t>
            </a:r>
            <a:endParaRPr lang="en-US" dirty="0"/>
          </a:p>
        </p:txBody>
      </p:sp>
      <p:sp>
        <p:nvSpPr>
          <p:cNvPr id="3" name="Content Placeholder 2"/>
          <p:cNvSpPr>
            <a:spLocks noGrp="1"/>
          </p:cNvSpPr>
          <p:nvPr>
            <p:ph idx="1"/>
          </p:nvPr>
        </p:nvSpPr>
        <p:spPr/>
        <p:txBody>
          <a:bodyPr/>
          <a:lstStyle/>
          <a:p>
            <a:r>
              <a:rPr lang="en-US" dirty="0"/>
              <a:t>By the use of classification models like </a:t>
            </a:r>
            <a:r>
              <a:rPr lang="en-US" dirty="0" smtClean="0"/>
              <a:t>XGBOOST, </a:t>
            </a:r>
            <a:r>
              <a:rPr lang="en-US" dirty="0"/>
              <a:t>we have built a decision tree classifier to classify </a:t>
            </a:r>
            <a:r>
              <a:rPr lang="en-US" dirty="0" err="1"/>
              <a:t>tumours</a:t>
            </a:r>
            <a:r>
              <a:rPr lang="en-US" dirty="0"/>
              <a:t> as either malignant or benign. We used inbuilt Python libraries which are commonly used for data science tasks like </a:t>
            </a:r>
            <a:r>
              <a:rPr lang="en-US" dirty="0" err="1"/>
              <a:t>seaborn</a:t>
            </a:r>
            <a:r>
              <a:rPr lang="en-US" dirty="0"/>
              <a:t> for data </a:t>
            </a:r>
            <a:r>
              <a:rPr lang="en-US" dirty="0" err="1"/>
              <a:t>visualisation</a:t>
            </a:r>
            <a:r>
              <a:rPr lang="en-US" dirty="0"/>
              <a:t> by producing </a:t>
            </a:r>
            <a:r>
              <a:rPr lang="en-US" dirty="0" err="1"/>
              <a:t>heatmaps</a:t>
            </a:r>
            <a:r>
              <a:rPr lang="en-US" dirty="0"/>
              <a:t> for </a:t>
            </a:r>
            <a:r>
              <a:rPr lang="en-US" dirty="0" err="1"/>
              <a:t>visualising</a:t>
            </a:r>
            <a:r>
              <a:rPr lang="en-US" dirty="0"/>
              <a:t> the correlation between different features of the </a:t>
            </a:r>
            <a:r>
              <a:rPr lang="en-US" dirty="0" err="1"/>
              <a:t>tumour</a:t>
            </a:r>
            <a:r>
              <a:rPr lang="en-US" dirty="0"/>
              <a:t>, </a:t>
            </a:r>
            <a:r>
              <a:rPr lang="en-US" dirty="0" err="1" smtClean="0"/>
              <a:t>violinplots</a:t>
            </a:r>
            <a:r>
              <a:rPr lang="en-US" dirty="0" smtClean="0"/>
              <a:t> &amp; </a:t>
            </a:r>
            <a:r>
              <a:rPr lang="en-US" dirty="0"/>
              <a:t>boxplots for outlier </a:t>
            </a:r>
            <a:r>
              <a:rPr lang="en-US" dirty="0" smtClean="0"/>
              <a:t>detection</a:t>
            </a:r>
            <a:r>
              <a:rPr lang="en-US" dirty="0"/>
              <a:t> </a:t>
            </a:r>
            <a:r>
              <a:rPr lang="en-US" dirty="0" smtClean="0"/>
              <a:t>and swarm </a:t>
            </a:r>
            <a:r>
              <a:rPr lang="en-US" dirty="0"/>
              <a:t>plots for a better </a:t>
            </a:r>
            <a:r>
              <a:rPr lang="en-US" dirty="0" err="1"/>
              <a:t>visualisation</a:t>
            </a:r>
            <a:r>
              <a:rPr lang="en-US" dirty="0"/>
              <a:t> of </a:t>
            </a:r>
            <a:r>
              <a:rPr lang="en-US" dirty="0" smtClean="0"/>
              <a:t>the classification regarding which data is suitable and which is not. </a:t>
            </a:r>
            <a:endParaRPr lang="en-US" dirty="0"/>
          </a:p>
        </p:txBody>
      </p:sp>
    </p:spTree>
    <p:extLst>
      <p:ext uri="{BB962C8B-B14F-4D97-AF65-F5344CB8AC3E}">
        <p14:creationId xmlns:p14="http://schemas.microsoft.com/office/powerpoint/2010/main" val="4213830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4" y="1512929"/>
            <a:ext cx="7143261" cy="4405010"/>
          </a:xfrm>
        </p:spPr>
      </p:pic>
      <p:sp>
        <p:nvSpPr>
          <p:cNvPr id="7" name="TextBox 6"/>
          <p:cNvSpPr txBox="1"/>
          <p:nvPr/>
        </p:nvSpPr>
        <p:spPr>
          <a:xfrm>
            <a:off x="8401539" y="2271022"/>
            <a:ext cx="3180861" cy="1754326"/>
          </a:xfrm>
          <a:prstGeom prst="rect">
            <a:avLst/>
          </a:prstGeom>
          <a:noFill/>
        </p:spPr>
        <p:txBody>
          <a:bodyPr wrap="square" rtlCol="0">
            <a:spAutoFit/>
          </a:bodyPr>
          <a:lstStyle/>
          <a:p>
            <a:r>
              <a:rPr lang="en-US" dirty="0" smtClean="0"/>
              <a:t>The x axis represents the number of components set by the PCA and on the y-axis, we have the cumulative explained variance </a:t>
            </a:r>
            <a:endParaRPr lang="en-US" dirty="0"/>
          </a:p>
        </p:txBody>
      </p:sp>
    </p:spTree>
    <p:extLst>
      <p:ext uri="{BB962C8B-B14F-4D97-AF65-F5344CB8AC3E}">
        <p14:creationId xmlns:p14="http://schemas.microsoft.com/office/powerpoint/2010/main" val="2537368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Used</a:t>
            </a:r>
            <a:endParaRPr lang="en-US" dirty="0"/>
          </a:p>
        </p:txBody>
      </p:sp>
      <p:sp>
        <p:nvSpPr>
          <p:cNvPr id="3" name="Content Placeholder 2"/>
          <p:cNvSpPr>
            <a:spLocks noGrp="1"/>
          </p:cNvSpPr>
          <p:nvPr>
            <p:ph idx="1"/>
          </p:nvPr>
        </p:nvSpPr>
        <p:spPr/>
        <p:txBody>
          <a:bodyPr/>
          <a:lstStyle/>
          <a:p>
            <a:r>
              <a:rPr lang="en-US" dirty="0" err="1" smtClean="0"/>
              <a:t>Winsconsin</a:t>
            </a:r>
            <a:r>
              <a:rPr lang="en-US" dirty="0" smtClean="0"/>
              <a:t> School of Medicine and Public Health (Breast Cancer Dataset)</a:t>
            </a:r>
          </a:p>
          <a:p>
            <a:r>
              <a:rPr lang="en-US" dirty="0" smtClean="0"/>
              <a:t>Google </a:t>
            </a:r>
            <a:r>
              <a:rPr lang="en-US" dirty="0" err="1" smtClean="0"/>
              <a:t>Colab</a:t>
            </a:r>
            <a:r>
              <a:rPr lang="en-US" dirty="0" smtClean="0"/>
              <a:t> </a:t>
            </a:r>
          </a:p>
          <a:p>
            <a:r>
              <a:rPr lang="en-US" dirty="0" smtClean="0"/>
              <a:t>Python libraries like Pandas, </a:t>
            </a:r>
            <a:r>
              <a:rPr lang="en-US" dirty="0" err="1" smtClean="0"/>
              <a:t>Numpy</a:t>
            </a:r>
            <a:r>
              <a:rPr lang="en-US" dirty="0" smtClean="0"/>
              <a:t>, </a:t>
            </a:r>
            <a:r>
              <a:rPr lang="en-US" dirty="0" err="1" smtClean="0"/>
              <a:t>Seaborn</a:t>
            </a:r>
            <a:r>
              <a:rPr lang="en-US" dirty="0" smtClean="0"/>
              <a:t> and </a:t>
            </a:r>
            <a:r>
              <a:rPr lang="en-US" dirty="0" err="1" smtClean="0"/>
              <a:t>Scikitlearn</a:t>
            </a:r>
            <a:r>
              <a:rPr lang="en-US" dirty="0" smtClean="0"/>
              <a:t>. </a:t>
            </a:r>
          </a:p>
          <a:p>
            <a:r>
              <a:rPr lang="en-US" dirty="0" smtClean="0"/>
              <a:t>Cancer.stonybrookmedicine.com (For more information on breast cancer)</a:t>
            </a:r>
            <a:endParaRPr lang="en-US" dirty="0"/>
          </a:p>
        </p:txBody>
      </p:sp>
    </p:spTree>
    <p:extLst>
      <p:ext uri="{BB962C8B-B14F-4D97-AF65-F5344CB8AC3E}">
        <p14:creationId xmlns:p14="http://schemas.microsoft.com/office/powerpoint/2010/main" val="1476351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INDEX</a:t>
            </a:r>
            <a:endParaRPr lang="en-US" dirty="0"/>
          </a:p>
        </p:txBody>
      </p:sp>
      <p:sp>
        <p:nvSpPr>
          <p:cNvPr id="3" name="Content Placeholder 2"/>
          <p:cNvSpPr>
            <a:spLocks noGrp="1"/>
          </p:cNvSpPr>
          <p:nvPr>
            <p:ph idx="1"/>
          </p:nvPr>
        </p:nvSpPr>
        <p:spPr/>
        <p:txBody>
          <a:bodyPr/>
          <a:lstStyle/>
          <a:p>
            <a:pPr marL="457200" indent="-457200">
              <a:buFont typeface="+mj-lt"/>
              <a:buAutoNum type="arabicParenR"/>
            </a:pPr>
            <a:r>
              <a:rPr lang="en-US" dirty="0" smtClean="0"/>
              <a:t>What is Breast Cancer?</a:t>
            </a:r>
          </a:p>
          <a:p>
            <a:pPr marL="457200" indent="-457200">
              <a:buFont typeface="+mj-lt"/>
              <a:buAutoNum type="arabicParenR"/>
            </a:pPr>
            <a:r>
              <a:rPr lang="en-US" dirty="0" smtClean="0"/>
              <a:t>Malignant </a:t>
            </a:r>
            <a:r>
              <a:rPr lang="en-US" dirty="0" err="1" smtClean="0"/>
              <a:t>vs</a:t>
            </a:r>
            <a:r>
              <a:rPr lang="en-US" dirty="0" smtClean="0"/>
              <a:t> Benign </a:t>
            </a:r>
          </a:p>
          <a:p>
            <a:pPr marL="457200" indent="-457200">
              <a:buFont typeface="+mj-lt"/>
              <a:buAutoNum type="arabicParenR"/>
            </a:pPr>
            <a:r>
              <a:rPr lang="en-US" dirty="0" smtClean="0"/>
              <a:t>How Machine Learning can help in the field of Cancer prediction?</a:t>
            </a:r>
          </a:p>
          <a:p>
            <a:pPr marL="457200" indent="-457200">
              <a:buFont typeface="+mj-lt"/>
              <a:buAutoNum type="arabicParenR"/>
            </a:pPr>
            <a:r>
              <a:rPr lang="en-US" dirty="0" err="1" smtClean="0"/>
              <a:t>Visualisation</a:t>
            </a:r>
            <a:r>
              <a:rPr lang="en-US" dirty="0" smtClean="0"/>
              <a:t> of the Dataset</a:t>
            </a:r>
          </a:p>
          <a:p>
            <a:pPr marL="457200" indent="-457200">
              <a:buFont typeface="+mj-lt"/>
              <a:buAutoNum type="arabicParenR"/>
            </a:pPr>
            <a:r>
              <a:rPr lang="en-US" dirty="0" smtClean="0"/>
              <a:t>Our Machine Learning Model</a:t>
            </a:r>
          </a:p>
          <a:p>
            <a:pPr marL="457200" indent="-457200">
              <a:buFont typeface="+mj-lt"/>
              <a:buAutoNum type="arabicParenR"/>
            </a:pPr>
            <a:r>
              <a:rPr lang="en-US" dirty="0" smtClean="0"/>
              <a:t>Resources Used </a:t>
            </a:r>
          </a:p>
          <a:p>
            <a:pPr marL="457200" indent="-457200">
              <a:buFont typeface="+mj-lt"/>
              <a:buAutoNum type="arabicParenR"/>
            </a:pPr>
            <a:endParaRPr lang="en-US" dirty="0" smtClean="0"/>
          </a:p>
          <a:p>
            <a:pPr marL="457200" indent="-457200">
              <a:buFont typeface="+mj-lt"/>
              <a:buAutoNum type="arabicParenR"/>
            </a:pPr>
            <a:endParaRPr lang="en-US" dirty="0" smtClean="0"/>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1075981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01002"/>
            <a:ext cx="4083903" cy="887605"/>
          </a:xfrm>
        </p:spPr>
        <p:txBody>
          <a:bodyPr>
            <a:normAutofit/>
          </a:bodyPr>
          <a:lstStyle/>
          <a:p>
            <a:pPr algn="ctr"/>
            <a:r>
              <a:rPr lang="en-US" dirty="0" smtClean="0">
                <a:solidFill>
                  <a:schemeClr val="accent1">
                    <a:lumMod val="40000"/>
                    <a:lumOff val="60000"/>
                  </a:schemeClr>
                </a:solidFill>
              </a:rPr>
              <a:t>INTRODUCTION</a:t>
            </a:r>
            <a:endParaRPr lang="en-US" dirty="0">
              <a:solidFill>
                <a:schemeClr val="accent1">
                  <a:lumMod val="40000"/>
                  <a:lumOff val="60000"/>
                </a:schemeClr>
              </a:solidFill>
            </a:endParaRPr>
          </a:p>
        </p:txBody>
      </p:sp>
      <p:sp>
        <p:nvSpPr>
          <p:cNvPr id="3" name="Content Placeholder 2"/>
          <p:cNvSpPr>
            <a:spLocks noGrp="1"/>
          </p:cNvSpPr>
          <p:nvPr>
            <p:ph idx="1"/>
          </p:nvPr>
        </p:nvSpPr>
        <p:spPr/>
        <p:txBody>
          <a:bodyPr>
            <a:normAutofit/>
          </a:bodyPr>
          <a:lstStyle/>
          <a:p>
            <a:r>
              <a:rPr lang="en-US" dirty="0">
                <a:effectLst/>
              </a:rPr>
              <a:t>Breast cancer is the most frequent cancer among women, impacting 2.1 million women each year, and also causes the greatest number of cancer-related deaths among women. In 2018, it is estimated that 627,000 women died from breast cancer – that is approximately 15% of all cancer deaths among women</a:t>
            </a:r>
            <a:endParaRPr lang="en-US" dirty="0" smtClean="0">
              <a:effectLst/>
            </a:endParaRPr>
          </a:p>
          <a:p>
            <a:r>
              <a:rPr lang="en-US" dirty="0" smtClean="0">
                <a:effectLst/>
              </a:rPr>
              <a:t>Doctors </a:t>
            </a:r>
            <a:r>
              <a:rPr lang="en-US" dirty="0">
                <a:effectLst/>
              </a:rPr>
              <a:t>know that breast cancer occurs when some breast cells begin to grow abnormally. These cells divide more rapidly than healthy cells do and continue to accumulate, forming a lump or mass. Cells may spread (metastasize) through your breast to your lymph nodes or to other parts of your body.</a:t>
            </a:r>
          </a:p>
          <a:p>
            <a:endParaRPr lang="en-US" dirty="0"/>
          </a:p>
        </p:txBody>
      </p:sp>
    </p:spTree>
    <p:extLst>
      <p:ext uri="{BB962C8B-B14F-4D97-AF65-F5344CB8AC3E}">
        <p14:creationId xmlns:p14="http://schemas.microsoft.com/office/powerpoint/2010/main" val="38585688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230" y="1327150"/>
            <a:ext cx="10184587" cy="4418947"/>
          </a:xfrm>
          <a:prstGeom prst="rect">
            <a:avLst/>
          </a:prstGeom>
        </p:spPr>
      </p:pic>
    </p:spTree>
    <p:extLst>
      <p:ext uri="{BB962C8B-B14F-4D97-AF65-F5344CB8AC3E}">
        <p14:creationId xmlns:p14="http://schemas.microsoft.com/office/powerpoint/2010/main" val="3054398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3404874"/>
            <a:ext cx="9905998" cy="1504306"/>
          </a:xfrm>
        </p:spPr>
        <p:txBody>
          <a:bodyPr>
            <a:normAutofit/>
          </a:bodyPr>
          <a:lstStyle/>
          <a:p>
            <a:r>
              <a:rPr lang="en-US" dirty="0" smtClean="0">
                <a:effectLst/>
              </a:rPr>
              <a:t>Substantial </a:t>
            </a:r>
            <a:r>
              <a:rPr lang="en-US" dirty="0">
                <a:effectLst/>
              </a:rPr>
              <a:t>support for breast cancer awareness and research funding has helped created advances in the diagnosis and treatment of breast cancer. Breast cancer survival rates have increased, and the number of deaths associated with this disease is steadily declining, largely due to factors such as earlier detection, a new personalized approach to treatment and a better understanding of the disease</a:t>
            </a:r>
            <a:r>
              <a:rPr lang="en-US" dirty="0" smtClean="0">
                <a:effectLst/>
              </a:rPr>
              <a:t>.</a:t>
            </a:r>
          </a:p>
          <a:p>
            <a:endParaRPr lang="en-US" dirty="0" smtClean="0">
              <a:effectLst/>
            </a:endParaRPr>
          </a:p>
          <a:p>
            <a:endParaRPr lang="en-US" dirty="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25793235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Malignant </a:t>
            </a:r>
            <a:r>
              <a:rPr lang="en-US" dirty="0" err="1" smtClean="0"/>
              <a:t>vs</a:t>
            </a:r>
            <a:r>
              <a:rPr lang="en-US" dirty="0" smtClean="0"/>
              <a:t> Benign </a:t>
            </a:r>
            <a:endParaRPr lang="en-US" dirty="0"/>
          </a:p>
        </p:txBody>
      </p:sp>
      <p:sp>
        <p:nvSpPr>
          <p:cNvPr id="3" name="Content Placeholder 2"/>
          <p:cNvSpPr>
            <a:spLocks noGrp="1"/>
          </p:cNvSpPr>
          <p:nvPr>
            <p:ph idx="1"/>
          </p:nvPr>
        </p:nvSpPr>
        <p:spPr>
          <a:xfrm>
            <a:off x="633046" y="2368061"/>
            <a:ext cx="10824308" cy="3946769"/>
          </a:xfrm>
        </p:spPr>
        <p:txBody>
          <a:bodyPr>
            <a:normAutofit/>
          </a:bodyPr>
          <a:lstStyle/>
          <a:p>
            <a:r>
              <a:rPr lang="en-US" dirty="0" smtClean="0"/>
              <a:t>Breast cancer </a:t>
            </a:r>
            <a:r>
              <a:rPr lang="en-US" dirty="0" err="1" smtClean="0"/>
              <a:t>tumours</a:t>
            </a:r>
            <a:r>
              <a:rPr lang="en-US" dirty="0" smtClean="0"/>
              <a:t> can be broadly classified into two types :-</a:t>
            </a:r>
          </a:p>
          <a:p>
            <a:r>
              <a:rPr lang="en-US" dirty="0" smtClean="0"/>
              <a:t>Malignant</a:t>
            </a:r>
          </a:p>
          <a:p>
            <a:r>
              <a:rPr lang="en-US" dirty="0" smtClean="0"/>
              <a:t>Benign </a:t>
            </a:r>
          </a:p>
          <a:p>
            <a:pPr marL="0" indent="0">
              <a:buNone/>
            </a:pPr>
            <a:endParaRPr lang="en-US" dirty="0"/>
          </a:p>
          <a:p>
            <a:pPr marL="0" indent="0">
              <a:buNone/>
            </a:pPr>
            <a:r>
              <a:rPr lang="en-US" dirty="0" smtClean="0"/>
              <a:t>Malignant: </a:t>
            </a:r>
            <a:r>
              <a:rPr lang="en-US" dirty="0"/>
              <a:t> Malignant breast </a:t>
            </a:r>
            <a:r>
              <a:rPr lang="en-US" dirty="0" smtClean="0"/>
              <a:t>tumors, if unchecked, will </a:t>
            </a:r>
            <a:r>
              <a:rPr lang="en-US" dirty="0"/>
              <a:t>spread to </a:t>
            </a:r>
            <a:r>
              <a:rPr lang="en-US" dirty="0" smtClean="0"/>
              <a:t>the surrounding </a:t>
            </a:r>
            <a:r>
              <a:rPr lang="en-US" dirty="0"/>
              <a:t>lymph nodes; then, by a process called metastasis, cancer cells will break away from the tumor and spread, through the lymph system and bloodstream, to other areas of the body. At this stage, breast cancer is </a:t>
            </a:r>
            <a:r>
              <a:rPr lang="en-US" dirty="0" smtClean="0"/>
              <a:t>deadly. </a:t>
            </a:r>
          </a:p>
          <a:p>
            <a:pPr marL="0" indent="0">
              <a:buNone/>
            </a:pPr>
            <a:r>
              <a:rPr lang="en-US" dirty="0" smtClean="0"/>
              <a:t>Benign: A</a:t>
            </a:r>
            <a:r>
              <a:rPr lang="en-US" dirty="0"/>
              <a:t>lthough any lump formed by body cells may be referred to technically as a tumor. Not all tumors are malignant (cancerous). Most breast lumps – 80% of those biopsied – are benign (non-cancerous). </a:t>
            </a: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179318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308" y="973668"/>
            <a:ext cx="9980246" cy="706964"/>
          </a:xfrm>
        </p:spPr>
        <p:txBody>
          <a:bodyPr/>
          <a:lstStyle/>
          <a:p>
            <a:r>
              <a:rPr lang="en-US" dirty="0" smtClean="0"/>
              <a:t>How ML can help in predicting whether a certain type of tumor is cancerous or not? </a:t>
            </a:r>
            <a:endParaRPr lang="en-US" dirty="0"/>
          </a:p>
        </p:txBody>
      </p:sp>
      <p:sp>
        <p:nvSpPr>
          <p:cNvPr id="3" name="Content Placeholder 2"/>
          <p:cNvSpPr>
            <a:spLocks noGrp="1"/>
          </p:cNvSpPr>
          <p:nvPr>
            <p:ph idx="1"/>
          </p:nvPr>
        </p:nvSpPr>
        <p:spPr/>
        <p:txBody>
          <a:bodyPr/>
          <a:lstStyle/>
          <a:p>
            <a:r>
              <a:rPr lang="en-US" dirty="0" smtClean="0"/>
              <a:t>Well, the simple answer to this question is by training our machine learning model and testing against a certain dataset which is intricate and detailed enough to make the predictions enough accurate so that medical professionals can apply it in their diagnosis and can differentiate whether a certain type of cancer is malignant or benign. </a:t>
            </a:r>
          </a:p>
          <a:p>
            <a:r>
              <a:rPr lang="en-US" dirty="0" smtClean="0"/>
              <a:t>The dataset contains approximately 30 columns which contains data regarding the texture, concavity, smoothness, etc. which can help a medical professional in the field to predict whether the symptoms of a patient tends to be benign or malignant. </a:t>
            </a:r>
            <a:endParaRPr lang="en-US" dirty="0"/>
          </a:p>
        </p:txBody>
      </p:sp>
    </p:spTree>
    <p:extLst>
      <p:ext uri="{BB962C8B-B14F-4D97-AF65-F5344CB8AC3E}">
        <p14:creationId xmlns:p14="http://schemas.microsoft.com/office/powerpoint/2010/main" val="3482933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of the Dataset</a:t>
            </a:r>
            <a:endParaRPr lang="en-US" dirty="0"/>
          </a:p>
        </p:txBody>
      </p:sp>
      <p:sp>
        <p:nvSpPr>
          <p:cNvPr id="3" name="Content Placeholder 2"/>
          <p:cNvSpPr>
            <a:spLocks noGrp="1"/>
          </p:cNvSpPr>
          <p:nvPr>
            <p:ph idx="1"/>
          </p:nvPr>
        </p:nvSpPr>
        <p:spPr/>
        <p:txBody>
          <a:bodyPr/>
          <a:lstStyle/>
          <a:p>
            <a:r>
              <a:rPr lang="en-US" dirty="0" smtClean="0"/>
              <a:t>The dataset is taken from the </a:t>
            </a:r>
            <a:r>
              <a:rPr lang="en-US" dirty="0" err="1" smtClean="0"/>
              <a:t>Winsconsin</a:t>
            </a:r>
            <a:r>
              <a:rPr lang="en-US" dirty="0" smtClean="0"/>
              <a:t> </a:t>
            </a:r>
            <a:r>
              <a:rPr lang="en-US" dirty="0"/>
              <a:t>School of Medicine </a:t>
            </a:r>
            <a:r>
              <a:rPr lang="en-US" dirty="0" smtClean="0"/>
              <a:t>and Public Health and has over 570 different breast cancer patient data. </a:t>
            </a:r>
          </a:p>
          <a:p>
            <a:r>
              <a:rPr lang="en-US" dirty="0" smtClean="0"/>
              <a:t>We have used Python’s inbuilt data visualization library SEABORN to make necessary </a:t>
            </a:r>
            <a:r>
              <a:rPr lang="en-US" dirty="0" err="1" smtClean="0"/>
              <a:t>lineplots</a:t>
            </a:r>
            <a:r>
              <a:rPr lang="en-US" dirty="0" smtClean="0"/>
              <a:t>, </a:t>
            </a:r>
            <a:r>
              <a:rPr lang="en-US" dirty="0" err="1" smtClean="0"/>
              <a:t>violinplots</a:t>
            </a:r>
            <a:r>
              <a:rPr lang="en-US" dirty="0" smtClean="0"/>
              <a:t>, boxplots, </a:t>
            </a:r>
            <a:r>
              <a:rPr lang="en-US" dirty="0" err="1" smtClean="0"/>
              <a:t>swarmplots</a:t>
            </a:r>
            <a:r>
              <a:rPr lang="en-US" dirty="0" smtClean="0"/>
              <a:t> and </a:t>
            </a:r>
            <a:r>
              <a:rPr lang="en-US" dirty="0" err="1" smtClean="0"/>
              <a:t>heatmaps</a:t>
            </a:r>
            <a:r>
              <a:rPr lang="en-US" dirty="0" smtClean="0"/>
              <a:t> for a variety of data analysis purpose. </a:t>
            </a:r>
            <a:endParaRPr lang="en-US" dirty="0"/>
          </a:p>
        </p:txBody>
      </p:sp>
    </p:spTree>
    <p:extLst>
      <p:ext uri="{BB962C8B-B14F-4D97-AF65-F5344CB8AC3E}">
        <p14:creationId xmlns:p14="http://schemas.microsoft.com/office/powerpoint/2010/main" val="1898416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4" y="2634760"/>
            <a:ext cx="9962495" cy="4016131"/>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1632" y="463566"/>
            <a:ext cx="2700812" cy="198240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3552" y="677225"/>
            <a:ext cx="3300534" cy="1768747"/>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373" y="598302"/>
            <a:ext cx="3038598" cy="2036458"/>
          </a:xfrm>
          <a:prstGeom prst="rect">
            <a:avLst/>
          </a:prstGeom>
        </p:spPr>
      </p:pic>
    </p:spTree>
    <p:extLst>
      <p:ext uri="{BB962C8B-B14F-4D97-AF65-F5344CB8AC3E}">
        <p14:creationId xmlns:p14="http://schemas.microsoft.com/office/powerpoint/2010/main" val="5636618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135</TotalTime>
  <Words>568</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 Boardroom</vt:lpstr>
      <vt:lpstr>BREAST CANCER PATTERN DETECTION USING ML</vt:lpstr>
      <vt:lpstr>INDEX</vt:lpstr>
      <vt:lpstr>INTRODUCTION</vt:lpstr>
      <vt:lpstr>PowerPoint Presentation</vt:lpstr>
      <vt:lpstr>PowerPoint Presentation</vt:lpstr>
      <vt:lpstr>Malignant vs Benign </vt:lpstr>
      <vt:lpstr>How ML can help in predicting whether a certain type of tumor is cancerous or not? </vt:lpstr>
      <vt:lpstr>Visualization of the Dataset</vt:lpstr>
      <vt:lpstr>PowerPoint Presentation</vt:lpstr>
      <vt:lpstr>Our classification model</vt:lpstr>
      <vt:lpstr>PowerPoint Presentation</vt:lpstr>
      <vt:lpstr>Resources Used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PATTERN DETECTION USING ML</dc:title>
  <dc:creator>Windows User</dc:creator>
  <cp:lastModifiedBy>SAYON SAI DUTTA</cp:lastModifiedBy>
  <cp:revision>12</cp:revision>
  <dcterms:created xsi:type="dcterms:W3CDTF">2020-07-18T13:34:04Z</dcterms:created>
  <dcterms:modified xsi:type="dcterms:W3CDTF">2020-07-18T18:46:25Z</dcterms:modified>
</cp:coreProperties>
</file>