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64" r:id="rId6"/>
    <p:sldId id="260" r:id="rId7"/>
    <p:sldId id="259" r:id="rId8"/>
    <p:sldId id="265" r:id="rId9"/>
    <p:sldId id="270" r:id="rId10"/>
    <p:sldId id="266" r:id="rId11"/>
    <p:sldId id="267" r:id="rId12"/>
    <p:sldId id="268" r:id="rId13"/>
    <p:sldId id="269" r:id="rId14"/>
    <p:sldId id="263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D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>
        <p:scale>
          <a:sx n="96" d="100"/>
          <a:sy n="96" d="100"/>
        </p:scale>
        <p:origin x="688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444A9B-C2BF-BA48-9969-164A1C0ECE6C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</dgm:pt>
    <dgm:pt modelId="{11C82C97-EA97-4448-8A05-9842D259254F}">
      <dgm:prSet phldrT="[Text]"/>
      <dgm:spPr/>
      <dgm:t>
        <a:bodyPr/>
        <a:lstStyle/>
        <a:p>
          <a:r>
            <a:rPr lang="en-US" dirty="0"/>
            <a:t>Gather real-time energy mix</a:t>
          </a:r>
        </a:p>
      </dgm:t>
    </dgm:pt>
    <dgm:pt modelId="{104CFDF0-53DD-0744-BBF9-B306B5880169}" type="parTrans" cxnId="{B49ED103-4B65-3F40-A551-2136D5C6DF39}">
      <dgm:prSet/>
      <dgm:spPr/>
      <dgm:t>
        <a:bodyPr/>
        <a:lstStyle/>
        <a:p>
          <a:endParaRPr lang="en-US"/>
        </a:p>
      </dgm:t>
    </dgm:pt>
    <dgm:pt modelId="{7676F30D-7FC4-7146-BF17-1FBFA5F67EAD}" type="sibTrans" cxnId="{B49ED103-4B65-3F40-A551-2136D5C6DF39}">
      <dgm:prSet/>
      <dgm:spPr/>
      <dgm:t>
        <a:bodyPr/>
        <a:lstStyle/>
        <a:p>
          <a:endParaRPr lang="en-US"/>
        </a:p>
      </dgm:t>
    </dgm:pt>
    <dgm:pt modelId="{4A3E42CC-B383-B446-9F3E-0C47B518FD72}">
      <dgm:prSet phldrT="[Text]"/>
      <dgm:spPr/>
      <dgm:t>
        <a:bodyPr/>
        <a:lstStyle/>
        <a:p>
          <a:r>
            <a:rPr lang="en-US" dirty="0"/>
            <a:t>“Estimate” missing data</a:t>
          </a:r>
        </a:p>
      </dgm:t>
    </dgm:pt>
    <dgm:pt modelId="{3280A18D-0402-AB4E-A108-59F69B55F7A2}" type="parTrans" cxnId="{0581A3F8-CB9D-A041-AE1C-A98565B78F8B}">
      <dgm:prSet/>
      <dgm:spPr/>
      <dgm:t>
        <a:bodyPr/>
        <a:lstStyle/>
        <a:p>
          <a:endParaRPr lang="en-US"/>
        </a:p>
      </dgm:t>
    </dgm:pt>
    <dgm:pt modelId="{E61A30B5-31F4-6E47-B564-140F4327743F}" type="sibTrans" cxnId="{0581A3F8-CB9D-A041-AE1C-A98565B78F8B}">
      <dgm:prSet/>
      <dgm:spPr/>
      <dgm:t>
        <a:bodyPr/>
        <a:lstStyle/>
        <a:p>
          <a:endParaRPr lang="en-US"/>
        </a:p>
      </dgm:t>
    </dgm:pt>
    <dgm:pt modelId="{5B832B50-E741-6942-9EEF-C76772E0A2CC}">
      <dgm:prSet phldrT="[Text]"/>
      <dgm:spPr/>
      <dgm:t>
        <a:bodyPr/>
        <a:lstStyle/>
        <a:p>
          <a:r>
            <a:rPr lang="en-US" dirty="0"/>
            <a:t>Calculate real-time emission</a:t>
          </a:r>
        </a:p>
      </dgm:t>
    </dgm:pt>
    <dgm:pt modelId="{8C701904-3E97-DC4B-A374-A34F4FD133BC}" type="parTrans" cxnId="{3100580F-DB1F-7D45-8BB8-08B6624AA9CF}">
      <dgm:prSet/>
      <dgm:spPr/>
      <dgm:t>
        <a:bodyPr/>
        <a:lstStyle/>
        <a:p>
          <a:endParaRPr lang="en-US"/>
        </a:p>
      </dgm:t>
    </dgm:pt>
    <dgm:pt modelId="{62ADCB9F-0068-C840-A3D7-2836589E082B}" type="sibTrans" cxnId="{3100580F-DB1F-7D45-8BB8-08B6624AA9CF}">
      <dgm:prSet/>
      <dgm:spPr/>
      <dgm:t>
        <a:bodyPr/>
        <a:lstStyle/>
        <a:p>
          <a:endParaRPr lang="en-US"/>
        </a:p>
      </dgm:t>
    </dgm:pt>
    <dgm:pt modelId="{266A3BDE-3D87-834E-8C1D-23AE3AA9B2FD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Forecast Next 24 hours</a:t>
          </a:r>
        </a:p>
      </dgm:t>
    </dgm:pt>
    <dgm:pt modelId="{8B24BCAF-0B31-F74D-A046-2C73BA018CC4}" type="parTrans" cxnId="{972CDF9C-D9D2-7D47-850C-765D64FD6FC7}">
      <dgm:prSet/>
      <dgm:spPr/>
      <dgm:t>
        <a:bodyPr/>
        <a:lstStyle/>
        <a:p>
          <a:endParaRPr lang="en-US"/>
        </a:p>
      </dgm:t>
    </dgm:pt>
    <dgm:pt modelId="{8D3FB0F1-0C4E-D646-A701-48FE4246B604}" type="sibTrans" cxnId="{972CDF9C-D9D2-7D47-850C-765D64FD6FC7}">
      <dgm:prSet/>
      <dgm:spPr/>
      <dgm:t>
        <a:bodyPr/>
        <a:lstStyle/>
        <a:p>
          <a:endParaRPr lang="en-US"/>
        </a:p>
      </dgm:t>
    </dgm:pt>
    <dgm:pt modelId="{0434905F-536E-BD47-A2B5-C533DDF02BC4}" type="pres">
      <dgm:prSet presAssocID="{D1444A9B-C2BF-BA48-9969-164A1C0ECE6C}" presName="Name0" presStyleCnt="0">
        <dgm:presLayoutVars>
          <dgm:dir/>
          <dgm:resizeHandles val="exact"/>
        </dgm:presLayoutVars>
      </dgm:prSet>
      <dgm:spPr/>
    </dgm:pt>
    <dgm:pt modelId="{51DFDD9D-614C-0A43-A47C-F9898C6DD518}" type="pres">
      <dgm:prSet presAssocID="{11C82C97-EA97-4448-8A05-9842D259254F}" presName="parTxOnly" presStyleLbl="node1" presStyleIdx="0" presStyleCnt="4">
        <dgm:presLayoutVars>
          <dgm:bulletEnabled val="1"/>
        </dgm:presLayoutVars>
      </dgm:prSet>
      <dgm:spPr/>
    </dgm:pt>
    <dgm:pt modelId="{1A2B7D90-5368-184A-A449-37F96E046255}" type="pres">
      <dgm:prSet presAssocID="{7676F30D-7FC4-7146-BF17-1FBFA5F67EAD}" presName="parSpace" presStyleCnt="0"/>
      <dgm:spPr/>
    </dgm:pt>
    <dgm:pt modelId="{DA008562-344C-AF45-B3FA-4851D3410F2F}" type="pres">
      <dgm:prSet presAssocID="{4A3E42CC-B383-B446-9F3E-0C47B518FD72}" presName="parTxOnly" presStyleLbl="node1" presStyleIdx="1" presStyleCnt="4">
        <dgm:presLayoutVars>
          <dgm:bulletEnabled val="1"/>
        </dgm:presLayoutVars>
      </dgm:prSet>
      <dgm:spPr/>
    </dgm:pt>
    <dgm:pt modelId="{3AD98EE6-C411-514C-B68F-66824103AA84}" type="pres">
      <dgm:prSet presAssocID="{E61A30B5-31F4-6E47-B564-140F4327743F}" presName="parSpace" presStyleCnt="0"/>
      <dgm:spPr/>
    </dgm:pt>
    <dgm:pt modelId="{186400E3-8685-9D45-81CA-26743A5D486E}" type="pres">
      <dgm:prSet presAssocID="{5B832B50-E741-6942-9EEF-C76772E0A2CC}" presName="parTxOnly" presStyleLbl="node1" presStyleIdx="2" presStyleCnt="4">
        <dgm:presLayoutVars>
          <dgm:bulletEnabled val="1"/>
        </dgm:presLayoutVars>
      </dgm:prSet>
      <dgm:spPr/>
    </dgm:pt>
    <dgm:pt modelId="{93A984FC-D5DA-EB42-9F16-BC595AF18CA2}" type="pres">
      <dgm:prSet presAssocID="{62ADCB9F-0068-C840-A3D7-2836589E082B}" presName="parSpace" presStyleCnt="0"/>
      <dgm:spPr/>
    </dgm:pt>
    <dgm:pt modelId="{658196EC-1728-E848-94C0-7D407C557657}" type="pres">
      <dgm:prSet presAssocID="{266A3BDE-3D87-834E-8C1D-23AE3AA9B2FD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B49ED103-4B65-3F40-A551-2136D5C6DF39}" srcId="{D1444A9B-C2BF-BA48-9969-164A1C0ECE6C}" destId="{11C82C97-EA97-4448-8A05-9842D259254F}" srcOrd="0" destOrd="0" parTransId="{104CFDF0-53DD-0744-BBF9-B306B5880169}" sibTransId="{7676F30D-7FC4-7146-BF17-1FBFA5F67EAD}"/>
    <dgm:cxn modelId="{3100580F-DB1F-7D45-8BB8-08B6624AA9CF}" srcId="{D1444A9B-C2BF-BA48-9969-164A1C0ECE6C}" destId="{5B832B50-E741-6942-9EEF-C76772E0A2CC}" srcOrd="2" destOrd="0" parTransId="{8C701904-3E97-DC4B-A374-A34F4FD133BC}" sibTransId="{62ADCB9F-0068-C840-A3D7-2836589E082B}"/>
    <dgm:cxn modelId="{CE356A26-6C57-334A-9BEC-E115DD5416E5}" type="presOf" srcId="{11C82C97-EA97-4448-8A05-9842D259254F}" destId="{51DFDD9D-614C-0A43-A47C-F9898C6DD518}" srcOrd="0" destOrd="0" presId="urn:microsoft.com/office/officeart/2005/8/layout/hChevron3"/>
    <dgm:cxn modelId="{AD892D2F-B9AD-2546-A1FA-0A2BAE67FA0D}" type="presOf" srcId="{266A3BDE-3D87-834E-8C1D-23AE3AA9B2FD}" destId="{658196EC-1728-E848-94C0-7D407C557657}" srcOrd="0" destOrd="0" presId="urn:microsoft.com/office/officeart/2005/8/layout/hChevron3"/>
    <dgm:cxn modelId="{92819697-06D4-7845-80B2-61EE8F0E090D}" type="presOf" srcId="{4A3E42CC-B383-B446-9F3E-0C47B518FD72}" destId="{DA008562-344C-AF45-B3FA-4851D3410F2F}" srcOrd="0" destOrd="0" presId="urn:microsoft.com/office/officeart/2005/8/layout/hChevron3"/>
    <dgm:cxn modelId="{972CDF9C-D9D2-7D47-850C-765D64FD6FC7}" srcId="{D1444A9B-C2BF-BA48-9969-164A1C0ECE6C}" destId="{266A3BDE-3D87-834E-8C1D-23AE3AA9B2FD}" srcOrd="3" destOrd="0" parTransId="{8B24BCAF-0B31-F74D-A046-2C73BA018CC4}" sibTransId="{8D3FB0F1-0C4E-D646-A701-48FE4246B604}"/>
    <dgm:cxn modelId="{709FC6AC-7BA9-DE45-BA88-9795E770FC8D}" type="presOf" srcId="{D1444A9B-C2BF-BA48-9969-164A1C0ECE6C}" destId="{0434905F-536E-BD47-A2B5-C533DDF02BC4}" srcOrd="0" destOrd="0" presId="urn:microsoft.com/office/officeart/2005/8/layout/hChevron3"/>
    <dgm:cxn modelId="{42650EB9-C145-7145-9EFF-6FC0E2C6523A}" type="presOf" srcId="{5B832B50-E741-6942-9EEF-C76772E0A2CC}" destId="{186400E3-8685-9D45-81CA-26743A5D486E}" srcOrd="0" destOrd="0" presId="urn:microsoft.com/office/officeart/2005/8/layout/hChevron3"/>
    <dgm:cxn modelId="{0581A3F8-CB9D-A041-AE1C-A98565B78F8B}" srcId="{D1444A9B-C2BF-BA48-9969-164A1C0ECE6C}" destId="{4A3E42CC-B383-B446-9F3E-0C47B518FD72}" srcOrd="1" destOrd="0" parTransId="{3280A18D-0402-AB4E-A108-59F69B55F7A2}" sibTransId="{E61A30B5-31F4-6E47-B564-140F4327743F}"/>
    <dgm:cxn modelId="{0C3539B5-47D6-414B-B8A3-F33AE27655EE}" type="presParOf" srcId="{0434905F-536E-BD47-A2B5-C533DDF02BC4}" destId="{51DFDD9D-614C-0A43-A47C-F9898C6DD518}" srcOrd="0" destOrd="0" presId="urn:microsoft.com/office/officeart/2005/8/layout/hChevron3"/>
    <dgm:cxn modelId="{B59D37CA-59FF-244D-A9D1-95CC2D8735BF}" type="presParOf" srcId="{0434905F-536E-BD47-A2B5-C533DDF02BC4}" destId="{1A2B7D90-5368-184A-A449-37F96E046255}" srcOrd="1" destOrd="0" presId="urn:microsoft.com/office/officeart/2005/8/layout/hChevron3"/>
    <dgm:cxn modelId="{1150DB73-BBDC-DF41-9D08-D7442C9F873E}" type="presParOf" srcId="{0434905F-536E-BD47-A2B5-C533DDF02BC4}" destId="{DA008562-344C-AF45-B3FA-4851D3410F2F}" srcOrd="2" destOrd="0" presId="urn:microsoft.com/office/officeart/2005/8/layout/hChevron3"/>
    <dgm:cxn modelId="{7943CD7F-7AAE-E546-B80C-F1A5FFB766D5}" type="presParOf" srcId="{0434905F-536E-BD47-A2B5-C533DDF02BC4}" destId="{3AD98EE6-C411-514C-B68F-66824103AA84}" srcOrd="3" destOrd="0" presId="urn:microsoft.com/office/officeart/2005/8/layout/hChevron3"/>
    <dgm:cxn modelId="{9CFC6B8B-A039-D642-AAB4-AA048DF5B135}" type="presParOf" srcId="{0434905F-536E-BD47-A2B5-C533DDF02BC4}" destId="{186400E3-8685-9D45-81CA-26743A5D486E}" srcOrd="4" destOrd="0" presId="urn:microsoft.com/office/officeart/2005/8/layout/hChevron3"/>
    <dgm:cxn modelId="{D2B93166-9640-2848-9472-54D20A2971C3}" type="presParOf" srcId="{0434905F-536E-BD47-A2B5-C533DDF02BC4}" destId="{93A984FC-D5DA-EB42-9F16-BC595AF18CA2}" srcOrd="5" destOrd="0" presId="urn:microsoft.com/office/officeart/2005/8/layout/hChevron3"/>
    <dgm:cxn modelId="{3A18EAC8-EDB9-FD4B-9435-42F649CFA6EF}" type="presParOf" srcId="{0434905F-536E-BD47-A2B5-C533DDF02BC4}" destId="{658196EC-1728-E848-94C0-7D407C557657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F78CA7-AE3D-8946-8BDA-872A51B1E7BC}" type="doc">
      <dgm:prSet loTypeId="urn:microsoft.com/office/officeart/2005/8/layout/cycle5" loCatId="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6F74EA1F-6E98-0641-A19B-65107124DFC5}">
      <dgm:prSet phldrT="[Text]" custT="1"/>
      <dgm:spPr/>
      <dgm:t>
        <a:bodyPr/>
        <a:lstStyle/>
        <a:p>
          <a:r>
            <a:rPr lang="en-US" sz="1400" dirty="0"/>
            <a:t>Historical Data (minimum 365 days, hourly)</a:t>
          </a:r>
        </a:p>
      </dgm:t>
    </dgm:pt>
    <dgm:pt modelId="{4CA444B6-DB6C-004F-879D-D1895371A48E}" type="parTrans" cxnId="{A6408BE6-0238-5545-8A71-BCFCAB0E2AA8}">
      <dgm:prSet/>
      <dgm:spPr/>
      <dgm:t>
        <a:bodyPr/>
        <a:lstStyle/>
        <a:p>
          <a:endParaRPr lang="en-US" sz="2000"/>
        </a:p>
      </dgm:t>
    </dgm:pt>
    <dgm:pt modelId="{A184E7FF-61E2-2C42-9A37-BB78B283ADB1}" type="sibTrans" cxnId="{A6408BE6-0238-5545-8A71-BCFCAB0E2AA8}">
      <dgm:prSet/>
      <dgm:spPr/>
      <dgm:t>
        <a:bodyPr/>
        <a:lstStyle/>
        <a:p>
          <a:endParaRPr lang="en-US" sz="2000"/>
        </a:p>
      </dgm:t>
    </dgm:pt>
    <dgm:pt modelId="{3F596CA0-6B85-1449-A2B7-908AE2504165}">
      <dgm:prSet phldrT="[Text]" custT="1"/>
      <dgm:spPr/>
      <dgm:t>
        <a:bodyPr/>
        <a:lstStyle/>
        <a:p>
          <a:r>
            <a:rPr lang="en-US" sz="1400" dirty="0"/>
            <a:t>Mixture of Experts: Ensemble Model</a:t>
          </a:r>
          <a:br>
            <a:rPr lang="en-US" sz="1400" dirty="0"/>
          </a:br>
          <a:r>
            <a:rPr lang="en-US" sz="1400" dirty="0"/>
            <a:t>(Prophet + ARIMA + LSTM)</a:t>
          </a:r>
        </a:p>
      </dgm:t>
    </dgm:pt>
    <dgm:pt modelId="{9B074B02-2CC6-5140-9ABD-DD6F90EB17E6}" type="parTrans" cxnId="{8DCFAA1A-6E0A-204D-8658-6E4A062906B4}">
      <dgm:prSet/>
      <dgm:spPr/>
      <dgm:t>
        <a:bodyPr/>
        <a:lstStyle/>
        <a:p>
          <a:endParaRPr lang="en-US" sz="2000"/>
        </a:p>
      </dgm:t>
    </dgm:pt>
    <dgm:pt modelId="{CE2766A3-BCA0-BA46-B9BD-A33F3FC59624}" type="sibTrans" cxnId="{8DCFAA1A-6E0A-204D-8658-6E4A062906B4}">
      <dgm:prSet/>
      <dgm:spPr/>
      <dgm:t>
        <a:bodyPr/>
        <a:lstStyle/>
        <a:p>
          <a:endParaRPr lang="en-US" sz="2000"/>
        </a:p>
      </dgm:t>
    </dgm:pt>
    <dgm:pt modelId="{B03F4AE6-FC1B-1643-863E-BBE79DEDF435}">
      <dgm:prSet phldrT="[Text]" custT="1"/>
      <dgm:spPr/>
      <dgm:t>
        <a:bodyPr/>
        <a:lstStyle/>
        <a:p>
          <a:r>
            <a:rPr lang="en-US" sz="1400" dirty="0"/>
            <a:t>Forecast Data (pre-weather corrected)</a:t>
          </a:r>
        </a:p>
      </dgm:t>
    </dgm:pt>
    <dgm:pt modelId="{E4F52B37-0EFC-0C44-8682-3833D8DFC823}" type="parTrans" cxnId="{C1A35800-1C55-4B4E-9885-C2F4572DC336}">
      <dgm:prSet/>
      <dgm:spPr/>
      <dgm:t>
        <a:bodyPr/>
        <a:lstStyle/>
        <a:p>
          <a:endParaRPr lang="en-US" sz="2000"/>
        </a:p>
      </dgm:t>
    </dgm:pt>
    <dgm:pt modelId="{4CC3058B-921A-C943-883F-BB209DA977D2}" type="sibTrans" cxnId="{C1A35800-1C55-4B4E-9885-C2F4572DC336}">
      <dgm:prSet/>
      <dgm:spPr/>
      <dgm:t>
        <a:bodyPr/>
        <a:lstStyle/>
        <a:p>
          <a:endParaRPr lang="en-US" sz="2000"/>
        </a:p>
      </dgm:t>
    </dgm:pt>
    <dgm:pt modelId="{A842EA91-487A-4041-8240-A70D47DBF153}">
      <dgm:prSet phldrT="[Text]" custT="1"/>
      <dgm:spPr/>
      <dgm:t>
        <a:bodyPr/>
        <a:lstStyle/>
        <a:p>
          <a:r>
            <a:rPr lang="en-US" sz="1400" dirty="0"/>
            <a:t>Weather Correction based on NOAA data</a:t>
          </a:r>
        </a:p>
      </dgm:t>
    </dgm:pt>
    <dgm:pt modelId="{23C51E8E-E939-354D-8EF2-F8709869AFCA}" type="parTrans" cxnId="{23E67AD3-B854-2744-9CEF-A923FB623BA4}">
      <dgm:prSet/>
      <dgm:spPr/>
      <dgm:t>
        <a:bodyPr/>
        <a:lstStyle/>
        <a:p>
          <a:endParaRPr lang="en-US" sz="2000"/>
        </a:p>
      </dgm:t>
    </dgm:pt>
    <dgm:pt modelId="{6F74F47F-CC26-1E46-B34A-8218B0E1F96E}" type="sibTrans" cxnId="{23E67AD3-B854-2744-9CEF-A923FB623BA4}">
      <dgm:prSet/>
      <dgm:spPr/>
      <dgm:t>
        <a:bodyPr/>
        <a:lstStyle/>
        <a:p>
          <a:endParaRPr lang="en-US" sz="2000"/>
        </a:p>
      </dgm:t>
    </dgm:pt>
    <dgm:pt modelId="{A81393E8-AC59-D344-B5E8-086A2407C5B1}">
      <dgm:prSet phldrT="[Text]" custT="1"/>
      <dgm:spPr/>
      <dgm:t>
        <a:bodyPr/>
        <a:lstStyle/>
        <a:p>
          <a:r>
            <a:rPr lang="en-US" sz="1400" dirty="0"/>
            <a:t>Final Forecast Data</a:t>
          </a:r>
        </a:p>
      </dgm:t>
    </dgm:pt>
    <dgm:pt modelId="{F7BF7F46-2564-5E4E-AB08-5B427B5400EB}" type="parTrans" cxnId="{27400090-8183-AE41-94A3-5937AE7A5E9E}">
      <dgm:prSet/>
      <dgm:spPr/>
      <dgm:t>
        <a:bodyPr/>
        <a:lstStyle/>
        <a:p>
          <a:endParaRPr lang="en-US" sz="2000"/>
        </a:p>
      </dgm:t>
    </dgm:pt>
    <dgm:pt modelId="{2D3CBB74-F42A-7742-8692-30119B644F50}" type="sibTrans" cxnId="{27400090-8183-AE41-94A3-5937AE7A5E9E}">
      <dgm:prSet/>
      <dgm:spPr/>
      <dgm:t>
        <a:bodyPr/>
        <a:lstStyle/>
        <a:p>
          <a:endParaRPr lang="en-US" sz="2000"/>
        </a:p>
      </dgm:t>
    </dgm:pt>
    <dgm:pt modelId="{9FC07D20-E1BD-104F-8095-A85D2E406EF2}">
      <dgm:prSet phldrT="[Text]" custT="1"/>
      <dgm:spPr/>
      <dgm:t>
        <a:bodyPr/>
        <a:lstStyle/>
        <a:p>
          <a:r>
            <a:rPr lang="en-US" sz="1400" dirty="0"/>
            <a:t>Hyper-parameter Refinement</a:t>
          </a:r>
        </a:p>
      </dgm:t>
    </dgm:pt>
    <dgm:pt modelId="{898A2A56-08D7-9048-A9ED-8D9E09AB1B46}" type="parTrans" cxnId="{B6145115-C900-144F-8010-381FED992C19}">
      <dgm:prSet/>
      <dgm:spPr/>
      <dgm:t>
        <a:bodyPr/>
        <a:lstStyle/>
        <a:p>
          <a:endParaRPr lang="en-US"/>
        </a:p>
      </dgm:t>
    </dgm:pt>
    <dgm:pt modelId="{A8C45CEA-0FC9-FD40-88B9-DC773284D925}" type="sibTrans" cxnId="{B6145115-C900-144F-8010-381FED992C19}">
      <dgm:prSet/>
      <dgm:spPr/>
      <dgm:t>
        <a:bodyPr/>
        <a:lstStyle/>
        <a:p>
          <a:endParaRPr lang="en-US"/>
        </a:p>
      </dgm:t>
    </dgm:pt>
    <dgm:pt modelId="{C470EF8C-5600-8C41-9CA0-13729DBFB372}" type="pres">
      <dgm:prSet presAssocID="{F9F78CA7-AE3D-8946-8BDA-872A51B1E7BC}" presName="cycle" presStyleCnt="0">
        <dgm:presLayoutVars>
          <dgm:dir/>
          <dgm:resizeHandles val="exact"/>
        </dgm:presLayoutVars>
      </dgm:prSet>
      <dgm:spPr/>
    </dgm:pt>
    <dgm:pt modelId="{3C6A3DFB-754A-004E-B554-DA5795DDD02B}" type="pres">
      <dgm:prSet presAssocID="{6F74EA1F-6E98-0641-A19B-65107124DFC5}" presName="node" presStyleLbl="node1" presStyleIdx="0" presStyleCnt="6" custScaleX="184201">
        <dgm:presLayoutVars>
          <dgm:bulletEnabled val="1"/>
        </dgm:presLayoutVars>
      </dgm:prSet>
      <dgm:spPr/>
    </dgm:pt>
    <dgm:pt modelId="{2CF65387-18FA-BE4E-B2AB-41AECBE922CA}" type="pres">
      <dgm:prSet presAssocID="{6F74EA1F-6E98-0641-A19B-65107124DFC5}" presName="spNode" presStyleCnt="0"/>
      <dgm:spPr/>
    </dgm:pt>
    <dgm:pt modelId="{65F1324D-7A86-6B4C-9156-D05C69A68296}" type="pres">
      <dgm:prSet presAssocID="{A184E7FF-61E2-2C42-9A37-BB78B283ADB1}" presName="sibTrans" presStyleLbl="sibTrans1D1" presStyleIdx="0" presStyleCnt="6"/>
      <dgm:spPr/>
    </dgm:pt>
    <dgm:pt modelId="{B12C308F-0F75-7040-86F2-A953695818C3}" type="pres">
      <dgm:prSet presAssocID="{3F596CA0-6B85-1449-A2B7-908AE2504165}" presName="node" presStyleLbl="node1" presStyleIdx="1" presStyleCnt="6" custScaleX="196896">
        <dgm:presLayoutVars>
          <dgm:bulletEnabled val="1"/>
        </dgm:presLayoutVars>
      </dgm:prSet>
      <dgm:spPr/>
    </dgm:pt>
    <dgm:pt modelId="{16A8CB74-AEE3-0749-90EF-48B282EF06EE}" type="pres">
      <dgm:prSet presAssocID="{3F596CA0-6B85-1449-A2B7-908AE2504165}" presName="spNode" presStyleCnt="0"/>
      <dgm:spPr/>
    </dgm:pt>
    <dgm:pt modelId="{99F9CE8D-10B2-D149-B249-9F4E29BE723E}" type="pres">
      <dgm:prSet presAssocID="{CE2766A3-BCA0-BA46-B9BD-A33F3FC59624}" presName="sibTrans" presStyleLbl="sibTrans1D1" presStyleIdx="1" presStyleCnt="6"/>
      <dgm:spPr/>
    </dgm:pt>
    <dgm:pt modelId="{48427E50-157D-E145-B073-40E8F2657FC5}" type="pres">
      <dgm:prSet presAssocID="{B03F4AE6-FC1B-1643-863E-BBE79DEDF435}" presName="node" presStyleLbl="node1" presStyleIdx="2" presStyleCnt="6">
        <dgm:presLayoutVars>
          <dgm:bulletEnabled val="1"/>
        </dgm:presLayoutVars>
      </dgm:prSet>
      <dgm:spPr/>
    </dgm:pt>
    <dgm:pt modelId="{15D9473E-3F8B-2E4F-892D-4A15DB6472ED}" type="pres">
      <dgm:prSet presAssocID="{B03F4AE6-FC1B-1643-863E-BBE79DEDF435}" presName="spNode" presStyleCnt="0"/>
      <dgm:spPr/>
    </dgm:pt>
    <dgm:pt modelId="{FF40E7EC-6920-3047-BAAF-6EDDE54B562E}" type="pres">
      <dgm:prSet presAssocID="{4CC3058B-921A-C943-883F-BB209DA977D2}" presName="sibTrans" presStyleLbl="sibTrans1D1" presStyleIdx="2" presStyleCnt="6"/>
      <dgm:spPr/>
    </dgm:pt>
    <dgm:pt modelId="{EC68840F-FABF-3A43-AC8B-690ED902243F}" type="pres">
      <dgm:prSet presAssocID="{A842EA91-487A-4041-8240-A70D47DBF153}" presName="node" presStyleLbl="node1" presStyleIdx="3" presStyleCnt="6">
        <dgm:presLayoutVars>
          <dgm:bulletEnabled val="1"/>
        </dgm:presLayoutVars>
      </dgm:prSet>
      <dgm:spPr/>
    </dgm:pt>
    <dgm:pt modelId="{78B7210C-48B0-EB4F-A9A8-4AA7166D3260}" type="pres">
      <dgm:prSet presAssocID="{A842EA91-487A-4041-8240-A70D47DBF153}" presName="spNode" presStyleCnt="0"/>
      <dgm:spPr/>
    </dgm:pt>
    <dgm:pt modelId="{4A9FB0C7-59E2-8A48-9D83-355ECCAA015C}" type="pres">
      <dgm:prSet presAssocID="{6F74F47F-CC26-1E46-B34A-8218B0E1F96E}" presName="sibTrans" presStyleLbl="sibTrans1D1" presStyleIdx="3" presStyleCnt="6"/>
      <dgm:spPr/>
    </dgm:pt>
    <dgm:pt modelId="{6839C67B-3B8C-6749-8B0F-E600AC0C2F28}" type="pres">
      <dgm:prSet presAssocID="{A81393E8-AC59-D344-B5E8-086A2407C5B1}" presName="node" presStyleLbl="node1" presStyleIdx="4" presStyleCnt="6">
        <dgm:presLayoutVars>
          <dgm:bulletEnabled val="1"/>
        </dgm:presLayoutVars>
      </dgm:prSet>
      <dgm:spPr/>
    </dgm:pt>
    <dgm:pt modelId="{9CBFE651-66BE-8247-8F4C-FDAB0C5F443E}" type="pres">
      <dgm:prSet presAssocID="{A81393E8-AC59-D344-B5E8-086A2407C5B1}" presName="spNode" presStyleCnt="0"/>
      <dgm:spPr/>
    </dgm:pt>
    <dgm:pt modelId="{36A1935E-5DA8-564D-A8BE-97FAA8D9AF43}" type="pres">
      <dgm:prSet presAssocID="{2D3CBB74-F42A-7742-8692-30119B644F50}" presName="sibTrans" presStyleLbl="sibTrans1D1" presStyleIdx="4" presStyleCnt="6"/>
      <dgm:spPr/>
    </dgm:pt>
    <dgm:pt modelId="{B1928D59-AC4C-AB40-BE5F-C6992F67996B}" type="pres">
      <dgm:prSet presAssocID="{9FC07D20-E1BD-104F-8095-A85D2E406EF2}" presName="node" presStyleLbl="node1" presStyleIdx="5" presStyleCnt="6">
        <dgm:presLayoutVars>
          <dgm:bulletEnabled val="1"/>
        </dgm:presLayoutVars>
      </dgm:prSet>
      <dgm:spPr/>
    </dgm:pt>
    <dgm:pt modelId="{CB0BB192-85CB-B54C-B32C-05E5AA1035B2}" type="pres">
      <dgm:prSet presAssocID="{9FC07D20-E1BD-104F-8095-A85D2E406EF2}" presName="spNode" presStyleCnt="0"/>
      <dgm:spPr/>
    </dgm:pt>
    <dgm:pt modelId="{E030205F-E80D-6C41-8123-D190F6490BAB}" type="pres">
      <dgm:prSet presAssocID="{A8C45CEA-0FC9-FD40-88B9-DC773284D925}" presName="sibTrans" presStyleLbl="sibTrans1D1" presStyleIdx="5" presStyleCnt="6"/>
      <dgm:spPr/>
    </dgm:pt>
  </dgm:ptLst>
  <dgm:cxnLst>
    <dgm:cxn modelId="{C1A35800-1C55-4B4E-9885-C2F4572DC336}" srcId="{F9F78CA7-AE3D-8946-8BDA-872A51B1E7BC}" destId="{B03F4AE6-FC1B-1643-863E-BBE79DEDF435}" srcOrd="2" destOrd="0" parTransId="{E4F52B37-0EFC-0C44-8682-3833D8DFC823}" sibTransId="{4CC3058B-921A-C943-883F-BB209DA977D2}"/>
    <dgm:cxn modelId="{8D438E08-F85D-D143-A097-959F5A57C789}" type="presOf" srcId="{A81393E8-AC59-D344-B5E8-086A2407C5B1}" destId="{6839C67B-3B8C-6749-8B0F-E600AC0C2F28}" srcOrd="0" destOrd="0" presId="urn:microsoft.com/office/officeart/2005/8/layout/cycle5"/>
    <dgm:cxn modelId="{B6145115-C900-144F-8010-381FED992C19}" srcId="{F9F78CA7-AE3D-8946-8BDA-872A51B1E7BC}" destId="{9FC07D20-E1BD-104F-8095-A85D2E406EF2}" srcOrd="5" destOrd="0" parTransId="{898A2A56-08D7-9048-A9ED-8D9E09AB1B46}" sibTransId="{A8C45CEA-0FC9-FD40-88B9-DC773284D925}"/>
    <dgm:cxn modelId="{8DCFAA1A-6E0A-204D-8658-6E4A062906B4}" srcId="{F9F78CA7-AE3D-8946-8BDA-872A51B1E7BC}" destId="{3F596CA0-6B85-1449-A2B7-908AE2504165}" srcOrd="1" destOrd="0" parTransId="{9B074B02-2CC6-5140-9ABD-DD6F90EB17E6}" sibTransId="{CE2766A3-BCA0-BA46-B9BD-A33F3FC59624}"/>
    <dgm:cxn modelId="{998E2522-F660-E74C-9BAC-C3ADB33FBB85}" type="presOf" srcId="{A184E7FF-61E2-2C42-9A37-BB78B283ADB1}" destId="{65F1324D-7A86-6B4C-9156-D05C69A68296}" srcOrd="0" destOrd="0" presId="urn:microsoft.com/office/officeart/2005/8/layout/cycle5"/>
    <dgm:cxn modelId="{9B18DF48-363A-6540-8C2C-278522BFDBA2}" type="presOf" srcId="{B03F4AE6-FC1B-1643-863E-BBE79DEDF435}" destId="{48427E50-157D-E145-B073-40E8F2657FC5}" srcOrd="0" destOrd="0" presId="urn:microsoft.com/office/officeart/2005/8/layout/cycle5"/>
    <dgm:cxn modelId="{ACC3E962-4CD9-9F4E-B861-855C3572211A}" type="presOf" srcId="{4CC3058B-921A-C943-883F-BB209DA977D2}" destId="{FF40E7EC-6920-3047-BAAF-6EDDE54B562E}" srcOrd="0" destOrd="0" presId="urn:microsoft.com/office/officeart/2005/8/layout/cycle5"/>
    <dgm:cxn modelId="{91CA5466-31F6-E04F-8EA9-7F7482EECDA2}" type="presOf" srcId="{6F74EA1F-6E98-0641-A19B-65107124DFC5}" destId="{3C6A3DFB-754A-004E-B554-DA5795DDD02B}" srcOrd="0" destOrd="0" presId="urn:microsoft.com/office/officeart/2005/8/layout/cycle5"/>
    <dgm:cxn modelId="{143EC28F-1BB6-C844-9457-D7258FED592F}" type="presOf" srcId="{3F596CA0-6B85-1449-A2B7-908AE2504165}" destId="{B12C308F-0F75-7040-86F2-A953695818C3}" srcOrd="0" destOrd="0" presId="urn:microsoft.com/office/officeart/2005/8/layout/cycle5"/>
    <dgm:cxn modelId="{27400090-8183-AE41-94A3-5937AE7A5E9E}" srcId="{F9F78CA7-AE3D-8946-8BDA-872A51B1E7BC}" destId="{A81393E8-AC59-D344-B5E8-086A2407C5B1}" srcOrd="4" destOrd="0" parTransId="{F7BF7F46-2564-5E4E-AB08-5B427B5400EB}" sibTransId="{2D3CBB74-F42A-7742-8692-30119B644F50}"/>
    <dgm:cxn modelId="{08473A91-EBFF-2B4B-9A74-48638C8DAB95}" type="presOf" srcId="{F9F78CA7-AE3D-8946-8BDA-872A51B1E7BC}" destId="{C470EF8C-5600-8C41-9CA0-13729DBFB372}" srcOrd="0" destOrd="0" presId="urn:microsoft.com/office/officeart/2005/8/layout/cycle5"/>
    <dgm:cxn modelId="{B39AF492-B596-5846-8BA5-5BDDC0CFB06F}" type="presOf" srcId="{A842EA91-487A-4041-8240-A70D47DBF153}" destId="{EC68840F-FABF-3A43-AC8B-690ED902243F}" srcOrd="0" destOrd="0" presId="urn:microsoft.com/office/officeart/2005/8/layout/cycle5"/>
    <dgm:cxn modelId="{AE9F9BC6-0F60-9340-B57C-B5E6CAFDDDC8}" type="presOf" srcId="{CE2766A3-BCA0-BA46-B9BD-A33F3FC59624}" destId="{99F9CE8D-10B2-D149-B249-9F4E29BE723E}" srcOrd="0" destOrd="0" presId="urn:microsoft.com/office/officeart/2005/8/layout/cycle5"/>
    <dgm:cxn modelId="{D94B5AD3-918F-6E41-A42A-097AD1EA6917}" type="presOf" srcId="{A8C45CEA-0FC9-FD40-88B9-DC773284D925}" destId="{E030205F-E80D-6C41-8123-D190F6490BAB}" srcOrd="0" destOrd="0" presId="urn:microsoft.com/office/officeart/2005/8/layout/cycle5"/>
    <dgm:cxn modelId="{23E67AD3-B854-2744-9CEF-A923FB623BA4}" srcId="{F9F78CA7-AE3D-8946-8BDA-872A51B1E7BC}" destId="{A842EA91-487A-4041-8240-A70D47DBF153}" srcOrd="3" destOrd="0" parTransId="{23C51E8E-E939-354D-8EF2-F8709869AFCA}" sibTransId="{6F74F47F-CC26-1E46-B34A-8218B0E1F96E}"/>
    <dgm:cxn modelId="{A6408BE6-0238-5545-8A71-BCFCAB0E2AA8}" srcId="{F9F78CA7-AE3D-8946-8BDA-872A51B1E7BC}" destId="{6F74EA1F-6E98-0641-A19B-65107124DFC5}" srcOrd="0" destOrd="0" parTransId="{4CA444B6-DB6C-004F-879D-D1895371A48E}" sibTransId="{A184E7FF-61E2-2C42-9A37-BB78B283ADB1}"/>
    <dgm:cxn modelId="{E5F26DE8-899F-404B-BA51-15754CD67979}" type="presOf" srcId="{2D3CBB74-F42A-7742-8692-30119B644F50}" destId="{36A1935E-5DA8-564D-A8BE-97FAA8D9AF43}" srcOrd="0" destOrd="0" presId="urn:microsoft.com/office/officeart/2005/8/layout/cycle5"/>
    <dgm:cxn modelId="{F4B6ACEF-0EB7-4549-87A4-729657A75E40}" type="presOf" srcId="{9FC07D20-E1BD-104F-8095-A85D2E406EF2}" destId="{B1928D59-AC4C-AB40-BE5F-C6992F67996B}" srcOrd="0" destOrd="0" presId="urn:microsoft.com/office/officeart/2005/8/layout/cycle5"/>
    <dgm:cxn modelId="{9F3A43F3-AC09-CB4B-BA7B-989AC7930C26}" type="presOf" srcId="{6F74F47F-CC26-1E46-B34A-8218B0E1F96E}" destId="{4A9FB0C7-59E2-8A48-9D83-355ECCAA015C}" srcOrd="0" destOrd="0" presId="urn:microsoft.com/office/officeart/2005/8/layout/cycle5"/>
    <dgm:cxn modelId="{08F2C99B-CCFB-1B49-A83D-8F17EC0533F8}" type="presParOf" srcId="{C470EF8C-5600-8C41-9CA0-13729DBFB372}" destId="{3C6A3DFB-754A-004E-B554-DA5795DDD02B}" srcOrd="0" destOrd="0" presId="urn:microsoft.com/office/officeart/2005/8/layout/cycle5"/>
    <dgm:cxn modelId="{B241C5D6-9410-3A4F-AEE6-99FB92CFF91F}" type="presParOf" srcId="{C470EF8C-5600-8C41-9CA0-13729DBFB372}" destId="{2CF65387-18FA-BE4E-B2AB-41AECBE922CA}" srcOrd="1" destOrd="0" presId="urn:microsoft.com/office/officeart/2005/8/layout/cycle5"/>
    <dgm:cxn modelId="{5677C7BD-23C0-1C49-A424-AC6AEE5E35B5}" type="presParOf" srcId="{C470EF8C-5600-8C41-9CA0-13729DBFB372}" destId="{65F1324D-7A86-6B4C-9156-D05C69A68296}" srcOrd="2" destOrd="0" presId="urn:microsoft.com/office/officeart/2005/8/layout/cycle5"/>
    <dgm:cxn modelId="{7DB3004E-F848-4A46-90D5-7BD0F773BB99}" type="presParOf" srcId="{C470EF8C-5600-8C41-9CA0-13729DBFB372}" destId="{B12C308F-0F75-7040-86F2-A953695818C3}" srcOrd="3" destOrd="0" presId="urn:microsoft.com/office/officeart/2005/8/layout/cycle5"/>
    <dgm:cxn modelId="{AF734CE7-6B05-6F4D-A563-FF07A0DFB855}" type="presParOf" srcId="{C470EF8C-5600-8C41-9CA0-13729DBFB372}" destId="{16A8CB74-AEE3-0749-90EF-48B282EF06EE}" srcOrd="4" destOrd="0" presId="urn:microsoft.com/office/officeart/2005/8/layout/cycle5"/>
    <dgm:cxn modelId="{7E30C2DB-25CC-1E48-A45F-A2F14ABFDA77}" type="presParOf" srcId="{C470EF8C-5600-8C41-9CA0-13729DBFB372}" destId="{99F9CE8D-10B2-D149-B249-9F4E29BE723E}" srcOrd="5" destOrd="0" presId="urn:microsoft.com/office/officeart/2005/8/layout/cycle5"/>
    <dgm:cxn modelId="{21E7758E-AE71-F445-8CE5-BBA95BE89163}" type="presParOf" srcId="{C470EF8C-5600-8C41-9CA0-13729DBFB372}" destId="{48427E50-157D-E145-B073-40E8F2657FC5}" srcOrd="6" destOrd="0" presId="urn:microsoft.com/office/officeart/2005/8/layout/cycle5"/>
    <dgm:cxn modelId="{06B8A7FB-6F71-1940-9659-64C2CD862EAC}" type="presParOf" srcId="{C470EF8C-5600-8C41-9CA0-13729DBFB372}" destId="{15D9473E-3F8B-2E4F-892D-4A15DB6472ED}" srcOrd="7" destOrd="0" presId="urn:microsoft.com/office/officeart/2005/8/layout/cycle5"/>
    <dgm:cxn modelId="{3056E243-4E6F-3B44-96ED-9F02F21156BD}" type="presParOf" srcId="{C470EF8C-5600-8C41-9CA0-13729DBFB372}" destId="{FF40E7EC-6920-3047-BAAF-6EDDE54B562E}" srcOrd="8" destOrd="0" presId="urn:microsoft.com/office/officeart/2005/8/layout/cycle5"/>
    <dgm:cxn modelId="{5EB1D1C2-D775-7245-8EA8-D56E4C2E5114}" type="presParOf" srcId="{C470EF8C-5600-8C41-9CA0-13729DBFB372}" destId="{EC68840F-FABF-3A43-AC8B-690ED902243F}" srcOrd="9" destOrd="0" presId="urn:microsoft.com/office/officeart/2005/8/layout/cycle5"/>
    <dgm:cxn modelId="{EC716957-AADB-D24E-AFA5-D700205D1DEB}" type="presParOf" srcId="{C470EF8C-5600-8C41-9CA0-13729DBFB372}" destId="{78B7210C-48B0-EB4F-A9A8-4AA7166D3260}" srcOrd="10" destOrd="0" presId="urn:microsoft.com/office/officeart/2005/8/layout/cycle5"/>
    <dgm:cxn modelId="{EB5D151F-1820-684A-A113-B22CF6201ED3}" type="presParOf" srcId="{C470EF8C-5600-8C41-9CA0-13729DBFB372}" destId="{4A9FB0C7-59E2-8A48-9D83-355ECCAA015C}" srcOrd="11" destOrd="0" presId="urn:microsoft.com/office/officeart/2005/8/layout/cycle5"/>
    <dgm:cxn modelId="{8840C0AF-ED58-8144-935B-D0626082ED3E}" type="presParOf" srcId="{C470EF8C-5600-8C41-9CA0-13729DBFB372}" destId="{6839C67B-3B8C-6749-8B0F-E600AC0C2F28}" srcOrd="12" destOrd="0" presId="urn:microsoft.com/office/officeart/2005/8/layout/cycle5"/>
    <dgm:cxn modelId="{DA5A5D65-05EA-9C43-9CC3-8F340DC1FAB3}" type="presParOf" srcId="{C470EF8C-5600-8C41-9CA0-13729DBFB372}" destId="{9CBFE651-66BE-8247-8F4C-FDAB0C5F443E}" srcOrd="13" destOrd="0" presId="urn:microsoft.com/office/officeart/2005/8/layout/cycle5"/>
    <dgm:cxn modelId="{F0C73FD0-8B2C-B447-AA14-EA3F3EAF5A4B}" type="presParOf" srcId="{C470EF8C-5600-8C41-9CA0-13729DBFB372}" destId="{36A1935E-5DA8-564D-A8BE-97FAA8D9AF43}" srcOrd="14" destOrd="0" presId="urn:microsoft.com/office/officeart/2005/8/layout/cycle5"/>
    <dgm:cxn modelId="{F00C20AC-06CB-5546-8FBF-6E6FF17DBF44}" type="presParOf" srcId="{C470EF8C-5600-8C41-9CA0-13729DBFB372}" destId="{B1928D59-AC4C-AB40-BE5F-C6992F67996B}" srcOrd="15" destOrd="0" presId="urn:microsoft.com/office/officeart/2005/8/layout/cycle5"/>
    <dgm:cxn modelId="{CD2A6DD6-0085-1448-8396-3ADF2E0369DA}" type="presParOf" srcId="{C470EF8C-5600-8C41-9CA0-13729DBFB372}" destId="{CB0BB192-85CB-B54C-B32C-05E5AA1035B2}" srcOrd="16" destOrd="0" presId="urn:microsoft.com/office/officeart/2005/8/layout/cycle5"/>
    <dgm:cxn modelId="{AD922D04-3EF3-B148-B5A8-D722B207D3F0}" type="presParOf" srcId="{C470EF8C-5600-8C41-9CA0-13729DBFB372}" destId="{E030205F-E80D-6C41-8123-D190F6490BAB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DFDD9D-614C-0A43-A47C-F9898C6DD518}">
      <dsp:nvSpPr>
        <dsp:cNvPr id="0" name=""/>
        <dsp:cNvSpPr/>
      </dsp:nvSpPr>
      <dsp:spPr>
        <a:xfrm>
          <a:off x="3080" y="1557466"/>
          <a:ext cx="3091011" cy="1236404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684" tIns="69342" rIns="34671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Gather real-time energy mix</a:t>
          </a:r>
        </a:p>
      </dsp:txBody>
      <dsp:txXfrm>
        <a:off x="3080" y="1557466"/>
        <a:ext cx="2781910" cy="1236404"/>
      </dsp:txXfrm>
    </dsp:sp>
    <dsp:sp modelId="{DA008562-344C-AF45-B3FA-4851D3410F2F}">
      <dsp:nvSpPr>
        <dsp:cNvPr id="0" name=""/>
        <dsp:cNvSpPr/>
      </dsp:nvSpPr>
      <dsp:spPr>
        <a:xfrm>
          <a:off x="2475889" y="1557466"/>
          <a:ext cx="3091011" cy="12364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“Estimate” missing data</a:t>
          </a:r>
        </a:p>
      </dsp:txBody>
      <dsp:txXfrm>
        <a:off x="3094091" y="1557466"/>
        <a:ext cx="1854607" cy="1236404"/>
      </dsp:txXfrm>
    </dsp:sp>
    <dsp:sp modelId="{186400E3-8685-9D45-81CA-26743A5D486E}">
      <dsp:nvSpPr>
        <dsp:cNvPr id="0" name=""/>
        <dsp:cNvSpPr/>
      </dsp:nvSpPr>
      <dsp:spPr>
        <a:xfrm>
          <a:off x="4948698" y="1557466"/>
          <a:ext cx="3091011" cy="123640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Calculate real-time emission</a:t>
          </a:r>
        </a:p>
      </dsp:txBody>
      <dsp:txXfrm>
        <a:off x="5566900" y="1557466"/>
        <a:ext cx="1854607" cy="1236404"/>
      </dsp:txXfrm>
    </dsp:sp>
    <dsp:sp modelId="{658196EC-1728-E848-94C0-7D407C557657}">
      <dsp:nvSpPr>
        <dsp:cNvPr id="0" name=""/>
        <dsp:cNvSpPr/>
      </dsp:nvSpPr>
      <dsp:spPr>
        <a:xfrm>
          <a:off x="7421507" y="1557466"/>
          <a:ext cx="3091011" cy="1236404"/>
        </a:xfrm>
        <a:prstGeom prst="chevron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013" tIns="69342" rIns="34671" bIns="6934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Forecast Next 24 hours</a:t>
          </a:r>
        </a:p>
      </dsp:txBody>
      <dsp:txXfrm>
        <a:off x="8039709" y="1557466"/>
        <a:ext cx="1854607" cy="12364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6A3DFB-754A-004E-B554-DA5795DDD02B}">
      <dsp:nvSpPr>
        <dsp:cNvPr id="0" name=""/>
        <dsp:cNvSpPr/>
      </dsp:nvSpPr>
      <dsp:spPr>
        <a:xfrm>
          <a:off x="2631424" y="1647"/>
          <a:ext cx="2170568" cy="7659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Historical Data (minimum 365 days, hourly)</a:t>
          </a:r>
        </a:p>
      </dsp:txBody>
      <dsp:txXfrm>
        <a:off x="2668814" y="39037"/>
        <a:ext cx="2095788" cy="691160"/>
      </dsp:txXfrm>
    </dsp:sp>
    <dsp:sp modelId="{65F1324D-7A86-6B4C-9156-D05C69A68296}">
      <dsp:nvSpPr>
        <dsp:cNvPr id="0" name=""/>
        <dsp:cNvSpPr/>
      </dsp:nvSpPr>
      <dsp:spPr>
        <a:xfrm>
          <a:off x="1913429" y="384617"/>
          <a:ext cx="3606558" cy="3606558"/>
        </a:xfrm>
        <a:custGeom>
          <a:avLst/>
          <a:gdLst/>
          <a:ahLst/>
          <a:cxnLst/>
          <a:rect l="0" t="0" r="0" b="0"/>
          <a:pathLst>
            <a:path>
              <a:moveTo>
                <a:pt x="2926206" y="392304"/>
              </a:moveTo>
              <a:arcTo wR="1803279" hR="1803279" stAng="18510876" swAng="27264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2C308F-0F75-7040-86F2-A953695818C3}">
      <dsp:nvSpPr>
        <dsp:cNvPr id="0" name=""/>
        <dsp:cNvSpPr/>
      </dsp:nvSpPr>
      <dsp:spPr>
        <a:xfrm>
          <a:off x="4118312" y="903287"/>
          <a:ext cx="2320162" cy="7659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Mixture of Experts: Ensemble Model</a:t>
          </a:r>
          <a:br>
            <a:rPr lang="en-US" sz="1400" kern="1200" dirty="0"/>
          </a:br>
          <a:r>
            <a:rPr lang="en-US" sz="1400" kern="1200" dirty="0"/>
            <a:t>(Prophet + ARIMA + LSTM)</a:t>
          </a:r>
        </a:p>
      </dsp:txBody>
      <dsp:txXfrm>
        <a:off x="4155702" y="940677"/>
        <a:ext cx="2245382" cy="691160"/>
      </dsp:txXfrm>
    </dsp:sp>
    <dsp:sp modelId="{99F9CE8D-10B2-D149-B249-9F4E29BE723E}">
      <dsp:nvSpPr>
        <dsp:cNvPr id="0" name=""/>
        <dsp:cNvSpPr/>
      </dsp:nvSpPr>
      <dsp:spPr>
        <a:xfrm>
          <a:off x="1913429" y="384617"/>
          <a:ext cx="3606558" cy="3606558"/>
        </a:xfrm>
        <a:custGeom>
          <a:avLst/>
          <a:gdLst/>
          <a:ahLst/>
          <a:cxnLst/>
          <a:rect l="0" t="0" r="0" b="0"/>
          <a:pathLst>
            <a:path>
              <a:moveTo>
                <a:pt x="3578480" y="1486301"/>
              </a:moveTo>
              <a:arcTo wR="1803279" hR="1803279" stAng="20992562" swAng="121487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427E50-157D-E145-B073-40E8F2657FC5}">
      <dsp:nvSpPr>
        <dsp:cNvPr id="0" name=""/>
        <dsp:cNvSpPr/>
      </dsp:nvSpPr>
      <dsp:spPr>
        <a:xfrm>
          <a:off x="4689209" y="2706566"/>
          <a:ext cx="1178369" cy="7659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Forecast Data (pre-weather corrected)</a:t>
          </a:r>
        </a:p>
      </dsp:txBody>
      <dsp:txXfrm>
        <a:off x="4726599" y="2743956"/>
        <a:ext cx="1103589" cy="691160"/>
      </dsp:txXfrm>
    </dsp:sp>
    <dsp:sp modelId="{FF40E7EC-6920-3047-BAAF-6EDDE54B562E}">
      <dsp:nvSpPr>
        <dsp:cNvPr id="0" name=""/>
        <dsp:cNvSpPr/>
      </dsp:nvSpPr>
      <dsp:spPr>
        <a:xfrm>
          <a:off x="1913429" y="384617"/>
          <a:ext cx="3606558" cy="3606558"/>
        </a:xfrm>
        <a:custGeom>
          <a:avLst/>
          <a:gdLst/>
          <a:ahLst/>
          <a:cxnLst/>
          <a:rect l="0" t="0" r="0" b="0"/>
          <a:pathLst>
            <a:path>
              <a:moveTo>
                <a:pt x="2950629" y="3194466"/>
              </a:moveTo>
              <a:arcTo wR="1803279" hR="1803279" stAng="3029200" swAng="92308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68840F-FABF-3A43-AC8B-690ED902243F}">
      <dsp:nvSpPr>
        <dsp:cNvPr id="0" name=""/>
        <dsp:cNvSpPr/>
      </dsp:nvSpPr>
      <dsp:spPr>
        <a:xfrm>
          <a:off x="3127523" y="3608206"/>
          <a:ext cx="1178369" cy="7659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Weather Correction based on NOAA data</a:t>
          </a:r>
        </a:p>
      </dsp:txBody>
      <dsp:txXfrm>
        <a:off x="3164913" y="3645596"/>
        <a:ext cx="1103589" cy="691160"/>
      </dsp:txXfrm>
    </dsp:sp>
    <dsp:sp modelId="{4A9FB0C7-59E2-8A48-9D83-355ECCAA015C}">
      <dsp:nvSpPr>
        <dsp:cNvPr id="0" name=""/>
        <dsp:cNvSpPr/>
      </dsp:nvSpPr>
      <dsp:spPr>
        <a:xfrm>
          <a:off x="1913429" y="384617"/>
          <a:ext cx="3606558" cy="3606558"/>
        </a:xfrm>
        <a:custGeom>
          <a:avLst/>
          <a:gdLst/>
          <a:ahLst/>
          <a:cxnLst/>
          <a:rect l="0" t="0" r="0" b="0"/>
          <a:pathLst>
            <a:path>
              <a:moveTo>
                <a:pt x="1066122" y="3449005"/>
              </a:moveTo>
              <a:arcTo wR="1803279" hR="1803279" stAng="6847718" swAng="923082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39C67B-3B8C-6749-8B0F-E600AC0C2F28}">
      <dsp:nvSpPr>
        <dsp:cNvPr id="0" name=""/>
        <dsp:cNvSpPr/>
      </dsp:nvSpPr>
      <dsp:spPr>
        <a:xfrm>
          <a:off x="1565838" y="2706566"/>
          <a:ext cx="1178369" cy="7659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Final Forecast Data</a:t>
          </a:r>
        </a:p>
      </dsp:txBody>
      <dsp:txXfrm>
        <a:off x="1603228" y="2743956"/>
        <a:ext cx="1103589" cy="691160"/>
      </dsp:txXfrm>
    </dsp:sp>
    <dsp:sp modelId="{36A1935E-5DA8-564D-A8BE-97FAA8D9AF43}">
      <dsp:nvSpPr>
        <dsp:cNvPr id="0" name=""/>
        <dsp:cNvSpPr/>
      </dsp:nvSpPr>
      <dsp:spPr>
        <a:xfrm>
          <a:off x="1913429" y="384617"/>
          <a:ext cx="3606558" cy="3606558"/>
        </a:xfrm>
        <a:custGeom>
          <a:avLst/>
          <a:gdLst/>
          <a:ahLst/>
          <a:cxnLst/>
          <a:rect l="0" t="0" r="0" b="0"/>
          <a:pathLst>
            <a:path>
              <a:moveTo>
                <a:pt x="28077" y="2120256"/>
              </a:moveTo>
              <a:arcTo wR="1803279" hR="1803279" stAng="10192562" swAng="1214876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928D59-AC4C-AB40-BE5F-C6992F67996B}">
      <dsp:nvSpPr>
        <dsp:cNvPr id="0" name=""/>
        <dsp:cNvSpPr/>
      </dsp:nvSpPr>
      <dsp:spPr>
        <a:xfrm>
          <a:off x="1565838" y="903287"/>
          <a:ext cx="1178369" cy="7659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Hyper-parameter Refinement</a:t>
          </a:r>
        </a:p>
      </dsp:txBody>
      <dsp:txXfrm>
        <a:off x="1603228" y="940677"/>
        <a:ext cx="1103589" cy="691160"/>
      </dsp:txXfrm>
    </dsp:sp>
    <dsp:sp modelId="{E030205F-E80D-6C41-8123-D190F6490BAB}">
      <dsp:nvSpPr>
        <dsp:cNvPr id="0" name=""/>
        <dsp:cNvSpPr/>
      </dsp:nvSpPr>
      <dsp:spPr>
        <a:xfrm>
          <a:off x="1913429" y="384617"/>
          <a:ext cx="3606558" cy="3606558"/>
        </a:xfrm>
        <a:custGeom>
          <a:avLst/>
          <a:gdLst/>
          <a:ahLst/>
          <a:cxnLst/>
          <a:rect l="0" t="0" r="0" b="0"/>
          <a:pathLst>
            <a:path>
              <a:moveTo>
                <a:pt x="572094" y="485705"/>
              </a:moveTo>
              <a:arcTo wR="1803279" hR="1803279" stAng="13616477" swAng="272647"/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08267-9444-CCBF-9965-C246CD8EC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484BB7-F3B2-43DE-F0A6-00103F5D4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02A39-4997-DACC-4022-A4A1241AC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AADE-5F60-8146-9C3F-96A71F49E559}" type="datetimeFigureOut">
              <a:rPr lang="en-US" smtClean="0"/>
              <a:t>3/7/25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7C633-4A84-2F28-683A-3FA7E46AB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4A065-9B57-E0DB-7841-494400779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8795-F255-3643-B7C5-BA1718DFE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93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E8754-ADC6-06BB-58DD-B84CB119D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4A4B35-EC64-6FC3-AFD0-9C333B970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86F66-8968-6A52-4CBF-AA58EB362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AADE-5F60-8146-9C3F-96A71F49E559}" type="datetimeFigureOut">
              <a:rPr lang="en-US" smtClean="0"/>
              <a:t>3/7/25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E6BAA-735D-CDA0-B3C0-9ECB21327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EAB90-8C9F-CEA8-DC3C-4873C016E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8795-F255-3643-B7C5-BA1718DFE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8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8C97EC-D7CB-D020-B4B7-BE7E12CF8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6704E-6C03-5ADB-0562-1D1FB7A32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BA76D-B7D2-C992-5296-79102C7CC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AADE-5F60-8146-9C3F-96A71F49E559}" type="datetimeFigureOut">
              <a:rPr lang="en-US" smtClean="0"/>
              <a:t>3/7/25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8BEF9-899A-474D-BEB2-03519E672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9AE37-7BFE-484B-C17B-819885864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8795-F255-3643-B7C5-BA1718DFE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1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0CFFE-C3C6-E363-96F9-ADFFC28DE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17DA5-5009-DDD3-9AC5-8E90E8632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89E70-E3D9-E1CB-F282-E2B1ABC48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AADE-5F60-8146-9C3F-96A71F49E559}" type="datetimeFigureOut">
              <a:rPr lang="en-US" smtClean="0"/>
              <a:t>3/7/25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73C06-8DEB-0F85-D069-9A7155F92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09F75-DDB4-1AE8-A40F-845916D55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8795-F255-3643-B7C5-BA1718DFE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46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E776C-3492-75BA-F6BD-2AC5B50D5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F1A56-3164-C225-D28E-D2D4513C8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356E9-1A57-9871-184A-E36A6ACAB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AADE-5F60-8146-9C3F-96A71F49E559}" type="datetimeFigureOut">
              <a:rPr lang="en-US" smtClean="0"/>
              <a:t>3/7/25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372E9-72C3-0F28-AD31-973081ECB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93CAA-13F0-9273-F7E9-44C581870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8795-F255-3643-B7C5-BA1718DFE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02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695AE-1FC7-C4D9-CB50-D6AD9476E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rgbClr val="0070C0"/>
                </a:solidFill>
                <a:latin typeface="Avenir" panose="02000503020000020003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38A9E-7D54-E346-1097-016A574BBE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="0" i="0">
                <a:latin typeface="Avenir" panose="02000503020000020003" pitchFamily="2" charset="0"/>
              </a:defRPr>
            </a:lvl1pPr>
            <a:lvl2pPr>
              <a:defRPr b="0" i="0">
                <a:latin typeface="Avenir" panose="02000503020000020003" pitchFamily="2" charset="0"/>
              </a:defRPr>
            </a:lvl2pPr>
            <a:lvl3pPr>
              <a:defRPr b="0" i="0">
                <a:latin typeface="Avenir" panose="02000503020000020003" pitchFamily="2" charset="0"/>
              </a:defRPr>
            </a:lvl3pPr>
            <a:lvl4pPr>
              <a:defRPr b="0" i="0">
                <a:latin typeface="Avenir" panose="02000503020000020003" pitchFamily="2" charset="0"/>
              </a:defRPr>
            </a:lvl4pPr>
            <a:lvl5pPr>
              <a:defRPr b="0" i="0">
                <a:latin typeface="Avenir" panose="02000503020000020003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F99788-52D3-0E8D-C686-D277A5C4B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="0" i="0">
                <a:latin typeface="Avenir" panose="02000503020000020003" pitchFamily="2" charset="0"/>
              </a:defRPr>
            </a:lvl1pPr>
            <a:lvl2pPr>
              <a:defRPr b="0" i="0">
                <a:latin typeface="Avenir" panose="02000503020000020003" pitchFamily="2" charset="0"/>
              </a:defRPr>
            </a:lvl2pPr>
            <a:lvl3pPr>
              <a:defRPr b="0" i="0">
                <a:latin typeface="Avenir" panose="02000503020000020003" pitchFamily="2" charset="0"/>
              </a:defRPr>
            </a:lvl3pPr>
            <a:lvl4pPr>
              <a:defRPr b="0" i="0">
                <a:latin typeface="Avenir" panose="02000503020000020003" pitchFamily="2" charset="0"/>
              </a:defRPr>
            </a:lvl4pPr>
            <a:lvl5pPr>
              <a:defRPr b="0" i="0">
                <a:latin typeface="Avenir" panose="02000503020000020003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F9BF2-B143-79FF-16CE-F9B50E5B5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Avenir" panose="02000503020000020003" pitchFamily="2" charset="0"/>
              </a:defRPr>
            </a:lvl1pPr>
          </a:lstStyle>
          <a:p>
            <a:fld id="{9876AADE-5F60-8146-9C3F-96A71F49E559}" type="datetimeFigureOut">
              <a:rPr lang="en-US" smtClean="0"/>
              <a:pPr/>
              <a:t>3/7/25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893AB-0130-CF5A-A91B-B0111FB54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Avenir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897F2-1B78-620D-7F32-CCFD6DADA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Avenir" panose="02000503020000020003" pitchFamily="2" charset="0"/>
              </a:defRPr>
            </a:lvl1pPr>
          </a:lstStyle>
          <a:p>
            <a:fld id="{1E3F8795-F255-3643-B7C5-BA1718DFE1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27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DCEB7-54A7-A00E-CB3F-4FB2FDA69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6B164-A89C-EC9C-7503-F7A507DE4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D6EADE-831A-C348-3916-26A900524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119720-243E-7461-5084-698C84F1CA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EA8514-6E93-85BE-6F42-18CFF14CD1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D5D1BD-CBE2-1806-EF7A-39D795F1E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AADE-5F60-8146-9C3F-96A71F49E559}" type="datetimeFigureOut">
              <a:rPr lang="en-US" smtClean="0"/>
              <a:t>3/7/25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3F62D3-30D4-DCE4-0099-21DA5FA61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E4DB0F-96D5-0696-3162-95C5DE579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8795-F255-3643-B7C5-BA1718DFE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70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BF6A9-0FCD-AE8B-D1C8-A7170CE9D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81C282-5EA8-B8FB-E800-87C62435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AADE-5F60-8146-9C3F-96A71F49E559}" type="datetimeFigureOut">
              <a:rPr lang="en-US" smtClean="0"/>
              <a:t>3/7/25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9FFD64-CB3D-C325-AD5B-864EBCDA3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9C2D8A-B665-FC5A-B975-844879C93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8795-F255-3643-B7C5-BA1718DFE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78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447EF5-718B-7F9D-01A7-558187AFC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AADE-5F60-8146-9C3F-96A71F49E559}" type="datetimeFigureOut">
              <a:rPr lang="en-US" smtClean="0"/>
              <a:t>3/7/25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F8B396-77D2-FDF5-8A50-12BE2F1B1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5FF10-7E14-5247-497D-EA43ADFB6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8795-F255-3643-B7C5-BA1718DFE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48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6A9BB-51D5-EAA0-DBCF-5BDDD4C15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3A79F-E791-19FF-BAF8-114D4ABCC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F904A2-AAE7-5586-365A-05252C6DC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5AE85-1978-24CB-561B-966D7B8DE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AADE-5F60-8146-9C3F-96A71F49E559}" type="datetimeFigureOut">
              <a:rPr lang="en-US" smtClean="0"/>
              <a:t>3/7/25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B1C0EC-669F-371C-A5C8-34FCDE54A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D45FA-1ACB-B783-AEED-4310F3232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8795-F255-3643-B7C5-BA1718DFE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68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40856-947B-E2EC-2E41-8C395305E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455FA1-DC7F-14A7-29A6-7EEB1B8205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56AD0-F7D0-C3A7-1F11-35C71DFA7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E87FF-EDC7-6E57-2B09-1168C96A1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6AADE-5F60-8146-9C3F-96A71F49E559}" type="datetimeFigureOut">
              <a:rPr lang="en-US" smtClean="0"/>
              <a:t>3/7/25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553E5-C5BD-5D02-8B59-002F29455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83F52-222A-7D6D-15ED-E577BDC02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8795-F255-3643-B7C5-BA1718DFE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045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Gradient Background Images - Free Download on Freepik">
            <a:extLst>
              <a:ext uri="{FF2B5EF4-FFF2-40B4-BE49-F238E27FC236}">
                <a16:creationId xmlns:a16="http://schemas.microsoft.com/office/drawing/2014/main" id="{64BAE291-8652-E9C5-24CE-BBEDF9508A1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569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051DA9-2475-C78C-BD51-6C6704E23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58A6B-DC9E-2AC7-F12D-184A95540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03AD3-6BA6-A885-8C5C-9584FE8B65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 Book" panose="02000503020000020003" pitchFamily="2" charset="0"/>
              </a:defRPr>
            </a:lvl1pPr>
          </a:lstStyle>
          <a:p>
            <a:fld id="{9876AADE-5F60-8146-9C3F-96A71F49E559}" type="datetimeFigureOut">
              <a:rPr lang="en-US" smtClean="0"/>
              <a:pPr/>
              <a:t>3/7/25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BF1EA-E857-6CE4-6B5F-029B915CC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venir Book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475D0-CE37-589F-1EB1-9214534A44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 Book" panose="02000503020000020003" pitchFamily="2" charset="0"/>
              </a:defRPr>
            </a:lvl1pPr>
          </a:lstStyle>
          <a:p>
            <a:fld id="{1E3F8795-F255-3643-B7C5-BA1718DFE14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 descr="Samsung Research (@samsungresearch) / X">
            <a:extLst>
              <a:ext uri="{FF2B5EF4-FFF2-40B4-BE49-F238E27FC236}">
                <a16:creationId xmlns:a16="http://schemas.microsoft.com/office/drawing/2014/main" id="{37ED995E-9857-2ADF-9293-6D16998E7F9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78" b="42187"/>
          <a:stretch/>
        </p:blipFill>
        <p:spPr bwMode="auto">
          <a:xfrm>
            <a:off x="8700655" y="0"/>
            <a:ext cx="2881745" cy="516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11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70C0"/>
          </a:solidFill>
          <a:latin typeface="Avenir Book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ook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48672F-56F8-6386-18BB-7E8C8C077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97" y="952561"/>
            <a:ext cx="7206049" cy="470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009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3B448D-9489-1EB1-2D05-1D1371773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5265"/>
            <a:ext cx="12192000" cy="609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9A287E-9DCF-9ADA-B84D-E29F78163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Avista</a:t>
            </a:r>
            <a:r>
              <a:rPr lang="en-US" sz="3600" dirty="0"/>
              <a:t> Region: Natural Gas: Actual v/s Forecasts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A51999B-CD7F-4E90-3E3E-21D0A3BCADF2}"/>
              </a:ext>
            </a:extLst>
          </p:cNvPr>
          <p:cNvSpPr/>
          <p:nvPr/>
        </p:nvSpPr>
        <p:spPr>
          <a:xfrm>
            <a:off x="848140" y="291548"/>
            <a:ext cx="2160104" cy="4373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Light" panose="020B0402020203020204" pitchFamily="34" charset="77"/>
              </a:rPr>
              <a:t>TEST REGION 1</a:t>
            </a:r>
          </a:p>
        </p:txBody>
      </p:sp>
    </p:spTree>
    <p:extLst>
      <p:ext uri="{BB962C8B-B14F-4D97-AF65-F5344CB8AC3E}">
        <p14:creationId xmlns:p14="http://schemas.microsoft.com/office/powerpoint/2010/main" val="1385185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92F5D9-53F1-A011-9888-7F946EA58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82" y="1050234"/>
            <a:ext cx="11615531" cy="58077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9A287E-9DCF-9ADA-B84D-E29F78163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Avista</a:t>
            </a:r>
            <a:r>
              <a:rPr lang="en-US" sz="3600" dirty="0"/>
              <a:t> Region: Solar: Actual v/s Forecasts</a:t>
            </a:r>
          </a:p>
        </p:txBody>
      </p:sp>
    </p:spTree>
    <p:extLst>
      <p:ext uri="{BB962C8B-B14F-4D97-AF65-F5344CB8AC3E}">
        <p14:creationId xmlns:p14="http://schemas.microsoft.com/office/powerpoint/2010/main" val="2334086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350D76-0243-39EF-9BCE-D0FB82F9A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61" y="947530"/>
            <a:ext cx="11820939" cy="59104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9A287E-9DCF-9ADA-B84D-E29F78163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Avista</a:t>
            </a:r>
            <a:r>
              <a:rPr lang="en-US" sz="3600" dirty="0"/>
              <a:t> Region: Hydropower: Actual v/s Forecasts</a:t>
            </a:r>
          </a:p>
        </p:txBody>
      </p:sp>
    </p:spTree>
    <p:extLst>
      <p:ext uri="{BB962C8B-B14F-4D97-AF65-F5344CB8AC3E}">
        <p14:creationId xmlns:p14="http://schemas.microsoft.com/office/powerpoint/2010/main" val="2601421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FEB3B0-55AE-520D-9CCA-2AF9B904E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61" y="997226"/>
            <a:ext cx="11350486" cy="56752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9A287E-9DCF-9ADA-B84D-E29F78163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Avista</a:t>
            </a:r>
            <a:r>
              <a:rPr lang="en-US" sz="3600" dirty="0"/>
              <a:t> Region: Wind: Actual v/s Forecasts</a:t>
            </a:r>
          </a:p>
        </p:txBody>
      </p:sp>
    </p:spTree>
    <p:extLst>
      <p:ext uri="{BB962C8B-B14F-4D97-AF65-F5344CB8AC3E}">
        <p14:creationId xmlns:p14="http://schemas.microsoft.com/office/powerpoint/2010/main" val="598146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AC36EF8-AAD8-BEB5-22D5-32FB11320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17" y="1051891"/>
            <a:ext cx="11612217" cy="58061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4295B3-F20E-2ADD-A324-4F28B0DBE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940" y="775943"/>
            <a:ext cx="10515600" cy="655292"/>
          </a:xfrm>
        </p:spPr>
        <p:txBody>
          <a:bodyPr>
            <a:normAutofit/>
          </a:bodyPr>
          <a:lstStyle/>
          <a:p>
            <a:r>
              <a:rPr lang="en-US" sz="3600" dirty="0"/>
              <a:t>Natural Gas forecast vs actual in CISO Region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54A1D4D-098C-2BD6-CBBD-9AAD97394FA0}"/>
              </a:ext>
            </a:extLst>
          </p:cNvPr>
          <p:cNvSpPr/>
          <p:nvPr/>
        </p:nvSpPr>
        <p:spPr>
          <a:xfrm>
            <a:off x="781879" y="318052"/>
            <a:ext cx="2160104" cy="437321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venir Light" panose="020B0402020203020204" pitchFamily="34" charset="77"/>
              </a:rPr>
              <a:t>TEST REGION 2</a:t>
            </a:r>
          </a:p>
        </p:txBody>
      </p:sp>
    </p:spTree>
    <p:extLst>
      <p:ext uri="{BB962C8B-B14F-4D97-AF65-F5344CB8AC3E}">
        <p14:creationId xmlns:p14="http://schemas.microsoft.com/office/powerpoint/2010/main" val="2628386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07C91-2432-8B5E-66A6-4081AC114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&amp; Next Steps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075E9-1DF0-D469-2368-6D5CB741F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Proof of Concept for Forecasting is done, alongside Estimation Service.</a:t>
            </a:r>
          </a:p>
          <a:p>
            <a:r>
              <a:rPr lang="en-US" dirty="0"/>
              <a:t>Accuracy of forecast results meet industry standards in experiment area.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000" dirty="0"/>
              <a:t>N E X T --</a:t>
            </a:r>
          </a:p>
          <a:p>
            <a:r>
              <a:rPr lang="en-US" dirty="0"/>
              <a:t>Plan for architecture and management of 1,700+ region specific and fuel specific Forecasting ML models. </a:t>
            </a:r>
          </a:p>
        </p:txBody>
      </p:sp>
    </p:spTree>
    <p:extLst>
      <p:ext uri="{BB962C8B-B14F-4D97-AF65-F5344CB8AC3E}">
        <p14:creationId xmlns:p14="http://schemas.microsoft.com/office/powerpoint/2010/main" val="3443508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72E99D-FA79-15BE-E913-FDCE83570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59" y="951470"/>
            <a:ext cx="6887277" cy="449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751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28406-9D36-41F5-CCB5-A28EDD599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Carbon Aggregation Service + Forecasting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DAE6AFF-7866-16F8-DA0E-10300AD229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432143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BFC0C3F-18AD-3BAD-7502-85D5DF18A5C9}"/>
              </a:ext>
            </a:extLst>
          </p:cNvPr>
          <p:cNvCxnSpPr>
            <a:cxnSpLocks/>
          </p:cNvCxnSpPr>
          <p:nvPr/>
        </p:nvCxnSpPr>
        <p:spPr>
          <a:xfrm>
            <a:off x="975360" y="5364480"/>
            <a:ext cx="7437120" cy="0"/>
          </a:xfrm>
          <a:prstGeom prst="line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94A6738-B9E0-E579-122F-EB302830198F}"/>
              </a:ext>
            </a:extLst>
          </p:cNvPr>
          <p:cNvSpPr txBox="1"/>
          <p:nvPr/>
        </p:nvSpPr>
        <p:spPr>
          <a:xfrm>
            <a:off x="3149600" y="5080000"/>
            <a:ext cx="290576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PHASE 1: Deliver by </a:t>
            </a:r>
          </a:p>
          <a:p>
            <a:pPr algn="ctr"/>
            <a:r>
              <a:rPr lang="en-US" dirty="0"/>
              <a:t>May (first week) 2025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09ECEC0-00FB-EB68-6959-54460C962C8A}"/>
              </a:ext>
            </a:extLst>
          </p:cNvPr>
          <p:cNvCxnSpPr>
            <a:cxnSpLocks/>
          </p:cNvCxnSpPr>
          <p:nvPr/>
        </p:nvCxnSpPr>
        <p:spPr>
          <a:xfrm>
            <a:off x="8351520" y="5923280"/>
            <a:ext cx="2956560" cy="0"/>
          </a:xfrm>
          <a:prstGeom prst="line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8F4EE7C-3662-D398-4133-14A4E168C930}"/>
              </a:ext>
            </a:extLst>
          </p:cNvPr>
          <p:cNvSpPr txBox="1"/>
          <p:nvPr/>
        </p:nvSpPr>
        <p:spPr>
          <a:xfrm>
            <a:off x="9276080" y="5659120"/>
            <a:ext cx="120904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PHASE 2 (TBD)</a:t>
            </a:r>
          </a:p>
        </p:txBody>
      </p:sp>
      <p:sp>
        <p:nvSpPr>
          <p:cNvPr id="12" name="Oval Callout 11">
            <a:extLst>
              <a:ext uri="{FF2B5EF4-FFF2-40B4-BE49-F238E27FC236}">
                <a16:creationId xmlns:a16="http://schemas.microsoft.com/office/drawing/2014/main" id="{DB7AF06B-CBB3-3090-23C1-640A0B0EB15D}"/>
              </a:ext>
            </a:extLst>
          </p:cNvPr>
          <p:cNvSpPr/>
          <p:nvPr/>
        </p:nvSpPr>
        <p:spPr>
          <a:xfrm>
            <a:off x="1706880" y="2255520"/>
            <a:ext cx="1280160" cy="894080"/>
          </a:xfrm>
          <a:prstGeom prst="wedgeEllipseCallout">
            <a:avLst>
              <a:gd name="adj1" fmla="val -30357"/>
              <a:gd name="adj2" fmla="val 8977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100%</a:t>
            </a:r>
          </a:p>
        </p:txBody>
      </p:sp>
      <p:sp>
        <p:nvSpPr>
          <p:cNvPr id="13" name="Oval Callout 12">
            <a:extLst>
              <a:ext uri="{FF2B5EF4-FFF2-40B4-BE49-F238E27FC236}">
                <a16:creationId xmlns:a16="http://schemas.microsoft.com/office/drawing/2014/main" id="{E6F55334-64E7-642E-567B-E24574256FAC}"/>
              </a:ext>
            </a:extLst>
          </p:cNvPr>
          <p:cNvSpPr/>
          <p:nvPr/>
        </p:nvSpPr>
        <p:spPr>
          <a:xfrm>
            <a:off x="10434320" y="2265680"/>
            <a:ext cx="1280160" cy="894080"/>
          </a:xfrm>
          <a:prstGeom prst="wedgeEllipseCallout">
            <a:avLst>
              <a:gd name="adj1" fmla="val -30357"/>
              <a:gd name="adj2" fmla="val 8977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~20%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FA7273C7-18B5-E77F-F6ED-9201AF87E261}"/>
              </a:ext>
            </a:extLst>
          </p:cNvPr>
          <p:cNvSpPr/>
          <p:nvPr/>
        </p:nvSpPr>
        <p:spPr>
          <a:xfrm rot="5400000">
            <a:off x="7172960" y="223520"/>
            <a:ext cx="609600" cy="4998720"/>
          </a:xfrm>
          <a:prstGeom prst="leftBrace">
            <a:avLst>
              <a:gd name="adj1" fmla="val 24194"/>
              <a:gd name="adj2" fmla="val 747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64D51D-A25B-86D6-53AE-48FD7E8DDB5C}"/>
              </a:ext>
            </a:extLst>
          </p:cNvPr>
          <p:cNvSpPr txBox="1"/>
          <p:nvPr/>
        </p:nvSpPr>
        <p:spPr>
          <a:xfrm>
            <a:off x="4348480" y="1584960"/>
            <a:ext cx="499872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Two Separate products from Electricity Maps </a:t>
            </a:r>
            <a:br>
              <a:rPr lang="en-US" dirty="0"/>
            </a:br>
            <a:r>
              <a:rPr lang="en-US" dirty="0"/>
              <a:t>(150K x 2 = 300K Euros/year)</a:t>
            </a:r>
          </a:p>
        </p:txBody>
      </p:sp>
      <p:sp>
        <p:nvSpPr>
          <p:cNvPr id="16" name="Oval Callout 15">
            <a:extLst>
              <a:ext uri="{FF2B5EF4-FFF2-40B4-BE49-F238E27FC236}">
                <a16:creationId xmlns:a16="http://schemas.microsoft.com/office/drawing/2014/main" id="{5296EFC4-710A-159B-9748-14D227B2D5A2}"/>
              </a:ext>
            </a:extLst>
          </p:cNvPr>
          <p:cNvSpPr/>
          <p:nvPr/>
        </p:nvSpPr>
        <p:spPr>
          <a:xfrm>
            <a:off x="5374640" y="2783840"/>
            <a:ext cx="1127760" cy="579120"/>
          </a:xfrm>
          <a:prstGeom prst="wedgeEllipseCallout">
            <a:avLst>
              <a:gd name="adj1" fmla="val -30357"/>
              <a:gd name="adj2" fmla="val 8977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100%</a:t>
            </a:r>
          </a:p>
        </p:txBody>
      </p:sp>
    </p:spTree>
    <p:extLst>
      <p:ext uri="{BB962C8B-B14F-4D97-AF65-F5344CB8AC3E}">
        <p14:creationId xmlns:p14="http://schemas.microsoft.com/office/powerpoint/2010/main" val="69493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B3D041AB-13A5-5B7C-B54B-4A4A2CD58CB1}"/>
              </a:ext>
            </a:extLst>
          </p:cNvPr>
          <p:cNvSpPr/>
          <p:nvPr/>
        </p:nvSpPr>
        <p:spPr>
          <a:xfrm>
            <a:off x="9187952" y="2957002"/>
            <a:ext cx="868680" cy="3124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 L Model</a:t>
            </a:r>
            <a:br>
              <a:rPr lang="en-US" sz="1200" dirty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0D7EAE-5CDB-060C-0A7F-7C1868210D34}"/>
              </a:ext>
            </a:extLst>
          </p:cNvPr>
          <p:cNvSpPr/>
          <p:nvPr/>
        </p:nvSpPr>
        <p:spPr>
          <a:xfrm>
            <a:off x="1481592" y="2959542"/>
            <a:ext cx="868680" cy="3124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M L Model</a:t>
            </a:r>
            <a:br>
              <a:rPr lang="en-US" sz="1200" dirty="0"/>
            </a:br>
            <a:endParaRPr lang="en-US" sz="1200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0EE4734-A6FE-C194-C7F5-8F7198D799A8}"/>
              </a:ext>
            </a:extLst>
          </p:cNvPr>
          <p:cNvSpPr/>
          <p:nvPr/>
        </p:nvSpPr>
        <p:spPr>
          <a:xfrm>
            <a:off x="4257812" y="1085022"/>
            <a:ext cx="3048000" cy="6019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Forecast Service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425CB50-A621-07E8-8F14-C3AC36278F0E}"/>
              </a:ext>
            </a:extLst>
          </p:cNvPr>
          <p:cNvSpPr/>
          <p:nvPr/>
        </p:nvSpPr>
        <p:spPr>
          <a:xfrm>
            <a:off x="1237752" y="3157662"/>
            <a:ext cx="1356360" cy="381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Coal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372F72B-F834-0EF2-BA57-F7DE1C059E92}"/>
              </a:ext>
            </a:extLst>
          </p:cNvPr>
          <p:cNvSpPr/>
          <p:nvPr/>
        </p:nvSpPr>
        <p:spPr>
          <a:xfrm>
            <a:off x="8941572" y="3157662"/>
            <a:ext cx="1356360" cy="3810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Natural Gas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357401-E605-4419-1945-D799CFE4CF27}"/>
              </a:ext>
            </a:extLst>
          </p:cNvPr>
          <p:cNvSpPr/>
          <p:nvPr/>
        </p:nvSpPr>
        <p:spPr>
          <a:xfrm>
            <a:off x="3043692" y="2929062"/>
            <a:ext cx="868680" cy="31242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/>
              <a:t>M L Model</a:t>
            </a:r>
            <a:br>
              <a:rPr lang="en-US" sz="1200" dirty="0"/>
            </a:br>
            <a:endParaRPr lang="en-US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5F36AC-F0B4-2ACA-C793-66348ED5D90E}"/>
              </a:ext>
            </a:extLst>
          </p:cNvPr>
          <p:cNvSpPr/>
          <p:nvPr/>
        </p:nvSpPr>
        <p:spPr>
          <a:xfrm>
            <a:off x="4628652" y="2913822"/>
            <a:ext cx="868680" cy="312420"/>
          </a:xfrm>
          <a:prstGeom prst="rect">
            <a:avLst/>
          </a:prstGeom>
          <a:solidFill>
            <a:srgbClr val="76D6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 L Model</a:t>
            </a:r>
            <a:br>
              <a:rPr lang="en-US" sz="1200" dirty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7C1ABF-81DA-83D2-E236-F5B0A2F314B3}"/>
              </a:ext>
            </a:extLst>
          </p:cNvPr>
          <p:cNvSpPr/>
          <p:nvPr/>
        </p:nvSpPr>
        <p:spPr>
          <a:xfrm>
            <a:off x="6129792" y="2906202"/>
            <a:ext cx="868680" cy="3124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 L Model</a:t>
            </a:r>
            <a:br>
              <a:rPr lang="en-US" sz="1200" dirty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B138DAA-53AC-395C-367C-7782F56FC4BC}"/>
              </a:ext>
            </a:extLst>
          </p:cNvPr>
          <p:cNvSpPr/>
          <p:nvPr/>
        </p:nvSpPr>
        <p:spPr>
          <a:xfrm>
            <a:off x="2807472" y="3142422"/>
            <a:ext cx="1356360" cy="381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Hydropower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4738A66-202E-CE00-4707-F101D0E494DF}"/>
              </a:ext>
            </a:extLst>
          </p:cNvPr>
          <p:cNvSpPr/>
          <p:nvPr/>
        </p:nvSpPr>
        <p:spPr>
          <a:xfrm>
            <a:off x="4354332" y="3134802"/>
            <a:ext cx="1356360" cy="381000"/>
          </a:xfrm>
          <a:prstGeom prst="roundRect">
            <a:avLst/>
          </a:prstGeom>
          <a:solidFill>
            <a:srgbClr val="76D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Wind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4C67DBA-6B00-CC5A-D478-A0F9ABA7DA12}"/>
              </a:ext>
            </a:extLst>
          </p:cNvPr>
          <p:cNvSpPr/>
          <p:nvPr/>
        </p:nvSpPr>
        <p:spPr>
          <a:xfrm>
            <a:off x="5809752" y="3142422"/>
            <a:ext cx="1356360" cy="381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Solar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F767D42-D492-D482-7F50-7EF8681D2A23}"/>
              </a:ext>
            </a:extLst>
          </p:cNvPr>
          <p:cNvCxnSpPr/>
          <p:nvPr/>
        </p:nvCxnSpPr>
        <p:spPr>
          <a:xfrm>
            <a:off x="1854972" y="3538662"/>
            <a:ext cx="0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F284D8-43F1-3330-C7B3-BEEC584BB78E}"/>
              </a:ext>
            </a:extLst>
          </p:cNvPr>
          <p:cNvCxnSpPr/>
          <p:nvPr/>
        </p:nvCxnSpPr>
        <p:spPr>
          <a:xfrm>
            <a:off x="3478032" y="3508182"/>
            <a:ext cx="0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297F169-108C-5EB5-7460-4A1F950C8354}"/>
              </a:ext>
            </a:extLst>
          </p:cNvPr>
          <p:cNvCxnSpPr/>
          <p:nvPr/>
        </p:nvCxnSpPr>
        <p:spPr>
          <a:xfrm>
            <a:off x="5017272" y="3492942"/>
            <a:ext cx="0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DB8BCBC-B644-44E1-DAD9-B2AB8848340F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6510792" y="3439602"/>
            <a:ext cx="22860" cy="899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489ED91-0940-7DBA-653F-68666BDE3687}"/>
              </a:ext>
            </a:extLst>
          </p:cNvPr>
          <p:cNvCxnSpPr>
            <a:cxnSpLocks/>
            <a:stCxn id="10" idx="2"/>
            <a:endCxn id="27" idx="0"/>
          </p:cNvCxnSpPr>
          <p:nvPr/>
        </p:nvCxnSpPr>
        <p:spPr>
          <a:xfrm>
            <a:off x="9619752" y="3538662"/>
            <a:ext cx="15240" cy="777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1759236-63EE-CC7B-02C2-FE04E0FBFE75}"/>
              </a:ext>
            </a:extLst>
          </p:cNvPr>
          <p:cNvSpPr/>
          <p:nvPr/>
        </p:nvSpPr>
        <p:spPr>
          <a:xfrm>
            <a:off x="1237752" y="4354002"/>
            <a:ext cx="1356360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Fine-tune for region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836CE26-D4A8-649D-FCA8-448210CAC9E4}"/>
              </a:ext>
            </a:extLst>
          </p:cNvPr>
          <p:cNvSpPr/>
          <p:nvPr/>
        </p:nvSpPr>
        <p:spPr>
          <a:xfrm>
            <a:off x="2799852" y="4338762"/>
            <a:ext cx="1356360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Fine-tune for region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D9FDFE74-8AC2-6DAD-9268-CD62DF11F6FC}"/>
              </a:ext>
            </a:extLst>
          </p:cNvPr>
          <p:cNvSpPr/>
          <p:nvPr/>
        </p:nvSpPr>
        <p:spPr>
          <a:xfrm>
            <a:off x="4300992" y="4338762"/>
            <a:ext cx="1356360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Fine-tune for region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E7472F2-4630-F747-7A16-76BAA2DE1D67}"/>
              </a:ext>
            </a:extLst>
          </p:cNvPr>
          <p:cNvSpPr/>
          <p:nvPr/>
        </p:nvSpPr>
        <p:spPr>
          <a:xfrm>
            <a:off x="5855472" y="4338762"/>
            <a:ext cx="1356360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Fine-tune for region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0A88B18-C36C-B592-051F-40737B83F250}"/>
              </a:ext>
            </a:extLst>
          </p:cNvPr>
          <p:cNvSpPr/>
          <p:nvPr/>
        </p:nvSpPr>
        <p:spPr>
          <a:xfrm>
            <a:off x="8956812" y="4315902"/>
            <a:ext cx="1356360" cy="381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Fine-tune for region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1152E18-1082-A525-2A57-C833B818157C}"/>
              </a:ext>
            </a:extLst>
          </p:cNvPr>
          <p:cNvSpPr/>
          <p:nvPr/>
        </p:nvSpPr>
        <p:spPr>
          <a:xfrm>
            <a:off x="1258957" y="5360836"/>
            <a:ext cx="9176135" cy="761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138 regions * 13 types of energy forecasting ML models =  1,794 fine-tuned, region-specific ML models 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57C3659-8BFD-5167-1F80-D21F5FF282FA}"/>
              </a:ext>
            </a:extLst>
          </p:cNvPr>
          <p:cNvCxnSpPr>
            <a:cxnSpLocks/>
          </p:cNvCxnSpPr>
          <p:nvPr/>
        </p:nvCxnSpPr>
        <p:spPr>
          <a:xfrm>
            <a:off x="1804172" y="2355976"/>
            <a:ext cx="0" cy="570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AE6E7AF-9421-4CD9-99A4-97B2EB139DA5}"/>
              </a:ext>
            </a:extLst>
          </p:cNvPr>
          <p:cNvCxnSpPr>
            <a:cxnSpLocks/>
          </p:cNvCxnSpPr>
          <p:nvPr/>
        </p:nvCxnSpPr>
        <p:spPr>
          <a:xfrm>
            <a:off x="3521212" y="2350691"/>
            <a:ext cx="0" cy="565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05513A4-377F-6AC9-ACED-3F840E416B83}"/>
              </a:ext>
            </a:extLst>
          </p:cNvPr>
          <p:cNvCxnSpPr>
            <a:cxnSpLocks/>
          </p:cNvCxnSpPr>
          <p:nvPr/>
        </p:nvCxnSpPr>
        <p:spPr>
          <a:xfrm>
            <a:off x="5024892" y="2340120"/>
            <a:ext cx="0" cy="535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A47B1AC-B962-1D66-ACA0-567A6FC05BEF}"/>
              </a:ext>
            </a:extLst>
          </p:cNvPr>
          <p:cNvCxnSpPr>
            <a:cxnSpLocks/>
          </p:cNvCxnSpPr>
          <p:nvPr/>
        </p:nvCxnSpPr>
        <p:spPr>
          <a:xfrm>
            <a:off x="6487932" y="2340120"/>
            <a:ext cx="0" cy="576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81E45C5-2BB2-C945-3CC0-F67510BC6051}"/>
              </a:ext>
            </a:extLst>
          </p:cNvPr>
          <p:cNvCxnSpPr>
            <a:cxnSpLocks/>
          </p:cNvCxnSpPr>
          <p:nvPr/>
        </p:nvCxnSpPr>
        <p:spPr>
          <a:xfrm>
            <a:off x="9649900" y="2348727"/>
            <a:ext cx="0" cy="64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F7A6A6D-B4F0-6BCD-82AD-F852BA1D676C}"/>
              </a:ext>
            </a:extLst>
          </p:cNvPr>
          <p:cNvCxnSpPr/>
          <p:nvPr/>
        </p:nvCxnSpPr>
        <p:spPr>
          <a:xfrm>
            <a:off x="1806712" y="2347402"/>
            <a:ext cx="7843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own Arrow 44">
            <a:extLst>
              <a:ext uri="{FF2B5EF4-FFF2-40B4-BE49-F238E27FC236}">
                <a16:creationId xmlns:a16="http://schemas.microsoft.com/office/drawing/2014/main" id="{97553FC7-1C9C-3C68-5C05-56A240350E52}"/>
              </a:ext>
            </a:extLst>
          </p:cNvPr>
          <p:cNvSpPr/>
          <p:nvPr/>
        </p:nvSpPr>
        <p:spPr>
          <a:xfrm>
            <a:off x="5526155" y="1802296"/>
            <a:ext cx="410818" cy="3843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Callout 45">
            <a:extLst>
              <a:ext uri="{FF2B5EF4-FFF2-40B4-BE49-F238E27FC236}">
                <a16:creationId xmlns:a16="http://schemas.microsoft.com/office/drawing/2014/main" id="{9865147C-E629-21E2-1FE3-29713997AC4F}"/>
              </a:ext>
            </a:extLst>
          </p:cNvPr>
          <p:cNvSpPr/>
          <p:nvPr/>
        </p:nvSpPr>
        <p:spPr>
          <a:xfrm>
            <a:off x="1974574" y="3670852"/>
            <a:ext cx="927652" cy="463826"/>
          </a:xfrm>
          <a:prstGeom prst="wedgeEllipseCallout">
            <a:avLst>
              <a:gd name="adj1" fmla="val -30357"/>
              <a:gd name="adj2" fmla="val 8977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46 of 138 done</a:t>
            </a:r>
          </a:p>
        </p:txBody>
      </p:sp>
      <p:sp>
        <p:nvSpPr>
          <p:cNvPr id="47" name="Oval Callout 46">
            <a:extLst>
              <a:ext uri="{FF2B5EF4-FFF2-40B4-BE49-F238E27FC236}">
                <a16:creationId xmlns:a16="http://schemas.microsoft.com/office/drawing/2014/main" id="{60A85B1E-8670-C7A9-CDE2-1747AABD478E}"/>
              </a:ext>
            </a:extLst>
          </p:cNvPr>
          <p:cNvSpPr/>
          <p:nvPr/>
        </p:nvSpPr>
        <p:spPr>
          <a:xfrm>
            <a:off x="3505200" y="3677478"/>
            <a:ext cx="927652" cy="463826"/>
          </a:xfrm>
          <a:prstGeom prst="wedgeEllipseCallout">
            <a:avLst>
              <a:gd name="adj1" fmla="val -30357"/>
              <a:gd name="adj2" fmla="val 8977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46 of 138 done</a:t>
            </a:r>
          </a:p>
        </p:txBody>
      </p:sp>
      <p:sp>
        <p:nvSpPr>
          <p:cNvPr id="48" name="Oval Callout 47">
            <a:extLst>
              <a:ext uri="{FF2B5EF4-FFF2-40B4-BE49-F238E27FC236}">
                <a16:creationId xmlns:a16="http://schemas.microsoft.com/office/drawing/2014/main" id="{F35CE53D-798A-5EE9-6C22-E28C74FE3C86}"/>
              </a:ext>
            </a:extLst>
          </p:cNvPr>
          <p:cNvSpPr/>
          <p:nvPr/>
        </p:nvSpPr>
        <p:spPr>
          <a:xfrm>
            <a:off x="5115339" y="3710609"/>
            <a:ext cx="927652" cy="463826"/>
          </a:xfrm>
          <a:prstGeom prst="wedgeEllipseCallout">
            <a:avLst>
              <a:gd name="adj1" fmla="val -30357"/>
              <a:gd name="adj2" fmla="val 8977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 of 138 done</a:t>
            </a:r>
          </a:p>
        </p:txBody>
      </p:sp>
      <p:sp>
        <p:nvSpPr>
          <p:cNvPr id="49" name="Oval Callout 48">
            <a:extLst>
              <a:ext uri="{FF2B5EF4-FFF2-40B4-BE49-F238E27FC236}">
                <a16:creationId xmlns:a16="http://schemas.microsoft.com/office/drawing/2014/main" id="{8BAEF4C4-D5FF-C3D0-5589-6DFFB2A240AD}"/>
              </a:ext>
            </a:extLst>
          </p:cNvPr>
          <p:cNvSpPr/>
          <p:nvPr/>
        </p:nvSpPr>
        <p:spPr>
          <a:xfrm>
            <a:off x="9813234" y="3677479"/>
            <a:ext cx="927652" cy="463826"/>
          </a:xfrm>
          <a:prstGeom prst="wedgeEllipseCallout">
            <a:avLst>
              <a:gd name="adj1" fmla="val -30357"/>
              <a:gd name="adj2" fmla="val 8977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46 of 138</a:t>
            </a:r>
          </a:p>
        </p:txBody>
      </p:sp>
      <p:sp>
        <p:nvSpPr>
          <p:cNvPr id="50" name="Oval Callout 49">
            <a:extLst>
              <a:ext uri="{FF2B5EF4-FFF2-40B4-BE49-F238E27FC236}">
                <a16:creationId xmlns:a16="http://schemas.microsoft.com/office/drawing/2014/main" id="{ED6FB05C-3DE9-8863-3244-7437BA3071D8}"/>
              </a:ext>
            </a:extLst>
          </p:cNvPr>
          <p:cNvSpPr/>
          <p:nvPr/>
        </p:nvSpPr>
        <p:spPr>
          <a:xfrm>
            <a:off x="10184295" y="5029200"/>
            <a:ext cx="927652" cy="463826"/>
          </a:xfrm>
          <a:prstGeom prst="wedgeEllipseCallout">
            <a:avLst>
              <a:gd name="adj1" fmla="val -30357"/>
              <a:gd name="adj2" fmla="val 8977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 of 138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BD0918D9-658A-B588-FAD5-CD0F311067AA}"/>
              </a:ext>
            </a:extLst>
          </p:cNvPr>
          <p:cNvSpPr txBox="1">
            <a:spLocks/>
          </p:cNvSpPr>
          <p:nvPr/>
        </p:nvSpPr>
        <p:spPr>
          <a:xfrm>
            <a:off x="7510946" y="3052211"/>
            <a:ext cx="1513785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… 8 other sources</a:t>
            </a:r>
          </a:p>
        </p:txBody>
      </p:sp>
      <p:sp>
        <p:nvSpPr>
          <p:cNvPr id="52" name="Oval Callout 51">
            <a:extLst>
              <a:ext uri="{FF2B5EF4-FFF2-40B4-BE49-F238E27FC236}">
                <a16:creationId xmlns:a16="http://schemas.microsoft.com/office/drawing/2014/main" id="{0E6B1549-FC50-8BC8-2E84-5456BC94FBD1}"/>
              </a:ext>
            </a:extLst>
          </p:cNvPr>
          <p:cNvSpPr/>
          <p:nvPr/>
        </p:nvSpPr>
        <p:spPr>
          <a:xfrm>
            <a:off x="6765235" y="3717235"/>
            <a:ext cx="927652" cy="463826"/>
          </a:xfrm>
          <a:prstGeom prst="wedgeEllipseCallout">
            <a:avLst>
              <a:gd name="adj1" fmla="val -30357"/>
              <a:gd name="adj2" fmla="val 8977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2 of 138 done</a:t>
            </a:r>
          </a:p>
        </p:txBody>
      </p:sp>
      <p:sp>
        <p:nvSpPr>
          <p:cNvPr id="53" name="Down Arrow 52">
            <a:extLst>
              <a:ext uri="{FF2B5EF4-FFF2-40B4-BE49-F238E27FC236}">
                <a16:creationId xmlns:a16="http://schemas.microsoft.com/office/drawing/2014/main" id="{E5349AFA-486D-5060-10AB-441F58AB23B0}"/>
              </a:ext>
            </a:extLst>
          </p:cNvPr>
          <p:cNvSpPr/>
          <p:nvPr/>
        </p:nvSpPr>
        <p:spPr>
          <a:xfrm>
            <a:off x="5519529" y="4896678"/>
            <a:ext cx="410818" cy="3843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90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A0995-7404-5607-F631-85A03C447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each forecast model is developed?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780E70D-FCE8-A669-29B0-AE69542328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1287408"/>
              </p:ext>
            </p:extLst>
          </p:nvPr>
        </p:nvGraphicFramePr>
        <p:xfrm>
          <a:off x="2252870" y="1709530"/>
          <a:ext cx="8004313" cy="43757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val Callout 4">
            <a:extLst>
              <a:ext uri="{FF2B5EF4-FFF2-40B4-BE49-F238E27FC236}">
                <a16:creationId xmlns:a16="http://schemas.microsoft.com/office/drawing/2014/main" id="{33339865-44CA-A24E-008F-ECFBCA4479BA}"/>
              </a:ext>
            </a:extLst>
          </p:cNvPr>
          <p:cNvSpPr/>
          <p:nvPr/>
        </p:nvSpPr>
        <p:spPr>
          <a:xfrm>
            <a:off x="7282068" y="1464366"/>
            <a:ext cx="1636645" cy="695738"/>
          </a:xfrm>
          <a:prstGeom prst="wedgeEllipseCallout">
            <a:avLst>
              <a:gd name="adj1" fmla="val -63055"/>
              <a:gd name="adj2" fmla="val 1072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 of Phase 1</a:t>
            </a:r>
          </a:p>
        </p:txBody>
      </p:sp>
      <p:sp>
        <p:nvSpPr>
          <p:cNvPr id="6" name="Oval Callout 5">
            <a:extLst>
              <a:ext uri="{FF2B5EF4-FFF2-40B4-BE49-F238E27FC236}">
                <a16:creationId xmlns:a16="http://schemas.microsoft.com/office/drawing/2014/main" id="{2579F18D-7DCA-3EB0-B4C7-1D962C9FB0E0}"/>
              </a:ext>
            </a:extLst>
          </p:cNvPr>
          <p:cNvSpPr/>
          <p:nvPr/>
        </p:nvSpPr>
        <p:spPr>
          <a:xfrm>
            <a:off x="9037980" y="2173358"/>
            <a:ext cx="2080594" cy="980660"/>
          </a:xfrm>
          <a:prstGeom prst="wedgeEllipseCallout">
            <a:avLst>
              <a:gd name="adj1" fmla="val -63865"/>
              <a:gd name="adj2" fmla="val 6405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Under development in house at SRI-B</a:t>
            </a:r>
          </a:p>
        </p:txBody>
      </p:sp>
      <p:sp>
        <p:nvSpPr>
          <p:cNvPr id="7" name="Oval Callout 6">
            <a:extLst>
              <a:ext uri="{FF2B5EF4-FFF2-40B4-BE49-F238E27FC236}">
                <a16:creationId xmlns:a16="http://schemas.microsoft.com/office/drawing/2014/main" id="{C7C7F229-A0D2-2743-0940-B08038710572}"/>
              </a:ext>
            </a:extLst>
          </p:cNvPr>
          <p:cNvSpPr/>
          <p:nvPr/>
        </p:nvSpPr>
        <p:spPr>
          <a:xfrm>
            <a:off x="6778485" y="6076123"/>
            <a:ext cx="1398108" cy="629477"/>
          </a:xfrm>
          <a:prstGeom prst="wedgeEllipseCallout">
            <a:avLst>
              <a:gd name="adj1" fmla="val -66873"/>
              <a:gd name="adj2" fmla="val -5324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Using established methods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3100903-DF44-0F4C-5CDB-334F2BFFC9FE}"/>
              </a:ext>
            </a:extLst>
          </p:cNvPr>
          <p:cNvSpPr/>
          <p:nvPr/>
        </p:nvSpPr>
        <p:spPr>
          <a:xfrm>
            <a:off x="958021" y="1774135"/>
            <a:ext cx="3048000" cy="6019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every region 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7F2C17BC-94A9-DB92-1D56-7B64A70D7F28}"/>
              </a:ext>
            </a:extLst>
          </p:cNvPr>
          <p:cNvSpPr/>
          <p:nvPr/>
        </p:nvSpPr>
        <p:spPr>
          <a:xfrm rot="16019176">
            <a:off x="4214190" y="1921566"/>
            <a:ext cx="410818" cy="3843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34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C510C-A56C-B5A7-D7C0-735FF0435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265043"/>
            <a:ext cx="11406809" cy="662609"/>
          </a:xfrm>
        </p:spPr>
        <p:txBody>
          <a:bodyPr>
            <a:normAutofit fontScale="90000"/>
          </a:bodyPr>
          <a:lstStyle/>
          <a:p>
            <a:r>
              <a:rPr lang="en-US" dirty="0"/>
              <a:t>Status of Forecaster Development</a:t>
            </a:r>
          </a:p>
        </p:txBody>
      </p:sp>
      <p:graphicFrame>
        <p:nvGraphicFramePr>
          <p:cNvPr id="3" name="Table 31">
            <a:extLst>
              <a:ext uri="{FF2B5EF4-FFF2-40B4-BE49-F238E27FC236}">
                <a16:creationId xmlns:a16="http://schemas.microsoft.com/office/drawing/2014/main" id="{82D47FFF-AB80-AF28-6C08-ABCE97B051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801945"/>
              </p:ext>
            </p:extLst>
          </p:nvPr>
        </p:nvGraphicFramePr>
        <p:xfrm>
          <a:off x="505017" y="1102646"/>
          <a:ext cx="11183399" cy="5207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966">
                  <a:extLst>
                    <a:ext uri="{9D8B030D-6E8A-4147-A177-3AD203B41FA5}">
                      <a16:colId xmlns:a16="http://schemas.microsoft.com/office/drawing/2014/main" val="548336363"/>
                    </a:ext>
                  </a:extLst>
                </a:gridCol>
                <a:gridCol w="1417982">
                  <a:extLst>
                    <a:ext uri="{9D8B030D-6E8A-4147-A177-3AD203B41FA5}">
                      <a16:colId xmlns:a16="http://schemas.microsoft.com/office/drawing/2014/main" val="1544380619"/>
                    </a:ext>
                  </a:extLst>
                </a:gridCol>
                <a:gridCol w="1775792">
                  <a:extLst>
                    <a:ext uri="{9D8B030D-6E8A-4147-A177-3AD203B41FA5}">
                      <a16:colId xmlns:a16="http://schemas.microsoft.com/office/drawing/2014/main" val="2381853815"/>
                    </a:ext>
                  </a:extLst>
                </a:gridCol>
                <a:gridCol w="3061252">
                  <a:extLst>
                    <a:ext uri="{9D8B030D-6E8A-4147-A177-3AD203B41FA5}">
                      <a16:colId xmlns:a16="http://schemas.microsoft.com/office/drawing/2014/main" val="1301209933"/>
                    </a:ext>
                  </a:extLst>
                </a:gridCol>
                <a:gridCol w="967407">
                  <a:extLst>
                    <a:ext uri="{9D8B030D-6E8A-4147-A177-3AD203B41FA5}">
                      <a16:colId xmlns:a16="http://schemas.microsoft.com/office/drawing/2014/main" val="2949703025"/>
                    </a:ext>
                  </a:extLst>
                </a:gridCol>
              </a:tblGrid>
              <a:tr h="6147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Fuel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EIA Acronym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Core ML Model Development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R2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812027"/>
                  </a:ext>
                </a:extLst>
              </a:tr>
              <a:tr h="2704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Natural Gas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718280"/>
                  </a:ext>
                </a:extLst>
              </a:tr>
              <a:tr h="35128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Water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WAT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60815"/>
                  </a:ext>
                </a:extLst>
              </a:tr>
              <a:tr h="35128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Nuclear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NUC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820513"/>
                  </a:ext>
                </a:extLst>
              </a:tr>
              <a:tr h="35128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Coal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155877"/>
                  </a:ext>
                </a:extLst>
              </a:tr>
              <a:tr h="35128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Oil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OIL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656326"/>
                  </a:ext>
                </a:extLst>
              </a:tr>
              <a:tr h="35128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Pumped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081896"/>
                  </a:ext>
                </a:extLst>
              </a:tr>
              <a:tr h="35128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Wind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WND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In 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242590"/>
                  </a:ext>
                </a:extLst>
              </a:tr>
              <a:tr h="35128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Geothermal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GEO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84695"/>
                  </a:ext>
                </a:extLst>
              </a:tr>
              <a:tr h="30722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Sustainable Non-biomass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SNB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637670"/>
                  </a:ext>
                </a:extLst>
              </a:tr>
              <a:tr h="35128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Battery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BAT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038456"/>
                  </a:ext>
                </a:extLst>
              </a:tr>
              <a:tr h="35128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Solar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SUN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In 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810026"/>
                  </a:ext>
                </a:extLst>
              </a:tr>
              <a:tr h="35128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Utility Energy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Not Started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448650"/>
                  </a:ext>
                </a:extLst>
              </a:tr>
              <a:tr h="35128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Other Energy Source (including Biomass)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OES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venir Book" panose="02000503020000020003" pitchFamily="2" charset="0"/>
                        </a:rPr>
                        <a:t>Not Started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079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3682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FF59-04B1-5DA2-3041-57A12509A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948" y="61691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Differences from </a:t>
            </a:r>
            <a:r>
              <a:rPr lang="en-US" sz="4000" dirty="0" err="1"/>
              <a:t>ElectricityMaps</a:t>
            </a:r>
            <a:r>
              <a:rPr lang="en-US" sz="4000" dirty="0"/>
              <a:t> Forecasts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8F454-C0E8-23E3-4CCE-7D3B25F4E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11895"/>
            <a:ext cx="5181600" cy="3765067"/>
          </a:xfrm>
        </p:spPr>
        <p:txBody>
          <a:bodyPr/>
          <a:lstStyle/>
          <a:p>
            <a:r>
              <a:rPr lang="en-US" dirty="0"/>
              <a:t>Weather Source not known</a:t>
            </a:r>
          </a:p>
          <a:p>
            <a:r>
              <a:rPr lang="en-US" dirty="0"/>
              <a:t>Pricing information considered</a:t>
            </a:r>
          </a:p>
          <a:p>
            <a:r>
              <a:rPr lang="en-US" dirty="0"/>
              <a:t>Results available for both “Production” and “Consumption”</a:t>
            </a:r>
          </a:p>
          <a:p>
            <a:r>
              <a:rPr lang="en-US" dirty="0"/>
              <a:t>No insight into their ML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6AB7E-32F3-A004-23D4-403AC9C43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25147"/>
            <a:ext cx="5181600" cy="3751815"/>
          </a:xfrm>
        </p:spPr>
        <p:txBody>
          <a:bodyPr/>
          <a:lstStyle/>
          <a:p>
            <a:r>
              <a:rPr lang="en-US" dirty="0"/>
              <a:t>NOAA weather – Free 120 hour ahead forecast available.</a:t>
            </a:r>
          </a:p>
          <a:p>
            <a:r>
              <a:rPr lang="en-US" dirty="0"/>
              <a:t>Pricing information not considered </a:t>
            </a:r>
          </a:p>
          <a:p>
            <a:r>
              <a:rPr lang="en-US" dirty="0"/>
              <a:t>Results available for “Production” of energy in a region only. </a:t>
            </a:r>
          </a:p>
          <a:p>
            <a:r>
              <a:rPr lang="en-US" dirty="0"/>
              <a:t>Full Model visibility.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AD9685-94BB-6B49-0EFB-7B41C2740811}"/>
              </a:ext>
            </a:extLst>
          </p:cNvPr>
          <p:cNvSpPr txBox="1"/>
          <p:nvPr/>
        </p:nvSpPr>
        <p:spPr>
          <a:xfrm>
            <a:off x="834887" y="1842052"/>
            <a:ext cx="4479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ElectricityMaps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CF12F3-24D8-2FDE-979D-00E7B8E90CA7}"/>
              </a:ext>
            </a:extLst>
          </p:cNvPr>
          <p:cNvSpPr txBox="1"/>
          <p:nvPr/>
        </p:nvSpPr>
        <p:spPr>
          <a:xfrm>
            <a:off x="6380922" y="1888435"/>
            <a:ext cx="4479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SRI-B</a:t>
            </a:r>
          </a:p>
        </p:txBody>
      </p:sp>
    </p:spTree>
    <p:extLst>
      <p:ext uri="{BB962C8B-B14F-4D97-AF65-F5344CB8AC3E}">
        <p14:creationId xmlns:p14="http://schemas.microsoft.com/office/powerpoint/2010/main" val="4160138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FF59-04B1-5DA2-3041-57A12509A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AD9685-94BB-6B49-0EFB-7B41C2740811}"/>
              </a:ext>
            </a:extLst>
          </p:cNvPr>
          <p:cNvSpPr txBox="1"/>
          <p:nvPr/>
        </p:nvSpPr>
        <p:spPr>
          <a:xfrm>
            <a:off x="927652" y="1404730"/>
            <a:ext cx="104559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highlight>
                  <a:srgbClr val="FFFF00"/>
                </a:highlight>
                <a:latin typeface="Avenir" panose="02000503020000020003" pitchFamily="2" charset="0"/>
              </a:rPr>
              <a:t>SRI-B’s </a:t>
            </a:r>
            <a:r>
              <a:rPr lang="en-US" dirty="0" err="1">
                <a:highlight>
                  <a:srgbClr val="FFFF00"/>
                </a:highlight>
                <a:latin typeface="Avenir" panose="02000503020000020003" pitchFamily="2" charset="0"/>
              </a:rPr>
              <a:t>ElectricityMaps</a:t>
            </a:r>
            <a:r>
              <a:rPr lang="en-US" dirty="0">
                <a:highlight>
                  <a:srgbClr val="FFFF00"/>
                </a:highlight>
                <a:latin typeface="Avenir" panose="02000503020000020003" pitchFamily="2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Avenir" panose="02000503020000020003" pitchFamily="2" charset="0"/>
              </a:rPr>
              <a:t>ForecastAPI</a:t>
            </a:r>
            <a:r>
              <a:rPr lang="en-US" dirty="0">
                <a:highlight>
                  <a:srgbClr val="FFFF00"/>
                </a:highlight>
                <a:latin typeface="Avenir" panose="02000503020000020003" pitchFamily="2" charset="0"/>
              </a:rPr>
              <a:t> subscription is discontinued.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latin typeface="Avenir" panose="02000503020000020003" pitchFamily="2" charset="0"/>
              </a:rPr>
              <a:t>So we can’t compare with them.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latin typeface="Avenir" panose="02000503020000020003" pitchFamily="2" charset="0"/>
              </a:rPr>
              <a:t>Instead we compare with actual data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05ADF50-6725-2DFB-11DD-AD85641DE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3670" y="2501485"/>
            <a:ext cx="9962321" cy="34773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Avenir" panose="02000503020000020003" pitchFamily="2" charset="0"/>
              </a:rPr>
              <a:t>SRI-B DEFINED FORECAST QUALITY CRITERIA</a:t>
            </a: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1AE4AD95-E9A5-E1A3-3AD6-7D707766754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91918177"/>
              </p:ext>
            </p:extLst>
          </p:nvPr>
        </p:nvGraphicFramePr>
        <p:xfrm>
          <a:off x="1023731" y="3203851"/>
          <a:ext cx="10121348" cy="28126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69974">
                  <a:extLst>
                    <a:ext uri="{9D8B030D-6E8A-4147-A177-3AD203B41FA5}">
                      <a16:colId xmlns:a16="http://schemas.microsoft.com/office/drawing/2014/main" val="3637946276"/>
                    </a:ext>
                  </a:extLst>
                </a:gridCol>
                <a:gridCol w="6851374">
                  <a:extLst>
                    <a:ext uri="{9D8B030D-6E8A-4147-A177-3AD203B41FA5}">
                      <a16:colId xmlns:a16="http://schemas.microsoft.com/office/drawing/2014/main" val="1732417590"/>
                    </a:ext>
                  </a:extLst>
                </a:gridCol>
              </a:tblGrid>
              <a:tr h="562527"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Target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270780"/>
                  </a:ext>
                </a:extLst>
              </a:tr>
              <a:tr h="562527"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5-10% of 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273202"/>
                  </a:ext>
                </a:extLst>
              </a:tr>
              <a:tr h="562527"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R²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venir Book" panose="02000503020000020003" pitchFamily="2" charset="0"/>
                        </a:rPr>
                        <a:t>&gt;0.8</a:t>
                      </a:r>
                      <a:endParaRPr lang="en-US" dirty="0">
                        <a:latin typeface="Avenir Book" panose="02000503020000020003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07410"/>
                  </a:ext>
                </a:extLst>
              </a:tr>
              <a:tr h="562527"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MAPE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&lt;5% (non-renewable, stable sources), &lt;10% (variable sources)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507645"/>
                  </a:ext>
                </a:extLst>
              </a:tr>
              <a:tr h="562527"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 Book" panose="02000503020000020003" pitchFamily="2" charset="0"/>
                        </a:rPr>
                        <a:t>Lower than RMSE, stretch goal: &lt;10% of 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867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1695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8E0B6-8A73-9489-04E2-B276C51F8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BBED2-3C19-E238-376A-1C110298E3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regions in the US</a:t>
            </a:r>
          </a:p>
          <a:p>
            <a:pPr marL="342900" indent="-342900">
              <a:buFontTx/>
              <a:buChar char="-"/>
            </a:pPr>
            <a:r>
              <a:rPr lang="en-US" dirty="0"/>
              <a:t>AVA – </a:t>
            </a:r>
            <a:r>
              <a:rPr lang="en-US" dirty="0" err="1"/>
              <a:t>Avista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CISO – California ISO</a:t>
            </a:r>
          </a:p>
        </p:txBody>
      </p:sp>
    </p:spTree>
    <p:extLst>
      <p:ext uri="{BB962C8B-B14F-4D97-AF65-F5344CB8AC3E}">
        <p14:creationId xmlns:p14="http://schemas.microsoft.com/office/powerpoint/2010/main" val="4009188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4573</TotalTime>
  <Words>526</Words>
  <Application>Microsoft Macintosh PowerPoint</Application>
  <PresentationFormat>Widescreen</PresentationFormat>
  <Paragraphs>134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Avenir</vt:lpstr>
      <vt:lpstr>Avenir Book</vt:lpstr>
      <vt:lpstr>Avenir Light</vt:lpstr>
      <vt:lpstr>Calibri</vt:lpstr>
      <vt:lpstr>Wingdings</vt:lpstr>
      <vt:lpstr>Office Theme</vt:lpstr>
      <vt:lpstr>PowerPoint Presentation</vt:lpstr>
      <vt:lpstr>PowerPoint Presentation</vt:lpstr>
      <vt:lpstr>Carbon Aggregation Service + Forecasting</vt:lpstr>
      <vt:lpstr>PowerPoint Presentation</vt:lpstr>
      <vt:lpstr>How each forecast model is developed?</vt:lpstr>
      <vt:lpstr>Status of Forecaster Development</vt:lpstr>
      <vt:lpstr>Differences from ElectricityMaps Forecasts</vt:lpstr>
      <vt:lpstr>Validation</vt:lpstr>
      <vt:lpstr>Forecast Results</vt:lpstr>
      <vt:lpstr>Avista Region: Natural Gas: Actual v/s Forecasts</vt:lpstr>
      <vt:lpstr>Avista Region: Solar: Actual v/s Forecasts</vt:lpstr>
      <vt:lpstr>Avista Region: Hydropower: Actual v/s Forecasts</vt:lpstr>
      <vt:lpstr>Avista Region: Wind: Actual v/s Forecasts</vt:lpstr>
      <vt:lpstr>Natural Gas forecast vs actual in CISO Region</vt:lpstr>
      <vt:lpstr>Summary &amp; Next Steps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Sayonsom Chanda</dc:creator>
  <cp:lastModifiedBy>Sayonsom Chanda</cp:lastModifiedBy>
  <cp:revision>4</cp:revision>
  <dcterms:created xsi:type="dcterms:W3CDTF">2025-03-07T00:37:44Z</dcterms:created>
  <dcterms:modified xsi:type="dcterms:W3CDTF">2025-03-10T04:50:52Z</dcterms:modified>
</cp:coreProperties>
</file>