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C5D2-6E4D-788B-6D57-B8C11BEE9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D56CB-F7E9-49C8-04EE-36A0ABAC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AC62-EF73-EF1E-1342-49BF82D9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4075B-1683-2091-CE5D-AA11F63D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CD8C0-F019-A17E-C6AB-15F1607F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1CB8-5558-4806-0719-5178BD3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55D39-076F-6E7B-40DC-C089C5812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2D94-06EF-4CC6-306A-F2428753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2F80-2B3B-7130-195F-960E5F14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514F-F7DF-BC4D-54DC-4BD8B5E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2C0EE-9CA9-5646-EB77-4C65C6CC1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BC42F-2A35-C9BE-C1C1-EB5A477A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1D18-E7DB-E23E-CCCD-23B00312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E3A0-5C46-0F8F-6BC1-1A2B7D2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3703-6B41-3E08-EA75-69C347E2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2F6F-4A07-A876-4B3C-E96E2BC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D5F-A7A3-C3AC-A988-7DA958B2C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ADB5-2A9A-4406-D51A-D3501B9D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1C3D-AFBD-5E05-F70C-1C807FFA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02D2-C9E5-9431-BB49-F58A126A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336C-0F04-FDAE-CEC3-ADFF6EED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C230-3F0F-78CF-6F44-C735F31E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68C8-417B-ED40-F5D9-FA317507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6F0F-8604-8B3D-6E95-D34142A1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971F-7664-9C23-FC42-87939687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83A3-FF03-99D3-2826-C5DAAC14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B7BC-8B9D-8056-D662-252F2B9F8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28391-7B6E-9B7C-16BE-F77B23B24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24BF3-D1DE-F164-39E4-975CB9B6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FE0CD-21B8-777F-054D-3463F684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B6330-8EE8-C4E6-BB88-CB44C27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48D4-F27D-A01C-8D65-F3924A73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E1486-4662-5EDB-3BDB-BE195B021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87786-D977-E8BB-75F3-3C578593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1CAB3-330F-AB05-632E-FBD57DB8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ED1DC-CFA0-FCED-56B6-7165D2AD7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EA79-0196-EE7B-C79C-927C8C1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352F1-E849-D826-ED91-D5499F4A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D8F0E-3EBB-2DC9-FB71-8DFE4BC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23D9-3D7A-3A92-B612-147E9E76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BDCF6-997E-AF88-23F7-E86BD382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2865C-F4C9-FD51-1097-AAFE6464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93009-3992-61FB-AAF6-DE7B67AE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46D9F-4AD8-6FC8-6A3F-64DE03F3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44610-037B-D0BC-AA50-AE7566EA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85EB-1788-2128-0991-51577CD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D879-31B9-82C9-60C6-6B26A86F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BA6B-028D-DE3D-174F-D63F0E16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0D52D-C04F-A50A-BBEC-AE31DA4FA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8382E-0A0D-66C9-FADF-92E34D75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9A63A-A5E8-F8B7-EF2C-3D584BC7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E49E-3EFF-AB91-B404-611F6DFB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AD0A-8FB0-4C1E-D9B3-6DD1A475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F560F-53A9-870D-CBCC-486575797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1B54-730A-B77D-146E-795DCF0A2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F80C4-5F97-E2FB-E06E-1138CCE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28E4-787D-5C4D-982E-CCF5374490A0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7677-D4CB-5A33-050C-F6DD17F3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B799D-BF73-08B9-71D2-E5FFF86F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9A2A-1F03-6047-9DB0-D0A83711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sung R&amp;D Institute India - Bangalore | LinkedIn">
            <a:extLst>
              <a:ext uri="{FF2B5EF4-FFF2-40B4-BE49-F238E27FC236}">
                <a16:creationId xmlns:a16="http://schemas.microsoft.com/office/drawing/2014/main" id="{8B24F1E8-ECF0-1353-9341-BA36A31E88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8" b="25763"/>
          <a:stretch>
            <a:fillRect/>
          </a:stretch>
        </p:blipFill>
        <p:spPr bwMode="auto">
          <a:xfrm>
            <a:off x="10855569" y="0"/>
            <a:ext cx="1336431" cy="7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57425-CFAA-7651-A4B7-E3FA5294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1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4F1B-BFD0-EDDE-4B48-95FB58D5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2061-2E1A-8AE8-01E1-4012C5722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20028E4-787D-5C4D-982E-CCF5374490A0}" type="datetimeFigureOut">
              <a:rPr lang="en-US" smtClean="0"/>
              <a:pPr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74186-873F-CA90-1032-52A99643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1576-A8ED-2982-4F9E-C1C01737A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C319A2A-1F03-6047-9DB0-D0A837111B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1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pib.gov.in/PressReleaseIframePage.aspx?PRID=1934673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E4D1-E952-5800-ACC8-1E5D05D0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12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MDITF</a:t>
            </a:r>
            <a:br>
              <a:rPr lang="en-US" dirty="0"/>
            </a:br>
            <a:r>
              <a:rPr lang="en-US" dirty="0"/>
              <a:t>Reducing Energy Burden for Indian households</a:t>
            </a:r>
            <a:br>
              <a:rPr lang="en-US" dirty="0"/>
            </a:br>
            <a:r>
              <a:rPr lang="en-US" dirty="0"/>
              <a:t>through Self-Demand Response</a:t>
            </a:r>
          </a:p>
        </p:txBody>
      </p:sp>
    </p:spTree>
    <p:extLst>
      <p:ext uri="{BB962C8B-B14F-4D97-AF65-F5344CB8AC3E}">
        <p14:creationId xmlns:p14="http://schemas.microsoft.com/office/powerpoint/2010/main" val="404698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EEE2A4-AF87-5382-8BBF-C26AF4FF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9" y="3429000"/>
            <a:ext cx="3886200" cy="2060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18927-358C-CB80-77D2-9B565824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9" y="1894538"/>
            <a:ext cx="2325130" cy="426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7736FB-9B66-78EC-D4A1-FD6BD030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19" y="2320687"/>
            <a:ext cx="3886200" cy="11083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449253-8BE2-B303-D100-36A2E47AF580}"/>
              </a:ext>
            </a:extLst>
          </p:cNvPr>
          <p:cNvCxnSpPr>
            <a:cxnSpLocks/>
          </p:cNvCxnSpPr>
          <p:nvPr/>
        </p:nvCxnSpPr>
        <p:spPr>
          <a:xfrm>
            <a:off x="1708681" y="3984731"/>
            <a:ext cx="28526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B86B-D8D5-338F-D2B1-BC7E83488D20}"/>
              </a:ext>
            </a:extLst>
          </p:cNvPr>
          <p:cNvCxnSpPr/>
          <p:nvPr/>
        </p:nvCxnSpPr>
        <p:spPr>
          <a:xfrm>
            <a:off x="146078" y="4179661"/>
            <a:ext cx="23477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7AC8F3-065B-E857-E2C9-57A231D57FF1}"/>
              </a:ext>
            </a:extLst>
          </p:cNvPr>
          <p:cNvSpPr txBox="1"/>
          <p:nvPr/>
        </p:nvSpPr>
        <p:spPr>
          <a:xfrm>
            <a:off x="421519" y="5583496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Ministry of Power Press Release: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https://www.pib.gov.in/PressReleaseIframePage.aspx?PRID=1934673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A112CC-092D-EC59-9F2F-2246A458E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918" y="1846577"/>
            <a:ext cx="4524792" cy="3415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E223BD-95A6-36CF-854A-26E06F419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281" y="1204910"/>
            <a:ext cx="3496076" cy="2892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C12420-CF40-B8DA-573D-1D9D118E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8365" y="4097862"/>
            <a:ext cx="2972992" cy="1248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A6BC4F-CBB9-EB8E-2EC5-D6D06195BE4C}"/>
              </a:ext>
            </a:extLst>
          </p:cNvPr>
          <p:cNvSpPr txBox="1"/>
          <p:nvPr/>
        </p:nvSpPr>
        <p:spPr>
          <a:xfrm>
            <a:off x="4826822" y="245256"/>
            <a:ext cx="338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600" spc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SITUATION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A7ABE-4A79-7D0C-33DC-C9D3D21C7B75}"/>
              </a:ext>
            </a:extLst>
          </p:cNvPr>
          <p:cNvSpPr txBox="1"/>
          <p:nvPr/>
        </p:nvSpPr>
        <p:spPr>
          <a:xfrm>
            <a:off x="2113987" y="564156"/>
            <a:ext cx="7808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From April 2025, any Indian consumer with Smart Meter (including residential, except Agricultural) will be subject to Time of Day pricing.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ED15B00-DAF0-43AB-54CD-6DEE6A6B0D16}"/>
              </a:ext>
            </a:extLst>
          </p:cNvPr>
          <p:cNvSpPr/>
          <p:nvPr/>
        </p:nvSpPr>
        <p:spPr>
          <a:xfrm>
            <a:off x="4307718" y="3429000"/>
            <a:ext cx="914400" cy="555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CF04BB-EA08-B4F9-668C-687FB1B68D2E}"/>
              </a:ext>
            </a:extLst>
          </p:cNvPr>
          <p:cNvSpPr txBox="1"/>
          <p:nvPr/>
        </p:nvSpPr>
        <p:spPr>
          <a:xfrm>
            <a:off x="4227975" y="1565190"/>
            <a:ext cx="4993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600" spc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 VERSUS REALITY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D16495-EAD2-536E-F3BA-778A6C76B39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30354"/>
          <a:stretch>
            <a:fillRect/>
          </a:stretch>
        </p:blipFill>
        <p:spPr>
          <a:xfrm>
            <a:off x="8109482" y="5057150"/>
            <a:ext cx="3625172" cy="180085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500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14E8-9C19-665A-A669-02B13D95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are people getting higher bills?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27B7-86C3-AB37-ACD3-29E9AB9A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55" y="1900053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people use more energy during convenient hours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 Leading to Peak Hours.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Examples: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Running the AC at full blast after coming back from the office (peak hour)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Letting the geyser stay on all morning (peak hour)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Doing laundry when at home in the morning and evening (peak hours)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 these activities can be automated to be rescheduled for off-peak hours (10-20% cheaper than the base rate)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1D4B8-0F8C-BF7A-B245-0DFC0F244962}"/>
              </a:ext>
            </a:extLst>
          </p:cNvPr>
          <p:cNvSpPr txBox="1"/>
          <p:nvPr/>
        </p:nvSpPr>
        <p:spPr>
          <a:xfrm>
            <a:off x="5432878" y="230188"/>
            <a:ext cx="338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600" spc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WHY?</a:t>
            </a:r>
          </a:p>
        </p:txBody>
      </p:sp>
    </p:spTree>
    <p:extLst>
      <p:ext uri="{BB962C8B-B14F-4D97-AF65-F5344CB8AC3E}">
        <p14:creationId xmlns:p14="http://schemas.microsoft.com/office/powerpoint/2010/main" val="35061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1590-4D53-840B-C242-A2256F10B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89188E-7F17-F83D-79FB-4390586F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42" y="1477926"/>
            <a:ext cx="3090013" cy="5380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A75A6-D338-9D36-08DB-17F091110A99}"/>
              </a:ext>
            </a:extLst>
          </p:cNvPr>
          <p:cNvSpPr txBox="1"/>
          <p:nvPr/>
        </p:nvSpPr>
        <p:spPr>
          <a:xfrm>
            <a:off x="5177696" y="226625"/>
            <a:ext cx="338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600" spc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6BD2E9-BBDD-EAAD-F299-96EE403D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653" y="503624"/>
            <a:ext cx="6679018" cy="881969"/>
          </a:xfrm>
        </p:spPr>
        <p:txBody>
          <a:bodyPr/>
          <a:lstStyle/>
          <a:p>
            <a:r>
              <a:rPr lang="en-US" dirty="0"/>
              <a:t>Self-Demand Response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1517BE-02BC-0523-EAD9-0A55A934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37" r="49714" b="66596"/>
          <a:stretch>
            <a:fillRect/>
          </a:stretch>
        </p:blipFill>
        <p:spPr>
          <a:xfrm>
            <a:off x="350790" y="1674893"/>
            <a:ext cx="3604521" cy="16183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2C8A5F-B923-3213-CBBF-312EC710CF90}"/>
              </a:ext>
            </a:extLst>
          </p:cNvPr>
          <p:cNvSpPr txBox="1"/>
          <p:nvPr/>
        </p:nvSpPr>
        <p:spPr>
          <a:xfrm>
            <a:off x="474923" y="5308561"/>
            <a:ext cx="39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Automatically, at 4 PM, when user is at office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48680-96E2-428B-1154-F55EAE370172}"/>
              </a:ext>
            </a:extLst>
          </p:cNvPr>
          <p:cNvSpPr txBox="1"/>
          <p:nvPr/>
        </p:nvSpPr>
        <p:spPr>
          <a:xfrm>
            <a:off x="434164" y="3429000"/>
            <a:ext cx="264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When user is trying to use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Washing Machine at 7 PM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B08316-9FD3-944D-4785-321859B2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82" t="66597" r="40275"/>
          <a:stretch>
            <a:fillRect/>
          </a:stretch>
        </p:blipFill>
        <p:spPr>
          <a:xfrm>
            <a:off x="474923" y="5585560"/>
            <a:ext cx="3274510" cy="14990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ACDE56-2D58-BF23-1491-0FFDD0FB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02" t="36315" r="21109" b="36624"/>
          <a:stretch>
            <a:fillRect/>
          </a:stretch>
        </p:blipFill>
        <p:spPr>
          <a:xfrm>
            <a:off x="-769269" y="3890665"/>
            <a:ext cx="4893059" cy="13255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36D978-2073-9620-73DA-0BCACE03DD30}"/>
              </a:ext>
            </a:extLst>
          </p:cNvPr>
          <p:cNvSpPr txBox="1"/>
          <p:nvPr/>
        </p:nvSpPr>
        <p:spPr>
          <a:xfrm>
            <a:off x="434163" y="1674893"/>
            <a:ext cx="2647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Automatically, at 6PM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83FD9B-8F3E-4D76-DF00-BE7D2B14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6307" y="1976784"/>
            <a:ext cx="4055066" cy="434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Enabling customers to moderate their energy use through automations, AI Energy Mode, and reminders about pricing.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Customized for every customer’s appliance usage habits.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Leveraging local electricity rates data and season/weather-appropriate suggestions </a:t>
            </a:r>
          </a:p>
        </p:txBody>
      </p:sp>
    </p:spTree>
    <p:extLst>
      <p:ext uri="{BB962C8B-B14F-4D97-AF65-F5344CB8AC3E}">
        <p14:creationId xmlns:p14="http://schemas.microsoft.com/office/powerpoint/2010/main" val="615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227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Wingdings</vt:lpstr>
      <vt:lpstr>Office Theme</vt:lpstr>
      <vt:lpstr>MDITF Reducing Energy Burden for Indian households through Self-Demand Response</vt:lpstr>
      <vt:lpstr>PowerPoint Presentation</vt:lpstr>
      <vt:lpstr>Why are people getting higher bills?</vt:lpstr>
      <vt:lpstr>Self-Demand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Sayonsom(25 JSIA MAIRSS -1YR-C8)</dc:creator>
  <cp:lastModifiedBy>Sayonsom(25 JSIA MAIRSS -1YR-C8)</cp:lastModifiedBy>
  <cp:revision>4</cp:revision>
  <dcterms:created xsi:type="dcterms:W3CDTF">2025-06-25T06:17:30Z</dcterms:created>
  <dcterms:modified xsi:type="dcterms:W3CDTF">2025-07-11T01:31:48Z</dcterms:modified>
</cp:coreProperties>
</file>