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6" r:id="rId8"/>
    <p:sldId id="262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060"/>
    <a:srgbClr val="007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6"/>
    <p:restoredTop sz="94658"/>
  </p:normalViewPr>
  <p:slideViewPr>
    <p:cSldViewPr snapToGrid="0">
      <p:cViewPr>
        <p:scale>
          <a:sx n="63" d="100"/>
          <a:sy n="63" d="100"/>
        </p:scale>
        <p:origin x="2288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DB413-831A-0D42-88A0-8E2B36BB2304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39F9AC7-4572-A44C-A9C7-8752EB1AEEF5}">
      <dgm:prSet phldrT="[Text]"/>
      <dgm:spPr>
        <a:solidFill>
          <a:srgbClr val="007EC6"/>
        </a:solidFill>
      </dgm:spPr>
      <dgm:t>
        <a:bodyPr/>
        <a:lstStyle/>
        <a:p>
          <a:r>
            <a:rPr lang="en-IN" b="0" i="0" dirty="0"/>
            <a:t>Data Collection - NOAA's Global Forecast System</a:t>
          </a:r>
          <a:endParaRPr lang="en-GB" dirty="0"/>
        </a:p>
      </dgm:t>
    </dgm:pt>
    <dgm:pt modelId="{D3B77994-51C8-CE44-81AF-5CD35882384C}" type="parTrans" cxnId="{7EAAE740-5540-9848-8EF4-42E355923BCC}">
      <dgm:prSet/>
      <dgm:spPr/>
      <dgm:t>
        <a:bodyPr/>
        <a:lstStyle/>
        <a:p>
          <a:endParaRPr lang="en-GB"/>
        </a:p>
      </dgm:t>
    </dgm:pt>
    <dgm:pt modelId="{D4050785-8619-124B-AAED-533FB2BE1C0B}" type="sibTrans" cxnId="{7EAAE740-5540-9848-8EF4-42E355923BCC}">
      <dgm:prSet/>
      <dgm:spPr/>
      <dgm:t>
        <a:bodyPr/>
        <a:lstStyle/>
        <a:p>
          <a:endParaRPr lang="en-GB"/>
        </a:p>
      </dgm:t>
    </dgm:pt>
    <dgm:pt modelId="{B3150F7E-E166-7F4A-B27D-CD1F6A28351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Global Horizontal Irradiance (GHI) - solar radiation received on a horizontal surface</a:t>
          </a:r>
          <a:endParaRPr lang="en-GB" dirty="0"/>
        </a:p>
      </dgm:t>
    </dgm:pt>
    <dgm:pt modelId="{B96D7F2C-1065-FF4C-BA19-1C096EFC2840}" type="parTrans" cxnId="{89C30AF2-1A96-DB4C-90FC-D309BB131032}">
      <dgm:prSet/>
      <dgm:spPr/>
      <dgm:t>
        <a:bodyPr/>
        <a:lstStyle/>
        <a:p>
          <a:endParaRPr lang="en-GB"/>
        </a:p>
      </dgm:t>
    </dgm:pt>
    <dgm:pt modelId="{EAAFB17D-EAFC-ED48-8B12-8AEE6927E34D}" type="sibTrans" cxnId="{89C30AF2-1A96-DB4C-90FC-D309BB131032}">
      <dgm:prSet/>
      <dgm:spPr/>
      <dgm:t>
        <a:bodyPr/>
        <a:lstStyle/>
        <a:p>
          <a:endParaRPr lang="en-GB"/>
        </a:p>
      </dgm:t>
    </dgm:pt>
    <dgm:pt modelId="{B43928F0-F14F-A444-AC57-DBA563632124}">
      <dgm:prSet phldrT="[Text]"/>
      <dgm:spPr>
        <a:solidFill>
          <a:srgbClr val="646060"/>
        </a:solidFill>
      </dgm:spPr>
      <dgm:t>
        <a:bodyPr/>
        <a:lstStyle/>
        <a:p>
          <a:r>
            <a:rPr lang="en-IN" b="0" i="0" dirty="0"/>
            <a:t>Panel Calibration using Machine Learning</a:t>
          </a:r>
          <a:endParaRPr lang="en-GB" dirty="0"/>
        </a:p>
      </dgm:t>
    </dgm:pt>
    <dgm:pt modelId="{68B0F7E7-8311-944A-9CDC-5B22E21271BF}" type="parTrans" cxnId="{E1CA4357-2307-2444-9B07-4728C28B2F02}">
      <dgm:prSet/>
      <dgm:spPr/>
      <dgm:t>
        <a:bodyPr/>
        <a:lstStyle/>
        <a:p>
          <a:endParaRPr lang="en-GB"/>
        </a:p>
      </dgm:t>
    </dgm:pt>
    <dgm:pt modelId="{CE61FDC4-54D5-CC49-84B2-AD7540943AD2}" type="sibTrans" cxnId="{E1CA4357-2307-2444-9B07-4728C28B2F02}">
      <dgm:prSet/>
      <dgm:spPr/>
      <dgm:t>
        <a:bodyPr/>
        <a:lstStyle/>
        <a:p>
          <a:endParaRPr lang="en-GB"/>
        </a:p>
      </dgm:t>
    </dgm:pt>
    <dgm:pt modelId="{8EEAF328-3096-0849-9F59-E83078A8662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Analyses historical production data from panels</a:t>
          </a:r>
          <a:endParaRPr lang="en-GB" dirty="0"/>
        </a:p>
      </dgm:t>
    </dgm:pt>
    <dgm:pt modelId="{1F2B0A79-E7B1-AB46-A52D-815801143B1C}" type="parTrans" cxnId="{523FD1E9-E812-9D43-B667-DC299462DFFC}">
      <dgm:prSet/>
      <dgm:spPr/>
      <dgm:t>
        <a:bodyPr/>
        <a:lstStyle/>
        <a:p>
          <a:endParaRPr lang="en-GB"/>
        </a:p>
      </dgm:t>
    </dgm:pt>
    <dgm:pt modelId="{32FCDA7A-C89A-7741-AF62-24B17802070F}" type="sibTrans" cxnId="{523FD1E9-E812-9D43-B667-DC299462DFFC}">
      <dgm:prSet/>
      <dgm:spPr/>
      <dgm:t>
        <a:bodyPr/>
        <a:lstStyle/>
        <a:p>
          <a:endParaRPr lang="en-GB"/>
        </a:p>
      </dgm:t>
    </dgm:pt>
    <dgm:pt modelId="{8C5CC764-E773-A648-9E34-EACCA4BE9448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b="0" i="0" dirty="0"/>
            <a:t>Forecast Generation</a:t>
          </a:r>
          <a:endParaRPr lang="en-GB" dirty="0"/>
        </a:p>
      </dgm:t>
    </dgm:pt>
    <dgm:pt modelId="{711978A2-7DCD-8741-A982-3AA26CA56D92}" type="parTrans" cxnId="{5AB41A8B-9BDB-DB42-A7FE-F51E0646D5B5}">
      <dgm:prSet/>
      <dgm:spPr/>
      <dgm:t>
        <a:bodyPr/>
        <a:lstStyle/>
        <a:p>
          <a:endParaRPr lang="en-GB"/>
        </a:p>
      </dgm:t>
    </dgm:pt>
    <dgm:pt modelId="{ED6F114E-5D16-654C-9470-5971871048DE}" type="sibTrans" cxnId="{5AB41A8B-9BDB-DB42-A7FE-F51E0646D5B5}">
      <dgm:prSet/>
      <dgm:spPr/>
      <dgm:t>
        <a:bodyPr/>
        <a:lstStyle/>
        <a:p>
          <a:endParaRPr lang="en-GB"/>
        </a:p>
      </dgm:t>
    </dgm:pt>
    <dgm:pt modelId="{32FA433D-D6F1-1E41-98C1-590BF8D4722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0" i="0" dirty="0"/>
            <a:t>Calculate theoretical maximum production based on panel dimensions and efficiency (Physics Based), GHI, GNI data</a:t>
          </a:r>
          <a:endParaRPr lang="en-GB" dirty="0"/>
        </a:p>
      </dgm:t>
    </dgm:pt>
    <dgm:pt modelId="{C5D46688-B153-E64F-AD0D-78BE0FFB5121}" type="parTrans" cxnId="{A5D9569D-461D-3C47-9E1F-25D99271A70E}">
      <dgm:prSet/>
      <dgm:spPr/>
      <dgm:t>
        <a:bodyPr/>
        <a:lstStyle/>
        <a:p>
          <a:endParaRPr lang="en-GB"/>
        </a:p>
      </dgm:t>
    </dgm:pt>
    <dgm:pt modelId="{B6B74793-EC98-F24B-8F8A-CB7749D5BCDC}" type="sibTrans" cxnId="{A5D9569D-461D-3C47-9E1F-25D99271A70E}">
      <dgm:prSet/>
      <dgm:spPr/>
      <dgm:t>
        <a:bodyPr/>
        <a:lstStyle/>
        <a:p>
          <a:endParaRPr lang="en-GB"/>
        </a:p>
      </dgm:t>
    </dgm:pt>
    <dgm:pt modelId="{FBB15A32-7A39-C743-8D91-3926FFA1928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Global Normal Irradiance (GNI) - solar radiation received perpendicular to the sun's rays</a:t>
          </a:r>
        </a:p>
      </dgm:t>
    </dgm:pt>
    <dgm:pt modelId="{C507E4EB-6367-4A43-9436-4BB84DD2170E}" type="parTrans" cxnId="{FA006636-8A30-174D-8F31-00F97F088759}">
      <dgm:prSet/>
      <dgm:spPr/>
      <dgm:t>
        <a:bodyPr/>
        <a:lstStyle/>
        <a:p>
          <a:endParaRPr lang="en-GB"/>
        </a:p>
      </dgm:t>
    </dgm:pt>
    <dgm:pt modelId="{D93246BA-E20E-7046-8D54-3A630B3504E8}" type="sibTrans" cxnId="{FA006636-8A30-174D-8F31-00F97F088759}">
      <dgm:prSet/>
      <dgm:spPr/>
      <dgm:t>
        <a:bodyPr/>
        <a:lstStyle/>
        <a:p>
          <a:endParaRPr lang="en-GB"/>
        </a:p>
      </dgm:t>
    </dgm:pt>
    <dgm:pt modelId="{E58A6BB8-5DC8-4940-B77F-95A9DA22D6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Temperature - affects solar panel efficiency</a:t>
          </a:r>
        </a:p>
      </dgm:t>
    </dgm:pt>
    <dgm:pt modelId="{D5E0D8F2-3501-5B4E-8354-23BD64FD8181}" type="parTrans" cxnId="{6782FBD4-1E9E-1144-9373-D3D5E34F209F}">
      <dgm:prSet/>
      <dgm:spPr/>
      <dgm:t>
        <a:bodyPr/>
        <a:lstStyle/>
        <a:p>
          <a:endParaRPr lang="en-GB"/>
        </a:p>
      </dgm:t>
    </dgm:pt>
    <dgm:pt modelId="{5AD07034-E9DA-B84A-BD1E-87B1500C3E0B}" type="sibTrans" cxnId="{6782FBD4-1E9E-1144-9373-D3D5E34F209F}">
      <dgm:prSet/>
      <dgm:spPr/>
      <dgm:t>
        <a:bodyPr/>
        <a:lstStyle/>
        <a:p>
          <a:endParaRPr lang="en-GB"/>
        </a:p>
      </dgm:t>
    </dgm:pt>
    <dgm:pt modelId="{B70E6544-A108-B84C-9A49-0EA545C052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Cloud cover - impacts solar radiation reaching panels</a:t>
          </a:r>
        </a:p>
      </dgm:t>
    </dgm:pt>
    <dgm:pt modelId="{B81AA1A6-9C52-874F-9B30-2E99EF6A06C7}" type="parTrans" cxnId="{7BFB0AB0-618B-744B-981F-1F8C317FF6ED}">
      <dgm:prSet/>
      <dgm:spPr/>
      <dgm:t>
        <a:bodyPr/>
        <a:lstStyle/>
        <a:p>
          <a:endParaRPr lang="en-GB"/>
        </a:p>
      </dgm:t>
    </dgm:pt>
    <dgm:pt modelId="{9970AA9B-0F2C-4948-B5FD-E7D422F841BA}" type="sibTrans" cxnId="{7BFB0AB0-618B-744B-981F-1F8C317FF6ED}">
      <dgm:prSet/>
      <dgm:spPr/>
      <dgm:t>
        <a:bodyPr/>
        <a:lstStyle/>
        <a:p>
          <a:endParaRPr lang="en-GB"/>
        </a:p>
      </dgm:t>
    </dgm:pt>
    <dgm:pt modelId="{560549FB-24DD-1C47-9CAE-3511970D0A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Compares actual production with expected production based on historical weather data</a:t>
          </a:r>
        </a:p>
      </dgm:t>
    </dgm:pt>
    <dgm:pt modelId="{ECBDA8ED-BD6F-BD4B-AA1F-6C2782EECD73}" type="parTrans" cxnId="{5BDAC61F-8A42-7D45-A89C-55E397A49DE0}">
      <dgm:prSet/>
      <dgm:spPr/>
      <dgm:t>
        <a:bodyPr/>
        <a:lstStyle/>
        <a:p>
          <a:endParaRPr lang="en-GB"/>
        </a:p>
      </dgm:t>
    </dgm:pt>
    <dgm:pt modelId="{A72A324C-3CCD-8241-A8B7-8A80EA6C2A0F}" type="sibTrans" cxnId="{5BDAC61F-8A42-7D45-A89C-55E397A49DE0}">
      <dgm:prSet/>
      <dgm:spPr/>
      <dgm:t>
        <a:bodyPr/>
        <a:lstStyle/>
        <a:p>
          <a:endParaRPr lang="en-GB"/>
        </a:p>
      </dgm:t>
    </dgm:pt>
    <dgm:pt modelId="{EB916062-7286-8A44-BD26-CFFD77CF3F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Calculates a calibration factor for each panel to account for local conditions</a:t>
          </a:r>
        </a:p>
      </dgm:t>
    </dgm:pt>
    <dgm:pt modelId="{B081CF8F-A085-CE4C-880E-BE75073607C0}" type="parTrans" cxnId="{4898B904-D68A-9D44-8F85-2761F58C91FF}">
      <dgm:prSet/>
      <dgm:spPr/>
      <dgm:t>
        <a:bodyPr/>
        <a:lstStyle/>
        <a:p>
          <a:endParaRPr lang="en-GB"/>
        </a:p>
      </dgm:t>
    </dgm:pt>
    <dgm:pt modelId="{8A780108-9252-2A4A-87F6-A02CBFCF5930}" type="sibTrans" cxnId="{4898B904-D68A-9D44-8F85-2761F58C91FF}">
      <dgm:prSet/>
      <dgm:spPr/>
      <dgm:t>
        <a:bodyPr/>
        <a:lstStyle/>
        <a:p>
          <a:endParaRPr lang="en-GB"/>
        </a:p>
      </dgm:t>
    </dgm:pt>
    <dgm:pt modelId="{EF13BD26-C783-6F4F-AFEB-AC3279A2F6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Adjusts for panel-specific efficiency, orientation, shading, and degradation</a:t>
          </a:r>
        </a:p>
      </dgm:t>
    </dgm:pt>
    <dgm:pt modelId="{B7B118D2-273A-7046-9024-64BF863FC22E}" type="parTrans" cxnId="{454AFB10-21DE-F448-8CBF-10EB9D442F15}">
      <dgm:prSet/>
      <dgm:spPr/>
      <dgm:t>
        <a:bodyPr/>
        <a:lstStyle/>
        <a:p>
          <a:endParaRPr lang="en-GB"/>
        </a:p>
      </dgm:t>
    </dgm:pt>
    <dgm:pt modelId="{D47D1770-AF4E-6543-963E-55B931575B12}" type="sibTrans" cxnId="{454AFB10-21DE-F448-8CBF-10EB9D442F15}">
      <dgm:prSet/>
      <dgm:spPr/>
      <dgm:t>
        <a:bodyPr/>
        <a:lstStyle/>
        <a:p>
          <a:endParaRPr lang="en-GB"/>
        </a:p>
      </dgm:t>
    </dgm:pt>
    <dgm:pt modelId="{5E830ABA-8211-9B4F-96A9-5E0FA84C30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0" i="0" dirty="0"/>
            <a:t>Adjust for panel tilt and orientation</a:t>
          </a:r>
        </a:p>
      </dgm:t>
    </dgm:pt>
    <dgm:pt modelId="{50F48E98-0264-BB4E-BCD5-3B7A00A0020F}" type="parTrans" cxnId="{2D02FCC0-6B48-1C47-A0D7-9AE55158DD65}">
      <dgm:prSet/>
      <dgm:spPr/>
      <dgm:t>
        <a:bodyPr/>
        <a:lstStyle/>
        <a:p>
          <a:endParaRPr lang="en-GB"/>
        </a:p>
      </dgm:t>
    </dgm:pt>
    <dgm:pt modelId="{5201636A-5076-A94E-BB98-6C32E1175DAC}" type="sibTrans" cxnId="{2D02FCC0-6B48-1C47-A0D7-9AE55158DD65}">
      <dgm:prSet/>
      <dgm:spPr/>
      <dgm:t>
        <a:bodyPr/>
        <a:lstStyle/>
        <a:p>
          <a:endParaRPr lang="en-GB"/>
        </a:p>
      </dgm:t>
    </dgm:pt>
    <dgm:pt modelId="{D406A4EC-3FFD-BE42-9073-4805A87B2BE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0" i="0" dirty="0"/>
            <a:t>Apply temperature coefficient to account for efficiency changes</a:t>
          </a:r>
        </a:p>
      </dgm:t>
    </dgm:pt>
    <dgm:pt modelId="{D69A64A4-CCF9-7445-B4BD-AC22EC9AB61D}" type="parTrans" cxnId="{CB1F88C1-7BD2-4849-ACE1-4C59CF29DF53}">
      <dgm:prSet/>
      <dgm:spPr/>
      <dgm:t>
        <a:bodyPr/>
        <a:lstStyle/>
        <a:p>
          <a:endParaRPr lang="en-GB"/>
        </a:p>
      </dgm:t>
    </dgm:pt>
    <dgm:pt modelId="{A766D422-D51F-4B4E-B4E3-F2CF748475D9}" type="sibTrans" cxnId="{CB1F88C1-7BD2-4849-ACE1-4C59CF29DF53}">
      <dgm:prSet/>
      <dgm:spPr/>
      <dgm:t>
        <a:bodyPr/>
        <a:lstStyle/>
        <a:p>
          <a:endParaRPr lang="en-GB"/>
        </a:p>
      </dgm:t>
    </dgm:pt>
    <dgm:pt modelId="{7F2CDFB3-02D8-064D-BE14-1C16E603594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0" i="0" dirty="0"/>
            <a:t>Generate hourly production forecasts for the next 72 hours</a:t>
          </a:r>
        </a:p>
      </dgm:t>
    </dgm:pt>
    <dgm:pt modelId="{F9F0B264-8715-7240-A888-344D71EFA481}" type="parTrans" cxnId="{18500FFF-71E0-2B46-AF3D-15F521469FAA}">
      <dgm:prSet/>
      <dgm:spPr/>
      <dgm:t>
        <a:bodyPr/>
        <a:lstStyle/>
        <a:p>
          <a:endParaRPr lang="en-GB"/>
        </a:p>
      </dgm:t>
    </dgm:pt>
    <dgm:pt modelId="{3B9546F1-8B44-7449-87D5-18A0A0D45072}" type="sibTrans" cxnId="{18500FFF-71E0-2B46-AF3D-15F521469FAA}">
      <dgm:prSet/>
      <dgm:spPr/>
      <dgm:t>
        <a:bodyPr/>
        <a:lstStyle/>
        <a:p>
          <a:endParaRPr lang="en-GB"/>
        </a:p>
      </dgm:t>
    </dgm:pt>
    <dgm:pt modelId="{D211C282-6D9B-0C43-8E7B-D122DDA3B7F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b="0" i="0" dirty="0"/>
            <a:t>Accuracy Measurement</a:t>
          </a:r>
        </a:p>
      </dgm:t>
    </dgm:pt>
    <dgm:pt modelId="{F258B457-7CE4-B24D-84F2-3281BED0223B}" type="parTrans" cxnId="{A5D72964-B95A-E44C-BD67-2EFC9EA71250}">
      <dgm:prSet/>
      <dgm:spPr/>
      <dgm:t>
        <a:bodyPr/>
        <a:lstStyle/>
        <a:p>
          <a:endParaRPr lang="en-GB"/>
        </a:p>
      </dgm:t>
    </dgm:pt>
    <dgm:pt modelId="{7A6C81CE-97A0-4348-B1A1-EB8BA8787E67}" type="sibTrans" cxnId="{A5D72964-B95A-E44C-BD67-2EFC9EA71250}">
      <dgm:prSet/>
      <dgm:spPr/>
      <dgm:t>
        <a:bodyPr/>
        <a:lstStyle/>
        <a:p>
          <a:endParaRPr lang="en-GB"/>
        </a:p>
      </dgm:t>
    </dgm:pt>
    <dgm:pt modelId="{1E94337B-D8D4-8748-B9EA-08EA1A1B30C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Mean Absolute Error (MAE) - average absolute difference between forecasted and actual production</a:t>
          </a:r>
          <a:endParaRPr lang="en-GB"/>
        </a:p>
      </dgm:t>
    </dgm:pt>
    <dgm:pt modelId="{9D26EAC1-6CCF-184E-9EB3-40A719DC95AD}" type="parTrans" cxnId="{DEB07746-C559-B844-B420-4E8F41E3130F}">
      <dgm:prSet/>
      <dgm:spPr/>
      <dgm:t>
        <a:bodyPr/>
        <a:lstStyle/>
        <a:p>
          <a:endParaRPr lang="en-GB"/>
        </a:p>
      </dgm:t>
    </dgm:pt>
    <dgm:pt modelId="{DC9514BE-8532-DF40-9834-0AECC5D732F1}" type="sibTrans" cxnId="{DEB07746-C559-B844-B420-4E8F41E3130F}">
      <dgm:prSet/>
      <dgm:spPr/>
      <dgm:t>
        <a:bodyPr/>
        <a:lstStyle/>
        <a:p>
          <a:endParaRPr lang="en-GB"/>
        </a:p>
      </dgm:t>
    </dgm:pt>
    <dgm:pt modelId="{1F23844B-C87A-8641-B2C8-3DE82E84542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Mean Absolute Percentage Error (MAPE) - average percentage difference</a:t>
          </a:r>
        </a:p>
      </dgm:t>
    </dgm:pt>
    <dgm:pt modelId="{76B12800-2542-D14C-8A3E-C27711A7D661}" type="parTrans" cxnId="{9AFEDC18-A133-CC4C-A167-6E7E969D5554}">
      <dgm:prSet/>
      <dgm:spPr/>
      <dgm:t>
        <a:bodyPr/>
        <a:lstStyle/>
        <a:p>
          <a:endParaRPr lang="en-GB"/>
        </a:p>
      </dgm:t>
    </dgm:pt>
    <dgm:pt modelId="{B7760323-17F4-D248-BAF2-CCF82A55C84F}" type="sibTrans" cxnId="{9AFEDC18-A133-CC4C-A167-6E7E969D5554}">
      <dgm:prSet/>
      <dgm:spPr/>
      <dgm:t>
        <a:bodyPr/>
        <a:lstStyle/>
        <a:p>
          <a:endParaRPr lang="en-GB"/>
        </a:p>
      </dgm:t>
    </dgm:pt>
    <dgm:pt modelId="{B0EEC34E-A250-684E-A9B7-A0FA7E3C29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/>
            <a:t>Apply the panel-specific calibration factor</a:t>
          </a:r>
        </a:p>
      </dgm:t>
    </dgm:pt>
    <dgm:pt modelId="{BAAEA3CD-C04A-AD4C-B39D-8E5A1564DC42}" type="parTrans" cxnId="{429EE8C1-7187-0F4E-8CB7-0F6A0A75BE23}">
      <dgm:prSet/>
      <dgm:spPr/>
      <dgm:t>
        <a:bodyPr/>
        <a:lstStyle/>
        <a:p>
          <a:endParaRPr lang="en-GB"/>
        </a:p>
      </dgm:t>
    </dgm:pt>
    <dgm:pt modelId="{2C62F44E-F885-664C-BF5E-62609023CBEB}" type="sibTrans" cxnId="{429EE8C1-7187-0F4E-8CB7-0F6A0A75BE23}">
      <dgm:prSet/>
      <dgm:spPr/>
      <dgm:t>
        <a:bodyPr/>
        <a:lstStyle/>
        <a:p>
          <a:endParaRPr lang="en-GB"/>
        </a:p>
      </dgm:t>
    </dgm:pt>
    <dgm:pt modelId="{F2017378-3683-6046-8FE1-DB8E3C602706}" type="pres">
      <dgm:prSet presAssocID="{EEADB413-831A-0D42-88A0-8E2B36BB2304}" presName="linearFlow" presStyleCnt="0">
        <dgm:presLayoutVars>
          <dgm:dir/>
          <dgm:animLvl val="lvl"/>
          <dgm:resizeHandles val="exact"/>
        </dgm:presLayoutVars>
      </dgm:prSet>
      <dgm:spPr/>
    </dgm:pt>
    <dgm:pt modelId="{75D1A871-1140-5047-9863-A2E2FBC12EDA}" type="pres">
      <dgm:prSet presAssocID="{F39F9AC7-4572-A44C-A9C7-8752EB1AEEF5}" presName="composite" presStyleCnt="0"/>
      <dgm:spPr/>
    </dgm:pt>
    <dgm:pt modelId="{F3F0FD76-2F06-1243-BEC6-D00A2A988947}" type="pres">
      <dgm:prSet presAssocID="{F39F9AC7-4572-A44C-A9C7-8752EB1AEEF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3329D7D-4740-0B46-8ED2-B9A1D679F456}" type="pres">
      <dgm:prSet presAssocID="{F39F9AC7-4572-A44C-A9C7-8752EB1AEEF5}" presName="parSh" presStyleLbl="node1" presStyleIdx="0" presStyleCnt="4"/>
      <dgm:spPr/>
    </dgm:pt>
    <dgm:pt modelId="{1B65F178-5327-4E4B-BC0A-A697AB659D25}" type="pres">
      <dgm:prSet presAssocID="{F39F9AC7-4572-A44C-A9C7-8752EB1AEEF5}" presName="desTx" presStyleLbl="fgAcc1" presStyleIdx="0" presStyleCnt="4">
        <dgm:presLayoutVars>
          <dgm:bulletEnabled val="1"/>
        </dgm:presLayoutVars>
      </dgm:prSet>
      <dgm:spPr/>
    </dgm:pt>
    <dgm:pt modelId="{48CAD8F7-4A9D-C547-B3B4-57032B670F43}" type="pres">
      <dgm:prSet presAssocID="{D4050785-8619-124B-AAED-533FB2BE1C0B}" presName="sibTrans" presStyleLbl="sibTrans2D1" presStyleIdx="0" presStyleCnt="3"/>
      <dgm:spPr/>
    </dgm:pt>
    <dgm:pt modelId="{EED2ED57-D16E-E74B-96BD-4818A9C6EBFC}" type="pres">
      <dgm:prSet presAssocID="{D4050785-8619-124B-AAED-533FB2BE1C0B}" presName="connTx" presStyleLbl="sibTrans2D1" presStyleIdx="0" presStyleCnt="3"/>
      <dgm:spPr/>
    </dgm:pt>
    <dgm:pt modelId="{C4C857F9-6FDA-C949-8258-8CD0AA115DC9}" type="pres">
      <dgm:prSet presAssocID="{B43928F0-F14F-A444-AC57-DBA563632124}" presName="composite" presStyleCnt="0"/>
      <dgm:spPr/>
    </dgm:pt>
    <dgm:pt modelId="{DFA62DC9-D9B2-184F-BF69-2854F2A349AF}" type="pres">
      <dgm:prSet presAssocID="{B43928F0-F14F-A444-AC57-DBA56363212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BB0D55-D272-0145-A86C-A68A1007CAFF}" type="pres">
      <dgm:prSet presAssocID="{B43928F0-F14F-A444-AC57-DBA563632124}" presName="parSh" presStyleLbl="node1" presStyleIdx="1" presStyleCnt="4"/>
      <dgm:spPr/>
    </dgm:pt>
    <dgm:pt modelId="{F90221AF-F16D-BD4A-BC59-C07C18E03722}" type="pres">
      <dgm:prSet presAssocID="{B43928F0-F14F-A444-AC57-DBA563632124}" presName="desTx" presStyleLbl="fgAcc1" presStyleIdx="1" presStyleCnt="4">
        <dgm:presLayoutVars>
          <dgm:bulletEnabled val="1"/>
        </dgm:presLayoutVars>
      </dgm:prSet>
      <dgm:spPr/>
    </dgm:pt>
    <dgm:pt modelId="{956945A2-9360-4645-A842-6A483D0D3001}" type="pres">
      <dgm:prSet presAssocID="{CE61FDC4-54D5-CC49-84B2-AD7540943AD2}" presName="sibTrans" presStyleLbl="sibTrans2D1" presStyleIdx="1" presStyleCnt="3"/>
      <dgm:spPr/>
    </dgm:pt>
    <dgm:pt modelId="{046359EC-071A-5944-8E4D-1BDC1D99E70E}" type="pres">
      <dgm:prSet presAssocID="{CE61FDC4-54D5-CC49-84B2-AD7540943AD2}" presName="connTx" presStyleLbl="sibTrans2D1" presStyleIdx="1" presStyleCnt="3"/>
      <dgm:spPr/>
    </dgm:pt>
    <dgm:pt modelId="{B6BD0460-15F3-424F-9E49-C67F2562D46A}" type="pres">
      <dgm:prSet presAssocID="{8C5CC764-E773-A648-9E34-EACCA4BE9448}" presName="composite" presStyleCnt="0"/>
      <dgm:spPr/>
    </dgm:pt>
    <dgm:pt modelId="{A3D2B745-73B8-7147-AEED-15EEBE797358}" type="pres">
      <dgm:prSet presAssocID="{8C5CC764-E773-A648-9E34-EACCA4BE944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A9B953-8298-C449-816F-87BD5F0B4891}" type="pres">
      <dgm:prSet presAssocID="{8C5CC764-E773-A648-9E34-EACCA4BE9448}" presName="parSh" presStyleLbl="node1" presStyleIdx="2" presStyleCnt="4"/>
      <dgm:spPr/>
    </dgm:pt>
    <dgm:pt modelId="{881EBC5E-B546-FC47-8791-70E1250C4835}" type="pres">
      <dgm:prSet presAssocID="{8C5CC764-E773-A648-9E34-EACCA4BE9448}" presName="desTx" presStyleLbl="fgAcc1" presStyleIdx="2" presStyleCnt="4">
        <dgm:presLayoutVars>
          <dgm:bulletEnabled val="1"/>
        </dgm:presLayoutVars>
      </dgm:prSet>
      <dgm:spPr/>
    </dgm:pt>
    <dgm:pt modelId="{510FF26C-4F0D-B442-8282-63A70FD4BFF1}" type="pres">
      <dgm:prSet presAssocID="{ED6F114E-5D16-654C-9470-5971871048DE}" presName="sibTrans" presStyleLbl="sibTrans2D1" presStyleIdx="2" presStyleCnt="3"/>
      <dgm:spPr/>
    </dgm:pt>
    <dgm:pt modelId="{C0CE3D61-4517-534C-98AF-550D3403EA1E}" type="pres">
      <dgm:prSet presAssocID="{ED6F114E-5D16-654C-9470-5971871048DE}" presName="connTx" presStyleLbl="sibTrans2D1" presStyleIdx="2" presStyleCnt="3"/>
      <dgm:spPr/>
    </dgm:pt>
    <dgm:pt modelId="{724BB207-F237-0A4D-B019-6049E888264C}" type="pres">
      <dgm:prSet presAssocID="{D211C282-6D9B-0C43-8E7B-D122DDA3B7FF}" presName="composite" presStyleCnt="0"/>
      <dgm:spPr/>
    </dgm:pt>
    <dgm:pt modelId="{6C9DD306-B2CA-8143-8F32-8C2E295FBE0D}" type="pres">
      <dgm:prSet presAssocID="{D211C282-6D9B-0C43-8E7B-D122DDA3B7F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9646CC-D34E-744E-ABC9-5A05720D777D}" type="pres">
      <dgm:prSet presAssocID="{D211C282-6D9B-0C43-8E7B-D122DDA3B7FF}" presName="parSh" presStyleLbl="node1" presStyleIdx="3" presStyleCnt="4"/>
      <dgm:spPr/>
    </dgm:pt>
    <dgm:pt modelId="{011FAE8B-252E-134E-9B56-A6DF68AFFDBD}" type="pres">
      <dgm:prSet presAssocID="{D211C282-6D9B-0C43-8E7B-D122DDA3B7F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FDED301-ADC1-4645-BDD3-9F4783E4213C}" type="presOf" srcId="{D211C282-6D9B-0C43-8E7B-D122DDA3B7FF}" destId="{6C9DD306-B2CA-8143-8F32-8C2E295FBE0D}" srcOrd="0" destOrd="0" presId="urn:microsoft.com/office/officeart/2005/8/layout/process3"/>
    <dgm:cxn modelId="{4898B904-D68A-9D44-8F85-2761F58C91FF}" srcId="{B43928F0-F14F-A444-AC57-DBA563632124}" destId="{EB916062-7286-8A44-BD26-CFFD77CF3F27}" srcOrd="2" destOrd="0" parTransId="{B081CF8F-A085-CE4C-880E-BE75073607C0}" sibTransId="{8A780108-9252-2A4A-87F6-A02CBFCF5930}"/>
    <dgm:cxn modelId="{29277509-BCEE-604B-80A2-2656549676BB}" type="presOf" srcId="{ED6F114E-5D16-654C-9470-5971871048DE}" destId="{510FF26C-4F0D-B442-8282-63A70FD4BFF1}" srcOrd="0" destOrd="0" presId="urn:microsoft.com/office/officeart/2005/8/layout/process3"/>
    <dgm:cxn modelId="{EC8CAD0C-E101-0B40-A10F-5E6EB0FB530A}" type="presOf" srcId="{B3150F7E-E166-7F4A-B27D-CD1F6A283514}" destId="{1B65F178-5327-4E4B-BC0A-A697AB659D25}" srcOrd="0" destOrd="0" presId="urn:microsoft.com/office/officeart/2005/8/layout/process3"/>
    <dgm:cxn modelId="{454AFB10-21DE-F448-8CBF-10EB9D442F15}" srcId="{B43928F0-F14F-A444-AC57-DBA563632124}" destId="{EF13BD26-C783-6F4F-AFEB-AC3279A2F68C}" srcOrd="3" destOrd="0" parTransId="{B7B118D2-273A-7046-9024-64BF863FC22E}" sibTransId="{D47D1770-AF4E-6543-963E-55B931575B12}"/>
    <dgm:cxn modelId="{8B8E9116-1B24-9349-8600-1EF3F5C4F525}" type="presOf" srcId="{D4050785-8619-124B-AAED-533FB2BE1C0B}" destId="{48CAD8F7-4A9D-C547-B3B4-57032B670F43}" srcOrd="0" destOrd="0" presId="urn:microsoft.com/office/officeart/2005/8/layout/process3"/>
    <dgm:cxn modelId="{9AFEDC18-A133-CC4C-A167-6E7E969D5554}" srcId="{D211C282-6D9B-0C43-8E7B-D122DDA3B7FF}" destId="{1F23844B-C87A-8641-B2C8-3DE82E845422}" srcOrd="1" destOrd="0" parTransId="{76B12800-2542-D14C-8A3E-C27711A7D661}" sibTransId="{B7760323-17F4-D248-BAF2-CCF82A55C84F}"/>
    <dgm:cxn modelId="{5BDAC61F-8A42-7D45-A89C-55E397A49DE0}" srcId="{B43928F0-F14F-A444-AC57-DBA563632124}" destId="{560549FB-24DD-1C47-9CAE-3511970D0A47}" srcOrd="1" destOrd="0" parTransId="{ECBDA8ED-BD6F-BD4B-AA1F-6C2782EECD73}" sibTransId="{A72A324C-3CCD-8241-A8B7-8A80EA6C2A0F}"/>
    <dgm:cxn modelId="{31895326-3B02-104B-8954-9A063BFD2B88}" type="presOf" srcId="{B0EEC34E-A250-684E-A9B7-A0FA7E3C2904}" destId="{881EBC5E-B546-FC47-8791-70E1250C4835}" srcOrd="0" destOrd="3" presId="urn:microsoft.com/office/officeart/2005/8/layout/process3"/>
    <dgm:cxn modelId="{D7BC0634-AEB6-C14C-8E52-01F8BBAEADDC}" type="presOf" srcId="{EF13BD26-C783-6F4F-AFEB-AC3279A2F68C}" destId="{F90221AF-F16D-BD4A-BC59-C07C18E03722}" srcOrd="0" destOrd="3" presId="urn:microsoft.com/office/officeart/2005/8/layout/process3"/>
    <dgm:cxn modelId="{FA006636-8A30-174D-8F31-00F97F088759}" srcId="{F39F9AC7-4572-A44C-A9C7-8752EB1AEEF5}" destId="{FBB15A32-7A39-C743-8D91-3926FFA19283}" srcOrd="1" destOrd="0" parTransId="{C507E4EB-6367-4A43-9436-4BB84DD2170E}" sibTransId="{D93246BA-E20E-7046-8D54-3A630B3504E8}"/>
    <dgm:cxn modelId="{EBCB7737-62BA-8641-8AC3-09EEA705784F}" type="presOf" srcId="{CE61FDC4-54D5-CC49-84B2-AD7540943AD2}" destId="{046359EC-071A-5944-8E4D-1BDC1D99E70E}" srcOrd="1" destOrd="0" presId="urn:microsoft.com/office/officeart/2005/8/layout/process3"/>
    <dgm:cxn modelId="{13FB293E-1E9A-0B4C-A92E-BF33766ADB1A}" type="presOf" srcId="{E58A6BB8-5DC8-4940-B77F-95A9DA22D6C5}" destId="{1B65F178-5327-4E4B-BC0A-A697AB659D25}" srcOrd="0" destOrd="2" presId="urn:microsoft.com/office/officeart/2005/8/layout/process3"/>
    <dgm:cxn modelId="{7EAAE740-5540-9848-8EF4-42E355923BCC}" srcId="{EEADB413-831A-0D42-88A0-8E2B36BB2304}" destId="{F39F9AC7-4572-A44C-A9C7-8752EB1AEEF5}" srcOrd="0" destOrd="0" parTransId="{D3B77994-51C8-CE44-81AF-5CD35882384C}" sibTransId="{D4050785-8619-124B-AAED-533FB2BE1C0B}"/>
    <dgm:cxn modelId="{64F76641-47B7-464A-89FD-6CC8079DC121}" type="presOf" srcId="{1E94337B-D8D4-8748-B9EA-08EA1A1B30CA}" destId="{011FAE8B-252E-134E-9B56-A6DF68AFFDBD}" srcOrd="0" destOrd="0" presId="urn:microsoft.com/office/officeart/2005/8/layout/process3"/>
    <dgm:cxn modelId="{5AA56643-767D-7241-BB22-058CF702B4C3}" type="presOf" srcId="{8EEAF328-3096-0849-9F59-E83078A86627}" destId="{F90221AF-F16D-BD4A-BC59-C07C18E03722}" srcOrd="0" destOrd="0" presId="urn:microsoft.com/office/officeart/2005/8/layout/process3"/>
    <dgm:cxn modelId="{DEB07746-C559-B844-B420-4E8F41E3130F}" srcId="{D211C282-6D9B-0C43-8E7B-D122DDA3B7FF}" destId="{1E94337B-D8D4-8748-B9EA-08EA1A1B30CA}" srcOrd="0" destOrd="0" parTransId="{9D26EAC1-6CCF-184E-9EB3-40A719DC95AD}" sibTransId="{DC9514BE-8532-DF40-9834-0AECC5D732F1}"/>
    <dgm:cxn modelId="{EB279B4B-9E92-CE4E-B945-D7438B73D8C9}" type="presOf" srcId="{B43928F0-F14F-A444-AC57-DBA563632124}" destId="{70BB0D55-D272-0145-A86C-A68A1007CAFF}" srcOrd="1" destOrd="0" presId="urn:microsoft.com/office/officeart/2005/8/layout/process3"/>
    <dgm:cxn modelId="{E1CA4357-2307-2444-9B07-4728C28B2F02}" srcId="{EEADB413-831A-0D42-88A0-8E2B36BB2304}" destId="{B43928F0-F14F-A444-AC57-DBA563632124}" srcOrd="1" destOrd="0" parTransId="{68B0F7E7-8311-944A-9CDC-5B22E21271BF}" sibTransId="{CE61FDC4-54D5-CC49-84B2-AD7540943AD2}"/>
    <dgm:cxn modelId="{59FCF658-39AD-9B43-BE09-0F5A73E86890}" type="presOf" srcId="{560549FB-24DD-1C47-9CAE-3511970D0A47}" destId="{F90221AF-F16D-BD4A-BC59-C07C18E03722}" srcOrd="0" destOrd="1" presId="urn:microsoft.com/office/officeart/2005/8/layout/process3"/>
    <dgm:cxn modelId="{C163B059-9DD6-CD44-BF65-ED3A3A01CDDC}" type="presOf" srcId="{CE61FDC4-54D5-CC49-84B2-AD7540943AD2}" destId="{956945A2-9360-4645-A842-6A483D0D3001}" srcOrd="0" destOrd="0" presId="urn:microsoft.com/office/officeart/2005/8/layout/process3"/>
    <dgm:cxn modelId="{6357885B-A4AF-384E-B038-27AC7982DC2F}" type="presOf" srcId="{5E830ABA-8211-9B4F-96A9-5E0FA84C303A}" destId="{881EBC5E-B546-FC47-8791-70E1250C4835}" srcOrd="0" destOrd="1" presId="urn:microsoft.com/office/officeart/2005/8/layout/process3"/>
    <dgm:cxn modelId="{A5D72964-B95A-E44C-BD67-2EFC9EA71250}" srcId="{EEADB413-831A-0D42-88A0-8E2B36BB2304}" destId="{D211C282-6D9B-0C43-8E7B-D122DDA3B7FF}" srcOrd="3" destOrd="0" parTransId="{F258B457-7CE4-B24D-84F2-3281BED0223B}" sibTransId="{7A6C81CE-97A0-4348-B1A1-EB8BA8787E67}"/>
    <dgm:cxn modelId="{33BCC868-4380-D34E-BE37-559CDD6B89AF}" type="presOf" srcId="{32FA433D-D6F1-1E41-98C1-590BF8D4722C}" destId="{881EBC5E-B546-FC47-8791-70E1250C4835}" srcOrd="0" destOrd="0" presId="urn:microsoft.com/office/officeart/2005/8/layout/process3"/>
    <dgm:cxn modelId="{EF35456A-70A0-A242-B797-3B5C393A8C59}" type="presOf" srcId="{1F23844B-C87A-8641-B2C8-3DE82E845422}" destId="{011FAE8B-252E-134E-9B56-A6DF68AFFDBD}" srcOrd="0" destOrd="1" presId="urn:microsoft.com/office/officeart/2005/8/layout/process3"/>
    <dgm:cxn modelId="{DFA5F972-AA77-1240-BBC9-C8F5CFA53587}" type="presOf" srcId="{F39F9AC7-4572-A44C-A9C7-8752EB1AEEF5}" destId="{F3F0FD76-2F06-1243-BEC6-D00A2A988947}" srcOrd="0" destOrd="0" presId="urn:microsoft.com/office/officeart/2005/8/layout/process3"/>
    <dgm:cxn modelId="{16AE477F-CA02-E449-B99A-7883EF602389}" type="presOf" srcId="{7F2CDFB3-02D8-064D-BE14-1C16E6035946}" destId="{881EBC5E-B546-FC47-8791-70E1250C4835}" srcOrd="0" destOrd="4" presId="urn:microsoft.com/office/officeart/2005/8/layout/process3"/>
    <dgm:cxn modelId="{5AB41A8B-9BDB-DB42-A7FE-F51E0646D5B5}" srcId="{EEADB413-831A-0D42-88A0-8E2B36BB2304}" destId="{8C5CC764-E773-A648-9E34-EACCA4BE9448}" srcOrd="2" destOrd="0" parTransId="{711978A2-7DCD-8741-A982-3AA26CA56D92}" sibTransId="{ED6F114E-5D16-654C-9470-5971871048DE}"/>
    <dgm:cxn modelId="{3A97528B-0E23-954C-9685-50DE1F030FFF}" type="presOf" srcId="{FBB15A32-7A39-C743-8D91-3926FFA19283}" destId="{1B65F178-5327-4E4B-BC0A-A697AB659D25}" srcOrd="0" destOrd="1" presId="urn:microsoft.com/office/officeart/2005/8/layout/process3"/>
    <dgm:cxn modelId="{12DB2799-D78E-9444-98AA-05D7433A0286}" type="presOf" srcId="{EB916062-7286-8A44-BD26-CFFD77CF3F27}" destId="{F90221AF-F16D-BD4A-BC59-C07C18E03722}" srcOrd="0" destOrd="2" presId="urn:microsoft.com/office/officeart/2005/8/layout/process3"/>
    <dgm:cxn modelId="{80DFDF9A-7154-4B4D-AA04-38C0B32F3A10}" type="presOf" srcId="{B43928F0-F14F-A444-AC57-DBA563632124}" destId="{DFA62DC9-D9B2-184F-BF69-2854F2A349AF}" srcOrd="0" destOrd="0" presId="urn:microsoft.com/office/officeart/2005/8/layout/process3"/>
    <dgm:cxn modelId="{A5D9569D-461D-3C47-9E1F-25D99271A70E}" srcId="{8C5CC764-E773-A648-9E34-EACCA4BE9448}" destId="{32FA433D-D6F1-1E41-98C1-590BF8D4722C}" srcOrd="0" destOrd="0" parTransId="{C5D46688-B153-E64F-AD0D-78BE0FFB5121}" sibTransId="{B6B74793-EC98-F24B-8F8A-CB7749D5BCDC}"/>
    <dgm:cxn modelId="{F02BE6A7-A079-2547-BAFB-004A34260EAA}" type="presOf" srcId="{F39F9AC7-4572-A44C-A9C7-8752EB1AEEF5}" destId="{63329D7D-4740-0B46-8ED2-B9A1D679F456}" srcOrd="1" destOrd="0" presId="urn:microsoft.com/office/officeart/2005/8/layout/process3"/>
    <dgm:cxn modelId="{7BFB0AB0-618B-744B-981F-1F8C317FF6ED}" srcId="{F39F9AC7-4572-A44C-A9C7-8752EB1AEEF5}" destId="{B70E6544-A108-B84C-9A49-0EA545C05243}" srcOrd="3" destOrd="0" parTransId="{B81AA1A6-9C52-874F-9B30-2E99EF6A06C7}" sibTransId="{9970AA9B-0F2C-4948-B5FD-E7D422F841BA}"/>
    <dgm:cxn modelId="{3AE306B1-034B-B742-BE17-A4A62A49026E}" type="presOf" srcId="{EEADB413-831A-0D42-88A0-8E2B36BB2304}" destId="{F2017378-3683-6046-8FE1-DB8E3C602706}" srcOrd="0" destOrd="0" presId="urn:microsoft.com/office/officeart/2005/8/layout/process3"/>
    <dgm:cxn modelId="{CDBCA5BD-A1BC-D34C-8A99-DB9DBE2C796D}" type="presOf" srcId="{D4050785-8619-124B-AAED-533FB2BE1C0B}" destId="{EED2ED57-D16E-E74B-96BD-4818A9C6EBFC}" srcOrd="1" destOrd="0" presId="urn:microsoft.com/office/officeart/2005/8/layout/process3"/>
    <dgm:cxn modelId="{2D02FCC0-6B48-1C47-A0D7-9AE55158DD65}" srcId="{8C5CC764-E773-A648-9E34-EACCA4BE9448}" destId="{5E830ABA-8211-9B4F-96A9-5E0FA84C303A}" srcOrd="1" destOrd="0" parTransId="{50F48E98-0264-BB4E-BCD5-3B7A00A0020F}" sibTransId="{5201636A-5076-A94E-BB98-6C32E1175DAC}"/>
    <dgm:cxn modelId="{CB1F88C1-7BD2-4849-ACE1-4C59CF29DF53}" srcId="{8C5CC764-E773-A648-9E34-EACCA4BE9448}" destId="{D406A4EC-3FFD-BE42-9073-4805A87B2BE4}" srcOrd="2" destOrd="0" parTransId="{D69A64A4-CCF9-7445-B4BD-AC22EC9AB61D}" sibTransId="{A766D422-D51F-4B4E-B4E3-F2CF748475D9}"/>
    <dgm:cxn modelId="{429EE8C1-7187-0F4E-8CB7-0F6A0A75BE23}" srcId="{8C5CC764-E773-A648-9E34-EACCA4BE9448}" destId="{B0EEC34E-A250-684E-A9B7-A0FA7E3C2904}" srcOrd="3" destOrd="0" parTransId="{BAAEA3CD-C04A-AD4C-B39D-8E5A1564DC42}" sibTransId="{2C62F44E-F885-664C-BF5E-62609023CBEB}"/>
    <dgm:cxn modelId="{6782FBD4-1E9E-1144-9373-D3D5E34F209F}" srcId="{F39F9AC7-4572-A44C-A9C7-8752EB1AEEF5}" destId="{E58A6BB8-5DC8-4940-B77F-95A9DA22D6C5}" srcOrd="2" destOrd="0" parTransId="{D5E0D8F2-3501-5B4E-8354-23BD64FD8181}" sibTransId="{5AD07034-E9DA-B84A-BD1E-87B1500C3E0B}"/>
    <dgm:cxn modelId="{14E589D9-E5E5-C64D-98D7-2C56F94BF453}" type="presOf" srcId="{D211C282-6D9B-0C43-8E7B-D122DDA3B7FF}" destId="{A29646CC-D34E-744E-ABC9-5A05720D777D}" srcOrd="1" destOrd="0" presId="urn:microsoft.com/office/officeart/2005/8/layout/process3"/>
    <dgm:cxn modelId="{97B3B2DC-56CE-B142-B91F-8EABBAC88084}" type="presOf" srcId="{8C5CC764-E773-A648-9E34-EACCA4BE9448}" destId="{A3D2B745-73B8-7147-AEED-15EEBE797358}" srcOrd="0" destOrd="0" presId="urn:microsoft.com/office/officeart/2005/8/layout/process3"/>
    <dgm:cxn modelId="{3E48F1E3-46A6-824F-9F95-8B8B4EB4F5F8}" type="presOf" srcId="{ED6F114E-5D16-654C-9470-5971871048DE}" destId="{C0CE3D61-4517-534C-98AF-550D3403EA1E}" srcOrd="1" destOrd="0" presId="urn:microsoft.com/office/officeart/2005/8/layout/process3"/>
    <dgm:cxn modelId="{13EAC3E8-578C-C94C-AAD7-856505D539F4}" type="presOf" srcId="{D406A4EC-3FFD-BE42-9073-4805A87B2BE4}" destId="{881EBC5E-B546-FC47-8791-70E1250C4835}" srcOrd="0" destOrd="2" presId="urn:microsoft.com/office/officeart/2005/8/layout/process3"/>
    <dgm:cxn modelId="{523FD1E9-E812-9D43-B667-DC299462DFFC}" srcId="{B43928F0-F14F-A444-AC57-DBA563632124}" destId="{8EEAF328-3096-0849-9F59-E83078A86627}" srcOrd="0" destOrd="0" parTransId="{1F2B0A79-E7B1-AB46-A52D-815801143B1C}" sibTransId="{32FCDA7A-C89A-7741-AF62-24B17802070F}"/>
    <dgm:cxn modelId="{89C61AEA-570A-3543-A86F-4DB7504E803B}" type="presOf" srcId="{B70E6544-A108-B84C-9A49-0EA545C05243}" destId="{1B65F178-5327-4E4B-BC0A-A697AB659D25}" srcOrd="0" destOrd="3" presId="urn:microsoft.com/office/officeart/2005/8/layout/process3"/>
    <dgm:cxn modelId="{0144A2F1-0C8A-054C-950F-91C9D25EE06F}" type="presOf" srcId="{8C5CC764-E773-A648-9E34-EACCA4BE9448}" destId="{B8A9B953-8298-C449-816F-87BD5F0B4891}" srcOrd="1" destOrd="0" presId="urn:microsoft.com/office/officeart/2005/8/layout/process3"/>
    <dgm:cxn modelId="{89C30AF2-1A96-DB4C-90FC-D309BB131032}" srcId="{F39F9AC7-4572-A44C-A9C7-8752EB1AEEF5}" destId="{B3150F7E-E166-7F4A-B27D-CD1F6A283514}" srcOrd="0" destOrd="0" parTransId="{B96D7F2C-1065-FF4C-BA19-1C096EFC2840}" sibTransId="{EAAFB17D-EAFC-ED48-8B12-8AEE6927E34D}"/>
    <dgm:cxn modelId="{18500FFF-71E0-2B46-AF3D-15F521469FAA}" srcId="{8C5CC764-E773-A648-9E34-EACCA4BE9448}" destId="{7F2CDFB3-02D8-064D-BE14-1C16E6035946}" srcOrd="4" destOrd="0" parTransId="{F9F0B264-8715-7240-A888-344D71EFA481}" sibTransId="{3B9546F1-8B44-7449-87D5-18A0A0D45072}"/>
    <dgm:cxn modelId="{6846BDBD-4140-CE40-BC71-B543C99F2F54}" type="presParOf" srcId="{F2017378-3683-6046-8FE1-DB8E3C602706}" destId="{75D1A871-1140-5047-9863-A2E2FBC12EDA}" srcOrd="0" destOrd="0" presId="urn:microsoft.com/office/officeart/2005/8/layout/process3"/>
    <dgm:cxn modelId="{E18606B7-6CEF-DB4B-89FD-65B954133154}" type="presParOf" srcId="{75D1A871-1140-5047-9863-A2E2FBC12EDA}" destId="{F3F0FD76-2F06-1243-BEC6-D00A2A988947}" srcOrd="0" destOrd="0" presId="urn:microsoft.com/office/officeart/2005/8/layout/process3"/>
    <dgm:cxn modelId="{4513484D-2DAF-F04F-B007-36A6EBB6ADB6}" type="presParOf" srcId="{75D1A871-1140-5047-9863-A2E2FBC12EDA}" destId="{63329D7D-4740-0B46-8ED2-B9A1D679F456}" srcOrd="1" destOrd="0" presId="urn:microsoft.com/office/officeart/2005/8/layout/process3"/>
    <dgm:cxn modelId="{65CBA9AA-1D6E-9045-86D0-23BBC4FF616B}" type="presParOf" srcId="{75D1A871-1140-5047-9863-A2E2FBC12EDA}" destId="{1B65F178-5327-4E4B-BC0A-A697AB659D25}" srcOrd="2" destOrd="0" presId="urn:microsoft.com/office/officeart/2005/8/layout/process3"/>
    <dgm:cxn modelId="{B6542910-0241-0941-AC75-30059C6FFB7B}" type="presParOf" srcId="{F2017378-3683-6046-8FE1-DB8E3C602706}" destId="{48CAD8F7-4A9D-C547-B3B4-57032B670F43}" srcOrd="1" destOrd="0" presId="urn:microsoft.com/office/officeart/2005/8/layout/process3"/>
    <dgm:cxn modelId="{DD070458-339D-ED41-B583-CE93985B5083}" type="presParOf" srcId="{48CAD8F7-4A9D-C547-B3B4-57032B670F43}" destId="{EED2ED57-D16E-E74B-96BD-4818A9C6EBFC}" srcOrd="0" destOrd="0" presId="urn:microsoft.com/office/officeart/2005/8/layout/process3"/>
    <dgm:cxn modelId="{FD4D3D1A-2274-024A-A113-0B9C84CD7C67}" type="presParOf" srcId="{F2017378-3683-6046-8FE1-DB8E3C602706}" destId="{C4C857F9-6FDA-C949-8258-8CD0AA115DC9}" srcOrd="2" destOrd="0" presId="urn:microsoft.com/office/officeart/2005/8/layout/process3"/>
    <dgm:cxn modelId="{C0C1E887-2859-BE4D-AB55-F8486D4E918B}" type="presParOf" srcId="{C4C857F9-6FDA-C949-8258-8CD0AA115DC9}" destId="{DFA62DC9-D9B2-184F-BF69-2854F2A349AF}" srcOrd="0" destOrd="0" presId="urn:microsoft.com/office/officeart/2005/8/layout/process3"/>
    <dgm:cxn modelId="{B47E237A-7764-6B44-B120-8208F2DA0EB9}" type="presParOf" srcId="{C4C857F9-6FDA-C949-8258-8CD0AA115DC9}" destId="{70BB0D55-D272-0145-A86C-A68A1007CAFF}" srcOrd="1" destOrd="0" presId="urn:microsoft.com/office/officeart/2005/8/layout/process3"/>
    <dgm:cxn modelId="{DAAFF98C-E69A-6342-ADE8-FADC48E549A3}" type="presParOf" srcId="{C4C857F9-6FDA-C949-8258-8CD0AA115DC9}" destId="{F90221AF-F16D-BD4A-BC59-C07C18E03722}" srcOrd="2" destOrd="0" presId="urn:microsoft.com/office/officeart/2005/8/layout/process3"/>
    <dgm:cxn modelId="{60F75BC4-6068-0740-805A-D33B6DB2211A}" type="presParOf" srcId="{F2017378-3683-6046-8FE1-DB8E3C602706}" destId="{956945A2-9360-4645-A842-6A483D0D3001}" srcOrd="3" destOrd="0" presId="urn:microsoft.com/office/officeart/2005/8/layout/process3"/>
    <dgm:cxn modelId="{E2525429-D5C9-AF43-87DA-AB0F6D2AF2A8}" type="presParOf" srcId="{956945A2-9360-4645-A842-6A483D0D3001}" destId="{046359EC-071A-5944-8E4D-1BDC1D99E70E}" srcOrd="0" destOrd="0" presId="urn:microsoft.com/office/officeart/2005/8/layout/process3"/>
    <dgm:cxn modelId="{D04DCEC3-4FE9-2043-9A73-356E2D6079DC}" type="presParOf" srcId="{F2017378-3683-6046-8FE1-DB8E3C602706}" destId="{B6BD0460-15F3-424F-9E49-C67F2562D46A}" srcOrd="4" destOrd="0" presId="urn:microsoft.com/office/officeart/2005/8/layout/process3"/>
    <dgm:cxn modelId="{0E9EFC00-095A-CA41-BFDA-C38EE775C17C}" type="presParOf" srcId="{B6BD0460-15F3-424F-9E49-C67F2562D46A}" destId="{A3D2B745-73B8-7147-AEED-15EEBE797358}" srcOrd="0" destOrd="0" presId="urn:microsoft.com/office/officeart/2005/8/layout/process3"/>
    <dgm:cxn modelId="{9A4A25D7-18C7-1E4E-A6D5-339132B43D99}" type="presParOf" srcId="{B6BD0460-15F3-424F-9E49-C67F2562D46A}" destId="{B8A9B953-8298-C449-816F-87BD5F0B4891}" srcOrd="1" destOrd="0" presId="urn:microsoft.com/office/officeart/2005/8/layout/process3"/>
    <dgm:cxn modelId="{CC369D33-809D-4C41-9D67-8184E5314B2E}" type="presParOf" srcId="{B6BD0460-15F3-424F-9E49-C67F2562D46A}" destId="{881EBC5E-B546-FC47-8791-70E1250C4835}" srcOrd="2" destOrd="0" presId="urn:microsoft.com/office/officeart/2005/8/layout/process3"/>
    <dgm:cxn modelId="{83FBB24C-8D19-0448-8A1F-AC922F77A788}" type="presParOf" srcId="{F2017378-3683-6046-8FE1-DB8E3C602706}" destId="{510FF26C-4F0D-B442-8282-63A70FD4BFF1}" srcOrd="5" destOrd="0" presId="urn:microsoft.com/office/officeart/2005/8/layout/process3"/>
    <dgm:cxn modelId="{B9115479-2E6F-4D42-A7B9-645C8E13AB6C}" type="presParOf" srcId="{510FF26C-4F0D-B442-8282-63A70FD4BFF1}" destId="{C0CE3D61-4517-534C-98AF-550D3403EA1E}" srcOrd="0" destOrd="0" presId="urn:microsoft.com/office/officeart/2005/8/layout/process3"/>
    <dgm:cxn modelId="{412C1C45-B8A5-5849-BBE7-FCBAFC936796}" type="presParOf" srcId="{F2017378-3683-6046-8FE1-DB8E3C602706}" destId="{724BB207-F237-0A4D-B019-6049E888264C}" srcOrd="6" destOrd="0" presId="urn:microsoft.com/office/officeart/2005/8/layout/process3"/>
    <dgm:cxn modelId="{B772455E-E1C0-084D-93F1-6D74A13CDD59}" type="presParOf" srcId="{724BB207-F237-0A4D-B019-6049E888264C}" destId="{6C9DD306-B2CA-8143-8F32-8C2E295FBE0D}" srcOrd="0" destOrd="0" presId="urn:microsoft.com/office/officeart/2005/8/layout/process3"/>
    <dgm:cxn modelId="{E4D595C3-93DA-EF48-878D-458E8151F595}" type="presParOf" srcId="{724BB207-F237-0A4D-B019-6049E888264C}" destId="{A29646CC-D34E-744E-ABC9-5A05720D777D}" srcOrd="1" destOrd="0" presId="urn:microsoft.com/office/officeart/2005/8/layout/process3"/>
    <dgm:cxn modelId="{11F0C21F-0BD2-524C-BFE1-80A2847899FA}" type="presParOf" srcId="{724BB207-F237-0A4D-B019-6049E888264C}" destId="{011FAE8B-252E-134E-9B56-A6DF68AFFDB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226B8-D1CE-CC4B-B13A-9521C92BF57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8616BA5-4C07-0B45-BCA7-7E3B5E1F680E}">
      <dgm:prSet phldrT="[Text]"/>
      <dgm:spPr/>
      <dgm:t>
        <a:bodyPr/>
        <a:lstStyle/>
        <a:p>
          <a:r>
            <a:rPr lang="en-GB" dirty="0"/>
            <a:t>NOAA GFS Data</a:t>
          </a:r>
        </a:p>
      </dgm:t>
    </dgm:pt>
    <dgm:pt modelId="{F2F4BDCC-F698-B844-B389-FCE5F085B870}" type="parTrans" cxnId="{A68BB312-42FE-F94B-9EDC-E295FCAB05FB}">
      <dgm:prSet/>
      <dgm:spPr/>
      <dgm:t>
        <a:bodyPr/>
        <a:lstStyle/>
        <a:p>
          <a:endParaRPr lang="en-GB"/>
        </a:p>
      </dgm:t>
    </dgm:pt>
    <dgm:pt modelId="{60B44E81-A954-9746-9490-B85BE129025F}" type="sibTrans" cxnId="{A68BB312-42FE-F94B-9EDC-E295FCAB05FB}">
      <dgm:prSet/>
      <dgm:spPr/>
      <dgm:t>
        <a:bodyPr/>
        <a:lstStyle/>
        <a:p>
          <a:endParaRPr lang="en-GB"/>
        </a:p>
      </dgm:t>
    </dgm:pt>
    <dgm:pt modelId="{11406201-8149-FF44-96B4-7D02E7377DFF}">
      <dgm:prSet phldrT="[Text]"/>
      <dgm:spPr/>
      <dgm:t>
        <a:bodyPr/>
        <a:lstStyle/>
        <a:p>
          <a:r>
            <a:rPr lang="en-GB" dirty="0"/>
            <a:t>Forecast</a:t>
          </a:r>
        </a:p>
      </dgm:t>
    </dgm:pt>
    <dgm:pt modelId="{CABD8C39-6C86-AD44-A5E2-F6BDA4779234}" type="parTrans" cxnId="{1A274C05-A488-0E42-BE84-A4912031094C}">
      <dgm:prSet/>
      <dgm:spPr/>
      <dgm:t>
        <a:bodyPr/>
        <a:lstStyle/>
        <a:p>
          <a:endParaRPr lang="en-GB"/>
        </a:p>
      </dgm:t>
    </dgm:pt>
    <dgm:pt modelId="{59F907B6-8911-BB44-A2C5-19794A51C105}" type="sibTrans" cxnId="{1A274C05-A488-0E42-BE84-A4912031094C}">
      <dgm:prSet/>
      <dgm:spPr/>
      <dgm:t>
        <a:bodyPr/>
        <a:lstStyle/>
        <a:p>
          <a:endParaRPr lang="en-GB"/>
        </a:p>
      </dgm:t>
    </dgm:pt>
    <dgm:pt modelId="{DD1F0A80-0351-8A4F-9E00-825067C14575}">
      <dgm:prSet phldrT="[Text]"/>
      <dgm:spPr/>
      <dgm:t>
        <a:bodyPr/>
        <a:lstStyle/>
        <a:p>
          <a:r>
            <a:rPr lang="en-GB" dirty="0"/>
            <a:t>Calibration based on actual data</a:t>
          </a:r>
        </a:p>
      </dgm:t>
    </dgm:pt>
    <dgm:pt modelId="{1608E774-F2FC-AD4E-94A3-40EE40B1332C}" type="parTrans" cxnId="{1278B381-52CD-FD44-B4B5-BE9E45FE9A08}">
      <dgm:prSet/>
      <dgm:spPr/>
      <dgm:t>
        <a:bodyPr/>
        <a:lstStyle/>
        <a:p>
          <a:endParaRPr lang="en-GB"/>
        </a:p>
      </dgm:t>
    </dgm:pt>
    <dgm:pt modelId="{40EE48AF-3215-C542-9568-66EC6D4E8677}" type="sibTrans" cxnId="{1278B381-52CD-FD44-B4B5-BE9E45FE9A08}">
      <dgm:prSet/>
      <dgm:spPr/>
      <dgm:t>
        <a:bodyPr/>
        <a:lstStyle/>
        <a:p>
          <a:endParaRPr lang="en-GB"/>
        </a:p>
      </dgm:t>
    </dgm:pt>
    <dgm:pt modelId="{39B2E929-BF3E-EC47-BFC8-4EF685AA0CEC}" type="pres">
      <dgm:prSet presAssocID="{86C226B8-D1CE-CC4B-B13A-9521C92BF57C}" presName="Name0" presStyleCnt="0">
        <dgm:presLayoutVars>
          <dgm:dir/>
          <dgm:resizeHandles val="exact"/>
        </dgm:presLayoutVars>
      </dgm:prSet>
      <dgm:spPr/>
    </dgm:pt>
    <dgm:pt modelId="{8FCC10E0-4A73-DC4C-B92B-88C6031B6BB4}" type="pres">
      <dgm:prSet presAssocID="{A8616BA5-4C07-0B45-BCA7-7E3B5E1F680E}" presName="node" presStyleLbl="node1" presStyleIdx="0" presStyleCnt="3">
        <dgm:presLayoutVars>
          <dgm:bulletEnabled val="1"/>
        </dgm:presLayoutVars>
      </dgm:prSet>
      <dgm:spPr/>
    </dgm:pt>
    <dgm:pt modelId="{F65791C5-34D5-F94A-8E7D-4AA5AB11D0E6}" type="pres">
      <dgm:prSet presAssocID="{60B44E81-A954-9746-9490-B85BE129025F}" presName="sibTrans" presStyleLbl="sibTrans2D1" presStyleIdx="0" presStyleCnt="2"/>
      <dgm:spPr/>
    </dgm:pt>
    <dgm:pt modelId="{1B661350-3F76-9848-82E0-4CE179CF3906}" type="pres">
      <dgm:prSet presAssocID="{60B44E81-A954-9746-9490-B85BE129025F}" presName="connectorText" presStyleLbl="sibTrans2D1" presStyleIdx="0" presStyleCnt="2"/>
      <dgm:spPr/>
    </dgm:pt>
    <dgm:pt modelId="{6E4E86A9-2F6F-DD4C-873C-296AE70D72F2}" type="pres">
      <dgm:prSet presAssocID="{11406201-8149-FF44-96B4-7D02E7377DFF}" presName="node" presStyleLbl="node1" presStyleIdx="1" presStyleCnt="3">
        <dgm:presLayoutVars>
          <dgm:bulletEnabled val="1"/>
        </dgm:presLayoutVars>
      </dgm:prSet>
      <dgm:spPr/>
    </dgm:pt>
    <dgm:pt modelId="{7522EF4F-6F59-1941-985D-45EC2FCF697B}" type="pres">
      <dgm:prSet presAssocID="{59F907B6-8911-BB44-A2C5-19794A51C105}" presName="sibTrans" presStyleLbl="sibTrans2D1" presStyleIdx="1" presStyleCnt="2"/>
      <dgm:spPr/>
    </dgm:pt>
    <dgm:pt modelId="{F1871310-6077-9A40-8B62-D422726D08D3}" type="pres">
      <dgm:prSet presAssocID="{59F907B6-8911-BB44-A2C5-19794A51C105}" presName="connectorText" presStyleLbl="sibTrans2D1" presStyleIdx="1" presStyleCnt="2"/>
      <dgm:spPr/>
    </dgm:pt>
    <dgm:pt modelId="{7747BEAE-1D5A-F347-ADE7-F7110C7648E5}" type="pres">
      <dgm:prSet presAssocID="{DD1F0A80-0351-8A4F-9E00-825067C14575}" presName="node" presStyleLbl="node1" presStyleIdx="2" presStyleCnt="3">
        <dgm:presLayoutVars>
          <dgm:bulletEnabled val="1"/>
        </dgm:presLayoutVars>
      </dgm:prSet>
      <dgm:spPr/>
    </dgm:pt>
  </dgm:ptLst>
  <dgm:cxnLst>
    <dgm:cxn modelId="{1A274C05-A488-0E42-BE84-A4912031094C}" srcId="{86C226B8-D1CE-CC4B-B13A-9521C92BF57C}" destId="{11406201-8149-FF44-96B4-7D02E7377DFF}" srcOrd="1" destOrd="0" parTransId="{CABD8C39-6C86-AD44-A5E2-F6BDA4779234}" sibTransId="{59F907B6-8911-BB44-A2C5-19794A51C105}"/>
    <dgm:cxn modelId="{A68BB312-42FE-F94B-9EDC-E295FCAB05FB}" srcId="{86C226B8-D1CE-CC4B-B13A-9521C92BF57C}" destId="{A8616BA5-4C07-0B45-BCA7-7E3B5E1F680E}" srcOrd="0" destOrd="0" parTransId="{F2F4BDCC-F698-B844-B389-FCE5F085B870}" sibTransId="{60B44E81-A954-9746-9490-B85BE129025F}"/>
    <dgm:cxn modelId="{368E833A-DD23-6345-9BA2-A1854E210F78}" type="presOf" srcId="{59F907B6-8911-BB44-A2C5-19794A51C105}" destId="{F1871310-6077-9A40-8B62-D422726D08D3}" srcOrd="1" destOrd="0" presId="urn:microsoft.com/office/officeart/2005/8/layout/process1"/>
    <dgm:cxn modelId="{DCD9C04D-51AA-F64B-8CC2-C6417D5DF373}" type="presOf" srcId="{DD1F0A80-0351-8A4F-9E00-825067C14575}" destId="{7747BEAE-1D5A-F347-ADE7-F7110C7648E5}" srcOrd="0" destOrd="0" presId="urn:microsoft.com/office/officeart/2005/8/layout/process1"/>
    <dgm:cxn modelId="{1278B381-52CD-FD44-B4B5-BE9E45FE9A08}" srcId="{86C226B8-D1CE-CC4B-B13A-9521C92BF57C}" destId="{DD1F0A80-0351-8A4F-9E00-825067C14575}" srcOrd="2" destOrd="0" parTransId="{1608E774-F2FC-AD4E-94A3-40EE40B1332C}" sibTransId="{40EE48AF-3215-C542-9568-66EC6D4E8677}"/>
    <dgm:cxn modelId="{D5807583-DF48-E14E-90DC-330AD840E02F}" type="presOf" srcId="{86C226B8-D1CE-CC4B-B13A-9521C92BF57C}" destId="{39B2E929-BF3E-EC47-BFC8-4EF685AA0CEC}" srcOrd="0" destOrd="0" presId="urn:microsoft.com/office/officeart/2005/8/layout/process1"/>
    <dgm:cxn modelId="{1469008D-F4DD-654D-A939-72DBD0848FA1}" type="presOf" srcId="{11406201-8149-FF44-96B4-7D02E7377DFF}" destId="{6E4E86A9-2F6F-DD4C-873C-296AE70D72F2}" srcOrd="0" destOrd="0" presId="urn:microsoft.com/office/officeart/2005/8/layout/process1"/>
    <dgm:cxn modelId="{D2E03A9C-BEBE-2A43-8A2E-E428654C3DC1}" type="presOf" srcId="{60B44E81-A954-9746-9490-B85BE129025F}" destId="{F65791C5-34D5-F94A-8E7D-4AA5AB11D0E6}" srcOrd="0" destOrd="0" presId="urn:microsoft.com/office/officeart/2005/8/layout/process1"/>
    <dgm:cxn modelId="{F13FFBB0-2C40-C440-97AC-379FC8C10591}" type="presOf" srcId="{59F907B6-8911-BB44-A2C5-19794A51C105}" destId="{7522EF4F-6F59-1941-985D-45EC2FCF697B}" srcOrd="0" destOrd="0" presId="urn:microsoft.com/office/officeart/2005/8/layout/process1"/>
    <dgm:cxn modelId="{607E3DB8-879D-864B-86E9-15CCFB737233}" type="presOf" srcId="{60B44E81-A954-9746-9490-B85BE129025F}" destId="{1B661350-3F76-9848-82E0-4CE179CF3906}" srcOrd="1" destOrd="0" presId="urn:microsoft.com/office/officeart/2005/8/layout/process1"/>
    <dgm:cxn modelId="{AC1B29DD-2BF6-404D-A3AF-1D75399BB277}" type="presOf" srcId="{A8616BA5-4C07-0B45-BCA7-7E3B5E1F680E}" destId="{8FCC10E0-4A73-DC4C-B92B-88C6031B6BB4}" srcOrd="0" destOrd="0" presId="urn:microsoft.com/office/officeart/2005/8/layout/process1"/>
    <dgm:cxn modelId="{AFE4BA02-B6AA-214C-BEA0-BEF391A26C0F}" type="presParOf" srcId="{39B2E929-BF3E-EC47-BFC8-4EF685AA0CEC}" destId="{8FCC10E0-4A73-DC4C-B92B-88C6031B6BB4}" srcOrd="0" destOrd="0" presId="urn:microsoft.com/office/officeart/2005/8/layout/process1"/>
    <dgm:cxn modelId="{8961435A-3A82-AF48-B98A-71EF316045BA}" type="presParOf" srcId="{39B2E929-BF3E-EC47-BFC8-4EF685AA0CEC}" destId="{F65791C5-34D5-F94A-8E7D-4AA5AB11D0E6}" srcOrd="1" destOrd="0" presId="urn:microsoft.com/office/officeart/2005/8/layout/process1"/>
    <dgm:cxn modelId="{BEC13B5A-CC2A-6F42-B39D-5C20EA0029D5}" type="presParOf" srcId="{F65791C5-34D5-F94A-8E7D-4AA5AB11D0E6}" destId="{1B661350-3F76-9848-82E0-4CE179CF3906}" srcOrd="0" destOrd="0" presId="urn:microsoft.com/office/officeart/2005/8/layout/process1"/>
    <dgm:cxn modelId="{3D646BE6-BCC2-B54C-9DDD-2C4EDD1A3600}" type="presParOf" srcId="{39B2E929-BF3E-EC47-BFC8-4EF685AA0CEC}" destId="{6E4E86A9-2F6F-DD4C-873C-296AE70D72F2}" srcOrd="2" destOrd="0" presId="urn:microsoft.com/office/officeart/2005/8/layout/process1"/>
    <dgm:cxn modelId="{53992043-DD2D-9B4B-B470-14FB5B7FF748}" type="presParOf" srcId="{39B2E929-BF3E-EC47-BFC8-4EF685AA0CEC}" destId="{7522EF4F-6F59-1941-985D-45EC2FCF697B}" srcOrd="3" destOrd="0" presId="urn:microsoft.com/office/officeart/2005/8/layout/process1"/>
    <dgm:cxn modelId="{BC17E649-A52A-7847-9473-6756CE87C7A9}" type="presParOf" srcId="{7522EF4F-6F59-1941-985D-45EC2FCF697B}" destId="{F1871310-6077-9A40-8B62-D422726D08D3}" srcOrd="0" destOrd="0" presId="urn:microsoft.com/office/officeart/2005/8/layout/process1"/>
    <dgm:cxn modelId="{DB75C23F-352A-3D46-A271-4D655E2E69CB}" type="presParOf" srcId="{39B2E929-BF3E-EC47-BFC8-4EF685AA0CEC}" destId="{7747BEAE-1D5A-F347-ADE7-F7110C7648E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29D7D-4740-0B46-8ED2-B9A1D679F456}">
      <dsp:nvSpPr>
        <dsp:cNvPr id="0" name=""/>
        <dsp:cNvSpPr/>
      </dsp:nvSpPr>
      <dsp:spPr>
        <a:xfrm>
          <a:off x="1073" y="718644"/>
          <a:ext cx="1348918" cy="797558"/>
        </a:xfrm>
        <a:prstGeom prst="roundRect">
          <a:avLst>
            <a:gd name="adj" fmla="val 10000"/>
          </a:avLst>
        </a:prstGeom>
        <a:solidFill>
          <a:srgbClr val="007EC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Data Collection - NOAA's Global Forecast System</a:t>
          </a:r>
          <a:endParaRPr lang="en-GB" sz="1000" kern="1200" dirty="0"/>
        </a:p>
      </dsp:txBody>
      <dsp:txXfrm>
        <a:off x="1073" y="718644"/>
        <a:ext cx="1348918" cy="531705"/>
      </dsp:txXfrm>
    </dsp:sp>
    <dsp:sp modelId="{1B65F178-5327-4E4B-BC0A-A697AB659D25}">
      <dsp:nvSpPr>
        <dsp:cNvPr id="0" name=""/>
        <dsp:cNvSpPr/>
      </dsp:nvSpPr>
      <dsp:spPr>
        <a:xfrm>
          <a:off x="277357" y="1250350"/>
          <a:ext cx="1348918" cy="3449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 dirty="0"/>
            <a:t>Global Horizontal Irradiance (GHI) - solar radiation received on a horizontal surface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Global Normal Irradiance (GNI) - solar radiation received perpendicular to the sun's rays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Temperature - affects solar panel efficiency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 dirty="0"/>
            <a:t>Cloud cover - impacts solar radiation reaching panels</a:t>
          </a:r>
        </a:p>
      </dsp:txBody>
      <dsp:txXfrm>
        <a:off x="316865" y="1289858"/>
        <a:ext cx="1269902" cy="3370655"/>
      </dsp:txXfrm>
    </dsp:sp>
    <dsp:sp modelId="{48CAD8F7-4A9D-C547-B3B4-57032B670F43}">
      <dsp:nvSpPr>
        <dsp:cNvPr id="0" name=""/>
        <dsp:cNvSpPr/>
      </dsp:nvSpPr>
      <dsp:spPr>
        <a:xfrm>
          <a:off x="1554483" y="816576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554483" y="883744"/>
        <a:ext cx="332769" cy="201505"/>
      </dsp:txXfrm>
    </dsp:sp>
    <dsp:sp modelId="{70BB0D55-D272-0145-A86C-A68A1007CAFF}">
      <dsp:nvSpPr>
        <dsp:cNvPr id="0" name=""/>
        <dsp:cNvSpPr/>
      </dsp:nvSpPr>
      <dsp:spPr>
        <a:xfrm>
          <a:off x="2167956" y="718644"/>
          <a:ext cx="1348918" cy="797558"/>
        </a:xfrm>
        <a:prstGeom prst="roundRect">
          <a:avLst>
            <a:gd name="adj" fmla="val 10000"/>
          </a:avLst>
        </a:prstGeom>
        <a:solidFill>
          <a:srgbClr val="646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Panel Calibration using Machine Learning</a:t>
          </a:r>
          <a:endParaRPr lang="en-GB" sz="1000" kern="1200" dirty="0"/>
        </a:p>
      </dsp:txBody>
      <dsp:txXfrm>
        <a:off x="2167956" y="718644"/>
        <a:ext cx="1348918" cy="531705"/>
      </dsp:txXfrm>
    </dsp:sp>
    <dsp:sp modelId="{F90221AF-F16D-BD4A-BC59-C07C18E03722}">
      <dsp:nvSpPr>
        <dsp:cNvPr id="0" name=""/>
        <dsp:cNvSpPr/>
      </dsp:nvSpPr>
      <dsp:spPr>
        <a:xfrm>
          <a:off x="2444241" y="1250350"/>
          <a:ext cx="1348918" cy="3449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 dirty="0"/>
            <a:t>Analyses historical production data from panels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Compares actual production with expected production based on historical weather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Calculates a calibration factor for each panel to account for local conditions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 dirty="0"/>
            <a:t>Adjusts for panel-specific efficiency, orientation, shading, and degradation</a:t>
          </a:r>
        </a:p>
      </dsp:txBody>
      <dsp:txXfrm>
        <a:off x="2483749" y="1289858"/>
        <a:ext cx="1269902" cy="3370655"/>
      </dsp:txXfrm>
    </dsp:sp>
    <dsp:sp modelId="{956945A2-9360-4645-A842-6A483D0D3001}">
      <dsp:nvSpPr>
        <dsp:cNvPr id="0" name=""/>
        <dsp:cNvSpPr/>
      </dsp:nvSpPr>
      <dsp:spPr>
        <a:xfrm>
          <a:off x="3721366" y="816576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721366" y="883744"/>
        <a:ext cx="332769" cy="201505"/>
      </dsp:txXfrm>
    </dsp:sp>
    <dsp:sp modelId="{B8A9B953-8298-C449-816F-87BD5F0B4891}">
      <dsp:nvSpPr>
        <dsp:cNvPr id="0" name=""/>
        <dsp:cNvSpPr/>
      </dsp:nvSpPr>
      <dsp:spPr>
        <a:xfrm>
          <a:off x="4334840" y="718644"/>
          <a:ext cx="1348918" cy="79755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Forecast Generation</a:t>
          </a:r>
          <a:endParaRPr lang="en-GB" sz="1000" kern="1200" dirty="0"/>
        </a:p>
      </dsp:txBody>
      <dsp:txXfrm>
        <a:off x="4334840" y="718644"/>
        <a:ext cx="1348918" cy="531705"/>
      </dsp:txXfrm>
    </dsp:sp>
    <dsp:sp modelId="{881EBC5E-B546-FC47-8791-70E1250C4835}">
      <dsp:nvSpPr>
        <dsp:cNvPr id="0" name=""/>
        <dsp:cNvSpPr/>
      </dsp:nvSpPr>
      <dsp:spPr>
        <a:xfrm>
          <a:off x="4611124" y="1250350"/>
          <a:ext cx="1348918" cy="3449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0" i="0" kern="1200" dirty="0"/>
            <a:t>Calculate theoretical maximum production based on panel dimensions and efficiency (Physics Based), GHI, GNI data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0" i="0" kern="1200" dirty="0"/>
            <a:t>Adjust for panel tilt and orientation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0" i="0" kern="1200" dirty="0"/>
            <a:t>Apply temperature coefficient to account for efficiency changes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1" i="0" kern="1200" dirty="0"/>
            <a:t>Apply the panel-specific calibration factor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0" i="0" kern="1200" dirty="0"/>
            <a:t>Generate hourly production forecasts for the next 72 hours</a:t>
          </a:r>
        </a:p>
      </dsp:txBody>
      <dsp:txXfrm>
        <a:off x="4650632" y="1289858"/>
        <a:ext cx="1269902" cy="3370655"/>
      </dsp:txXfrm>
    </dsp:sp>
    <dsp:sp modelId="{510FF26C-4F0D-B442-8282-63A70FD4BFF1}">
      <dsp:nvSpPr>
        <dsp:cNvPr id="0" name=""/>
        <dsp:cNvSpPr/>
      </dsp:nvSpPr>
      <dsp:spPr>
        <a:xfrm>
          <a:off x="5888249" y="816576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888249" y="883744"/>
        <a:ext cx="332769" cy="201505"/>
      </dsp:txXfrm>
    </dsp:sp>
    <dsp:sp modelId="{A29646CC-D34E-744E-ABC9-5A05720D777D}">
      <dsp:nvSpPr>
        <dsp:cNvPr id="0" name=""/>
        <dsp:cNvSpPr/>
      </dsp:nvSpPr>
      <dsp:spPr>
        <a:xfrm>
          <a:off x="6501723" y="718644"/>
          <a:ext cx="1348918" cy="79755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Accuracy Measurement</a:t>
          </a:r>
        </a:p>
      </dsp:txBody>
      <dsp:txXfrm>
        <a:off x="6501723" y="718644"/>
        <a:ext cx="1348918" cy="531705"/>
      </dsp:txXfrm>
    </dsp:sp>
    <dsp:sp modelId="{011FAE8B-252E-134E-9B56-A6DF68AFFDBD}">
      <dsp:nvSpPr>
        <dsp:cNvPr id="0" name=""/>
        <dsp:cNvSpPr/>
      </dsp:nvSpPr>
      <dsp:spPr>
        <a:xfrm>
          <a:off x="6778007" y="1250350"/>
          <a:ext cx="1348918" cy="3449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Mean Absolute Error (MAE) - average absolute difference between forecasted and actual production</a:t>
          </a:r>
          <a:endParaRPr lang="en-GB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Mean Absolute Percentage Error (MAPE) - average percentage difference</a:t>
          </a:r>
        </a:p>
      </dsp:txBody>
      <dsp:txXfrm>
        <a:off x="6817515" y="1289858"/>
        <a:ext cx="1269902" cy="3370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C10E0-4A73-DC4C-B92B-88C6031B6BB4}">
      <dsp:nvSpPr>
        <dsp:cNvPr id="0" name=""/>
        <dsp:cNvSpPr/>
      </dsp:nvSpPr>
      <dsp:spPr>
        <a:xfrm>
          <a:off x="5621" y="2205295"/>
          <a:ext cx="1680125" cy="1008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NOAA GFS Data</a:t>
          </a:r>
        </a:p>
      </dsp:txBody>
      <dsp:txXfrm>
        <a:off x="35147" y="2234821"/>
        <a:ext cx="1621073" cy="949023"/>
      </dsp:txXfrm>
    </dsp:sp>
    <dsp:sp modelId="{F65791C5-34D5-F94A-8E7D-4AA5AB11D0E6}">
      <dsp:nvSpPr>
        <dsp:cNvPr id="0" name=""/>
        <dsp:cNvSpPr/>
      </dsp:nvSpPr>
      <dsp:spPr>
        <a:xfrm>
          <a:off x="1853759" y="2500997"/>
          <a:ext cx="356186" cy="4166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1853759" y="2584331"/>
        <a:ext cx="249330" cy="250003"/>
      </dsp:txXfrm>
    </dsp:sp>
    <dsp:sp modelId="{6E4E86A9-2F6F-DD4C-873C-296AE70D72F2}">
      <dsp:nvSpPr>
        <dsp:cNvPr id="0" name=""/>
        <dsp:cNvSpPr/>
      </dsp:nvSpPr>
      <dsp:spPr>
        <a:xfrm>
          <a:off x="2357797" y="2205295"/>
          <a:ext cx="1680125" cy="1008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Forecast</a:t>
          </a:r>
        </a:p>
      </dsp:txBody>
      <dsp:txXfrm>
        <a:off x="2387323" y="2234821"/>
        <a:ext cx="1621073" cy="949023"/>
      </dsp:txXfrm>
    </dsp:sp>
    <dsp:sp modelId="{7522EF4F-6F59-1941-985D-45EC2FCF697B}">
      <dsp:nvSpPr>
        <dsp:cNvPr id="0" name=""/>
        <dsp:cNvSpPr/>
      </dsp:nvSpPr>
      <dsp:spPr>
        <a:xfrm>
          <a:off x="4205935" y="2500997"/>
          <a:ext cx="356186" cy="4166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/>
        </a:p>
      </dsp:txBody>
      <dsp:txXfrm>
        <a:off x="4205935" y="2584331"/>
        <a:ext cx="249330" cy="250003"/>
      </dsp:txXfrm>
    </dsp:sp>
    <dsp:sp modelId="{7747BEAE-1D5A-F347-ADE7-F7110C7648E5}">
      <dsp:nvSpPr>
        <dsp:cNvPr id="0" name=""/>
        <dsp:cNvSpPr/>
      </dsp:nvSpPr>
      <dsp:spPr>
        <a:xfrm>
          <a:off x="4709973" y="2205295"/>
          <a:ext cx="1680125" cy="10080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Calibration based on actual data</a:t>
          </a:r>
        </a:p>
      </dsp:txBody>
      <dsp:txXfrm>
        <a:off x="4739499" y="2234821"/>
        <a:ext cx="1621073" cy="949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C156-2404-643C-23FD-C79B7D3A5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EB83E-52F7-F63F-D6AF-D6B674503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DCED-FD32-9CDA-F1F8-8B38FF33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42CE1-350D-A909-EC5B-16A5E8F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3B01-4C3B-1EA9-D2AF-17F09CB2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6BC5-0B46-B349-7B09-C2C9B50A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DCEC-BE05-98FC-D187-3BCB04A00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3FCE-8A30-D690-1508-DF97D803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89FC-DD54-D610-EAD7-09984D08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B51A-1E16-7A5A-47F2-2E9155EC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024D7-E188-FCE2-DB0F-A85EE1CFB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9B78B-F0D3-783B-0457-E963DF5A6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EAD0-5FDA-3479-F9E7-FE2765D7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EFB5-457C-B7B3-357B-0DFBE86D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6552-7E4E-C713-857E-7F97BCFB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5065-1FEB-EFD8-8749-5EDD1280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BC80-411F-C087-C586-55FF22CD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5701-F833-1C11-5D04-912AD593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2276-6094-32A0-7908-E16D4C86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D125-89E7-A76F-2CEA-AEEAFA13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42DB-8E48-AFCD-2F2C-AC2E843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87F85-D633-2F9B-3C78-2975504A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1FC6-9326-9B73-176D-25846F1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CAED-802A-296B-1D9A-B078BC98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4A4D-0707-18FF-CDE3-BD05534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90FC-79BF-5305-F08E-A9E1314D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1498-8553-0E3F-178C-7FDDD7FF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F4D7-DEF1-2A2E-663F-7F07A513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D5BB-B6BA-AE19-72A2-5326CF90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6DEC3-4E1F-DB35-9B8D-64F5D497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E8E1A-AADE-2707-27D7-C0F4E28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CB44-A0DE-B722-6942-D59F4A03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CFD7-A359-9184-22A1-6F744EB1F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2EB97-54F1-320E-A428-9CE192CB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D62D5-12AE-FD5A-B03F-DDC359695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D0821-0CA2-6FC0-C5BF-7D1B8D8CA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13012-960D-75DA-8BE2-514FCC71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4D353-CA44-50B2-61D9-3E378F0C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94DAD-5BD8-5588-C9F4-47599D48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76A8-EA45-E039-BDDB-ADEAFDF9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4D5D7-D182-35D1-8313-05AFFA48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A6C2E-6406-FE50-71F5-9A8416EC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02DB-2388-80A6-F08B-99FD8C50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FA1D-981F-6D7F-31A7-63C16A42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7DDB0-34C6-1AE5-28A4-F6D67E17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7DCFE-0A7F-2703-F09C-34DFBD7F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7724-5686-1067-F5D8-9DB6F82D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FC4C-739D-3BC5-1C4E-E6664846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43929-35CE-AC9B-8A16-95481176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7FFF1-9D30-F570-6FD1-713E6078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DE31-39BD-2B04-370A-5163A55D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00F5-B8BD-19DF-CFF2-6FAD446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13A0-407B-7366-CE2F-0F5521EF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123BF-D634-E1F3-B7D5-727DA8CCD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FE309-EE35-1B16-56BF-9E0C9499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9726A-060F-D664-39B4-7D83673F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5A07-36B3-967D-18FD-B0213EF0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8F0D-65A0-0635-554B-365B135B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97F1B-724F-4B75-B274-F5DC8EB7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E324-A4C0-C0F6-BF81-C8429D836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65FEB-C2E1-7E7D-8692-ADFED6E60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3BACE-3F09-5B46-BAD2-2E29B6F57162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3C7D-BE78-A082-3063-5401CD63C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6E66-563E-BC6D-9D20-294E844E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ncei.noaa.gov/products/weather-climate-models/global-forecast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AEA6-2D34-18E2-11AB-D73724F1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397"/>
          </a:xfrm>
        </p:spPr>
        <p:txBody>
          <a:bodyPr>
            <a:normAutofit/>
          </a:bodyPr>
          <a:lstStyle/>
          <a:p>
            <a:r>
              <a:rPr lang="en-IN" sz="2800" dirty="0"/>
              <a:t>Physics-Informed Machine Learning for Solar Power Forecasting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0E17-3748-B5FF-D3DB-82174DC2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3676"/>
            <a:ext cx="10515600" cy="116708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5">
                  <a:lumMod val="22000"/>
                  <a:lumOff val="78000"/>
                </a:schemeClr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physics-ML approach that combines first-principles solar modelling with adaptive machine learning calibration to accurately forecast solar power output, even for panels with unknown specifications.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66459D-6C77-5B3A-0813-A3C5D63140E6}"/>
              </a:ext>
            </a:extLst>
          </p:cNvPr>
          <p:cNvSpPr txBox="1">
            <a:spLocks/>
          </p:cNvSpPr>
          <p:nvPr/>
        </p:nvSpPr>
        <p:spPr>
          <a:xfrm>
            <a:off x="838200" y="830676"/>
            <a:ext cx="10515600" cy="52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Adaptive Calibration Framework for Unknown Panel Characteristics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0EF5F-276F-780C-85B7-301C2BB88162}"/>
              </a:ext>
            </a:extLst>
          </p:cNvPr>
          <p:cNvSpPr txBox="1">
            <a:spLocks/>
          </p:cNvSpPr>
          <p:nvPr/>
        </p:nvSpPr>
        <p:spPr>
          <a:xfrm>
            <a:off x="838200" y="1508125"/>
            <a:ext cx="10515600" cy="52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C O R E   I N N O V A T I O N 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1D917C-48EB-D92A-4FC3-5761CBCA2A20}"/>
              </a:ext>
            </a:extLst>
          </p:cNvPr>
          <p:cNvSpPr txBox="1">
            <a:spLocks/>
          </p:cNvSpPr>
          <p:nvPr/>
        </p:nvSpPr>
        <p:spPr>
          <a:xfrm>
            <a:off x="838200" y="3341617"/>
            <a:ext cx="10515600" cy="52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dirty="0">
                <a:solidFill>
                  <a:schemeClr val="accent5">
                    <a:lumMod val="75000"/>
                  </a:schemeClr>
                </a:solidFill>
              </a:rPr>
              <a:t>K E Y   C O M P O N E  N T 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E52804-C559-F4ED-DAFE-BAD8FB4CF70A}"/>
              </a:ext>
            </a:extLst>
          </p:cNvPr>
          <p:cNvSpPr/>
          <p:nvPr/>
        </p:nvSpPr>
        <p:spPr>
          <a:xfrm>
            <a:off x="838200" y="3871014"/>
            <a:ext cx="3257550" cy="14788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PHYSICS ENGINE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Implements solar irradiance models (GHI, DNI, DHI decomposition)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90A0C12-64DE-AB9A-C8A6-2C6ECCA6BEB8}"/>
              </a:ext>
            </a:extLst>
          </p:cNvPr>
          <p:cNvSpPr/>
          <p:nvPr/>
        </p:nvSpPr>
        <p:spPr>
          <a:xfrm>
            <a:off x="4686300" y="3871013"/>
            <a:ext cx="3257549" cy="14788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WEATHER INTEGRATION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NOAA GFS data for South Korea (0.25° resolution)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19E0E1-68D9-4329-96AC-9767BAAC56ED}"/>
              </a:ext>
            </a:extLst>
          </p:cNvPr>
          <p:cNvSpPr/>
          <p:nvPr/>
        </p:nvSpPr>
        <p:spPr>
          <a:xfrm>
            <a:off x="8534402" y="3871014"/>
            <a:ext cx="2819400" cy="1478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ML CALIBRATION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Neural network for panel-specific adjustments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95C440-3526-C817-7AC3-815C311DA3DA}"/>
              </a:ext>
            </a:extLst>
          </p:cNvPr>
          <p:cNvSpPr/>
          <p:nvPr/>
        </p:nvSpPr>
        <p:spPr>
          <a:xfrm>
            <a:off x="838200" y="5753444"/>
            <a:ext cx="10515600" cy="7394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INVERSE (OR REVERSE) MODELING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Characteristic estimation for unknown panels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6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78B415-CA84-6208-538B-EF394BA86E08}"/>
              </a:ext>
            </a:extLst>
          </p:cNvPr>
          <p:cNvSpPr txBox="1"/>
          <p:nvPr/>
        </p:nvSpPr>
        <p:spPr>
          <a:xfrm>
            <a:off x="652156" y="526612"/>
            <a:ext cx="9142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Expected Results &amp; Business 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0904E-C0EE-5899-2235-1251CC1549BF}"/>
              </a:ext>
            </a:extLst>
          </p:cNvPr>
          <p:cNvSpPr txBox="1"/>
          <p:nvPr/>
        </p:nvSpPr>
        <p:spPr>
          <a:xfrm>
            <a:off x="652157" y="1250578"/>
            <a:ext cx="106222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According to research papers and preliminary simulations, replacing time-series based solar forecasting with Physics-informed ML-based solar forecast will lead to: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FDE684C-CF33-2FEC-758D-648970DA6FFA}"/>
              </a:ext>
            </a:extLst>
          </p:cNvPr>
          <p:cNvSpPr/>
          <p:nvPr/>
        </p:nvSpPr>
        <p:spPr>
          <a:xfrm>
            <a:off x="652157" y="2261914"/>
            <a:ext cx="3327400" cy="169306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 Accuracy Improvements</a:t>
            </a:r>
            <a:br>
              <a:rPr lang="en-US" sz="1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Day-ahead RMSE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Intra-hour MAE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Ramp event detection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 panel accuracy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840EA5-78A0-5951-BAE0-EAF9AD4A699E}"/>
              </a:ext>
            </a:extLst>
          </p:cNvPr>
          <p:cNvSpPr/>
          <p:nvPr/>
        </p:nvSpPr>
        <p:spPr>
          <a:xfrm>
            <a:off x="607403" y="4033929"/>
            <a:ext cx="3372154" cy="2212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Efficiency</a:t>
            </a:r>
            <a:br>
              <a:rPr lang="en-US" sz="1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training time as seasonal features are handled externally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inference latency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scaling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DF2D97-97E4-5FCF-1810-1120B03A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63" y="2336776"/>
            <a:ext cx="7492273" cy="39096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D745DC-3765-DE17-26E7-7D4011E29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559" y="2823848"/>
            <a:ext cx="1153160" cy="60515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</a:rPr>
              <a:t>B2C</a:t>
            </a:r>
            <a:endParaRPr lang="en-US" sz="3600" i="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FC01CB-EFB0-AB2A-9945-CCF9051F6719}"/>
              </a:ext>
            </a:extLst>
          </p:cNvPr>
          <p:cNvSpPr txBox="1">
            <a:spLocks/>
          </p:cNvSpPr>
          <p:nvPr/>
        </p:nvSpPr>
        <p:spPr>
          <a:xfrm>
            <a:off x="4116559" y="4110462"/>
            <a:ext cx="1153160" cy="6051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5">
                    <a:lumMod val="50000"/>
                  </a:schemeClr>
                </a:solidFill>
              </a:rPr>
              <a:t>B2B</a:t>
            </a:r>
            <a:endParaRPr lang="en-US" sz="36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5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6FE2-AD5C-08D8-C85B-BEC4E4E5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74" y="527526"/>
            <a:ext cx="10515600" cy="5086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SRI-B has developed a small proof-of-concept tool for PIML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E131F-4D04-48C7-EA6E-7642DAD8E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78242"/>
            <a:ext cx="5753905" cy="4501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748BA-A70D-A8EA-4B14-B2E25C434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40" y="1971040"/>
            <a:ext cx="630323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0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35F7-3745-FC49-CE48-DCDD39C9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we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F10E-4A4D-7D5F-ACA5-782D34AA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[1]</a:t>
            </a:r>
            <a:r>
              <a:rPr lang="en-IN" dirty="0"/>
              <a:t> W. Liu, Y. Liu, X. Zhou, Y. Xie, Y. Han, S. Yoo, and M. Sengupta, “Use of physics to improve solar forecast: Physics-informed persistence models for simultaneously forecasting GHI, DNI, and DHI,” </a:t>
            </a:r>
            <a:r>
              <a:rPr lang="en-IN" i="1" dirty="0"/>
              <a:t>Solar Energy</a:t>
            </a:r>
            <a:r>
              <a:rPr lang="en-IN" dirty="0"/>
              <a:t>, vol. 215, pp. 252–265, 2021, Elsevier.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[2]</a:t>
            </a:r>
            <a:r>
              <a:rPr lang="en-IN" dirty="0"/>
              <a:t> Q. Paletta, Y. Nie, Y.-M. Saint-</a:t>
            </a:r>
            <a:r>
              <a:rPr lang="en-IN" dirty="0" err="1"/>
              <a:t>Drenan</a:t>
            </a:r>
            <a:r>
              <a:rPr lang="en-IN" dirty="0"/>
              <a:t>, and B. Le Saux, “Improving cross-site generalisability of vision-based solar forecasting models with physics-informed transfer learning,” </a:t>
            </a:r>
            <a:r>
              <a:rPr lang="en-IN" i="1" dirty="0"/>
              <a:t>Energy Conversion and Management</a:t>
            </a:r>
            <a:r>
              <a:rPr lang="en-IN" dirty="0"/>
              <a:t>, vol. 309, p. 118398, 2024, Elsevier.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[3]</a:t>
            </a:r>
            <a:r>
              <a:rPr lang="en-IN" dirty="0"/>
              <a:t> W. Liu, Y. Liu, T. Zhang, Y. Han, X. Zhou, Y. Xie, and S. Yoo, “Use of physics to improve solar forecast: Part II, machine learning and model interpretability,” </a:t>
            </a:r>
            <a:r>
              <a:rPr lang="en-IN" i="1" dirty="0"/>
              <a:t>Solar Energy</a:t>
            </a:r>
            <a:r>
              <a:rPr lang="en-IN" dirty="0"/>
              <a:t>, vol. 244, pp. 362–378, 2022, Elsevier.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[4]</a:t>
            </a:r>
            <a:r>
              <a:rPr lang="en-IN" dirty="0"/>
              <a:t> T. Han, R. Li, X. Wang, Y. Wang, K. Chen, H. Peng, Z. Gao, N. Wang, and Q. Peng, “Intra-hour solar irradiance forecasting using topology data analysis and physics-driven deep learning,” </a:t>
            </a:r>
            <a:r>
              <a:rPr lang="en-IN" i="1" dirty="0"/>
              <a:t>Renewable Energy</a:t>
            </a:r>
            <a:r>
              <a:rPr lang="en-IN" dirty="0"/>
              <a:t>, vol. 224, p. 120138, 2024, Elsevier.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[5]</a:t>
            </a:r>
            <a:r>
              <a:rPr lang="en-IN" dirty="0"/>
              <a:t> R. Johnson, S. F. </a:t>
            </a:r>
            <a:r>
              <a:rPr lang="en-IN" dirty="0" err="1"/>
              <a:t>Boubrahimi</a:t>
            </a:r>
            <a:r>
              <a:rPr lang="en-IN" dirty="0"/>
              <a:t>, O. Bahri, and S. M. Hamdi, “Physics-informed neural networks for solar wind prediction,” </a:t>
            </a:r>
            <a:r>
              <a:rPr lang="en-IN" i="1" dirty="0"/>
              <a:t>International Conference on Pattern Recognition</a:t>
            </a:r>
            <a:r>
              <a:rPr lang="en-IN" dirty="0"/>
              <a:t>, pp. 273–286, 2022, Springer.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9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14A61A-ECA8-28DB-58A3-4084C1F9D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339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Left Arrow 13">
            <a:extLst>
              <a:ext uri="{FF2B5EF4-FFF2-40B4-BE49-F238E27FC236}">
                <a16:creationId xmlns:a16="http://schemas.microsoft.com/office/drawing/2014/main" id="{0B519DD2-A888-3E26-6AD4-4FC778FFD01E}"/>
              </a:ext>
            </a:extLst>
          </p:cNvPr>
          <p:cNvSpPr/>
          <p:nvPr/>
        </p:nvSpPr>
        <p:spPr>
          <a:xfrm>
            <a:off x="5250873" y="6138333"/>
            <a:ext cx="4488872" cy="608831"/>
          </a:xfrm>
          <a:prstGeom prst="lef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Feedback on model quality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C03AAD-8960-49E5-6C49-5E0866E5B9BC}"/>
              </a:ext>
            </a:extLst>
          </p:cNvPr>
          <p:cNvSpPr/>
          <p:nvPr/>
        </p:nvSpPr>
        <p:spPr>
          <a:xfrm rot="16200000">
            <a:off x="4746914" y="5778692"/>
            <a:ext cx="899777" cy="7323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343B7-E25A-79E7-A515-DF7E65C483B2}"/>
              </a:ext>
            </a:extLst>
          </p:cNvPr>
          <p:cNvSpPr/>
          <p:nvPr/>
        </p:nvSpPr>
        <p:spPr>
          <a:xfrm>
            <a:off x="9504218" y="5583382"/>
            <a:ext cx="332509" cy="101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EED12B-B339-4A6E-C833-010ED7BB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13" y="4795210"/>
            <a:ext cx="1315414" cy="131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ar panel | Definition &amp; Facts | Britannica">
            <a:extLst>
              <a:ext uri="{FF2B5EF4-FFF2-40B4-BE49-F238E27FC236}">
                <a16:creationId xmlns:a16="http://schemas.microsoft.com/office/drawing/2014/main" id="{6E49C126-1DF1-70B4-7E2F-1171F963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29" y="4877563"/>
            <a:ext cx="1620225" cy="8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D42677-4C09-9699-E344-51367B238655}"/>
              </a:ext>
            </a:extLst>
          </p:cNvPr>
          <p:cNvSpPr txBox="1"/>
          <p:nvPr/>
        </p:nvSpPr>
        <p:spPr>
          <a:xfrm>
            <a:off x="1403498" y="208907"/>
            <a:ext cx="9346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SRI-B New Solar Forecasting Service using Physics-informed Machine Learning (PIML Solar Forecasting)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6D531-60A0-31A4-D85E-9491E5E06256}"/>
              </a:ext>
            </a:extLst>
          </p:cNvPr>
          <p:cNvSpPr txBox="1"/>
          <p:nvPr/>
        </p:nvSpPr>
        <p:spPr>
          <a:xfrm>
            <a:off x="2484583" y="6181882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GFS API</a:t>
            </a:r>
          </a:p>
        </p:txBody>
      </p:sp>
    </p:spTree>
    <p:extLst>
      <p:ext uri="{BB962C8B-B14F-4D97-AF65-F5344CB8AC3E}">
        <p14:creationId xmlns:p14="http://schemas.microsoft.com/office/powerpoint/2010/main" val="205896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1030-8815-2110-EE7C-C68F5F23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1" y="525580"/>
            <a:ext cx="2763982" cy="1325563"/>
          </a:xfrm>
        </p:spPr>
        <p:txBody>
          <a:bodyPr>
            <a:noAutofit/>
          </a:bodyPr>
          <a:lstStyle/>
          <a:p>
            <a:r>
              <a:rPr lang="en-US" sz="1800" b="1" dirty="0"/>
              <a:t>For Solar Panels with unknown specifications, we can identify its characteristics regressively, and then apply it forward in the new algorithm.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DB88-0EB4-A693-3FEB-65DE7B78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85" t="8351" r="42068" b="27114"/>
          <a:stretch/>
        </p:blipFill>
        <p:spPr>
          <a:xfrm>
            <a:off x="3101163" y="169773"/>
            <a:ext cx="4641273" cy="6518454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41EC977-3AED-6CB3-E28C-D763F2B1F8B3}"/>
              </a:ext>
            </a:extLst>
          </p:cNvPr>
          <p:cNvSpPr/>
          <p:nvPr/>
        </p:nvSpPr>
        <p:spPr>
          <a:xfrm>
            <a:off x="7742436" y="3062177"/>
            <a:ext cx="510363" cy="441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42E1E86-76F3-2534-7E90-1A114A490BCA}"/>
              </a:ext>
            </a:extLst>
          </p:cNvPr>
          <p:cNvSpPr/>
          <p:nvPr/>
        </p:nvSpPr>
        <p:spPr>
          <a:xfrm>
            <a:off x="9895609" y="3062177"/>
            <a:ext cx="510363" cy="441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363EB84-A5AC-AF8D-507F-7D09F52A004A}"/>
              </a:ext>
            </a:extLst>
          </p:cNvPr>
          <p:cNvSpPr/>
          <p:nvPr/>
        </p:nvSpPr>
        <p:spPr>
          <a:xfrm rot="5400000">
            <a:off x="11042958" y="4199416"/>
            <a:ext cx="510363" cy="441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AB6B1AC-5A2B-22CF-A8C5-45F5ACD6172D}"/>
              </a:ext>
            </a:extLst>
          </p:cNvPr>
          <p:cNvSpPr/>
          <p:nvPr/>
        </p:nvSpPr>
        <p:spPr>
          <a:xfrm>
            <a:off x="2590800" y="3208374"/>
            <a:ext cx="510363" cy="441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B65DA-FD5D-AAB2-F430-92EB7AD86D04}"/>
              </a:ext>
            </a:extLst>
          </p:cNvPr>
          <p:cNvSpPr/>
          <p:nvPr/>
        </p:nvSpPr>
        <p:spPr>
          <a:xfrm>
            <a:off x="520995" y="2934586"/>
            <a:ext cx="2069805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Output Data from Different Panels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B692A-35D9-0533-8840-AD0A1D6E9F80}"/>
              </a:ext>
            </a:extLst>
          </p:cNvPr>
          <p:cNvSpPr/>
          <p:nvPr/>
        </p:nvSpPr>
        <p:spPr>
          <a:xfrm>
            <a:off x="8252800" y="2783071"/>
            <a:ext cx="1784336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Panel Characteristics Identified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43960-C2E0-2230-A2D6-C7F287DCB162}"/>
              </a:ext>
            </a:extLst>
          </p:cNvPr>
          <p:cNvSpPr/>
          <p:nvPr/>
        </p:nvSpPr>
        <p:spPr>
          <a:xfrm>
            <a:off x="10405972" y="2400740"/>
            <a:ext cx="1784336" cy="1764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Proposed Physics-informed Solar Forecasting ML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25A4B-E3A5-ACC4-75C5-8AEE8C8A2C87}"/>
              </a:ext>
            </a:extLst>
          </p:cNvPr>
          <p:cNvSpPr/>
          <p:nvPr/>
        </p:nvSpPr>
        <p:spPr>
          <a:xfrm>
            <a:off x="10405971" y="4675223"/>
            <a:ext cx="1784336" cy="1764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accurate solar forecast</a:t>
            </a:r>
            <a:br>
              <a:rPr lang="en-US" dirty="0"/>
            </a:br>
            <a:r>
              <a:rPr lang="en-US" dirty="0"/>
              <a:t>going forward.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E77EE-0B78-890A-4FF7-C42ABD955878}"/>
              </a:ext>
            </a:extLst>
          </p:cNvPr>
          <p:cNvSpPr txBox="1"/>
          <p:nvPr/>
        </p:nvSpPr>
        <p:spPr>
          <a:xfrm>
            <a:off x="8101525" y="545134"/>
            <a:ext cx="3753294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/>
              <a:t>Python FastAPI Backend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NOAA GFS API for solar irradiance data globally or POC regions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TensorFlow (or PyTorch) for ML calibration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Existing Cloud Infrastructure</a:t>
            </a:r>
            <a:endParaRPr lang="en-US" sz="16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D039C17-A4C4-7104-BACC-5B16489FA8EC}"/>
              </a:ext>
            </a:extLst>
          </p:cNvPr>
          <p:cNvSpPr txBox="1">
            <a:spLocks/>
          </p:cNvSpPr>
          <p:nvPr/>
        </p:nvSpPr>
        <p:spPr>
          <a:xfrm>
            <a:off x="8101526" y="140883"/>
            <a:ext cx="3753293" cy="404251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spc="1000" dirty="0">
                <a:solidFill>
                  <a:schemeClr val="bg1"/>
                </a:solidFill>
              </a:rPr>
              <a:t>TECH STACK</a:t>
            </a:r>
            <a:endParaRPr lang="en-US" sz="1400" b="1" spc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6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CE8A-F013-E22E-918B-B0C990A0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IN" sz="3600" dirty="0"/>
              <a:t>Physics Foundation - Solar Power Generation Model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7B70-60E0-F101-507C-F021ACE9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939"/>
            <a:ext cx="5400040" cy="2896612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Equation 1: Solar Power Output Model</a:t>
            </a:r>
          </a:p>
          <a:p>
            <a:pPr marL="0" indent="0">
              <a:buNone/>
            </a:pPr>
            <a:r>
              <a:rPr lang="en-IN" sz="1800" b="1" dirty="0" err="1"/>
              <a:t>P_out</a:t>
            </a:r>
            <a:r>
              <a:rPr lang="en-IN" sz="1800" b="1" dirty="0"/>
              <a:t> = </a:t>
            </a:r>
            <a:r>
              <a:rPr lang="el-GR" sz="1800" b="1" dirty="0"/>
              <a:t>η_</a:t>
            </a:r>
            <a:r>
              <a:rPr lang="en-IN" sz="1800" b="1" dirty="0"/>
              <a:t>total × A × G_POA × (1 - </a:t>
            </a:r>
            <a:r>
              <a:rPr lang="el-GR" sz="1800" b="1" dirty="0"/>
              <a:t>α(</a:t>
            </a:r>
            <a:r>
              <a:rPr lang="en-IN" sz="1800" b="1" dirty="0" err="1"/>
              <a:t>T_c</a:t>
            </a:r>
            <a:r>
              <a:rPr lang="en-IN" sz="1800" b="1" dirty="0"/>
              <a:t> - T_STC))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Where:</a:t>
            </a:r>
          </a:p>
          <a:p>
            <a:pPr lvl="1"/>
            <a:r>
              <a:rPr lang="el-GR" sz="1600" dirty="0"/>
              <a:t>η_</a:t>
            </a:r>
            <a:r>
              <a:rPr lang="en-IN" sz="1600" dirty="0"/>
              <a:t>total = </a:t>
            </a:r>
            <a:r>
              <a:rPr lang="el-GR" sz="1600" dirty="0"/>
              <a:t>η_</a:t>
            </a:r>
            <a:r>
              <a:rPr lang="en-IN" sz="1600" dirty="0"/>
              <a:t>module × </a:t>
            </a:r>
            <a:r>
              <a:rPr lang="el-GR" sz="1600" dirty="0"/>
              <a:t>η_</a:t>
            </a:r>
            <a:r>
              <a:rPr lang="en-IN" sz="1600" dirty="0"/>
              <a:t>inverter × </a:t>
            </a:r>
            <a:r>
              <a:rPr lang="el-GR" sz="1600" dirty="0"/>
              <a:t>η_</a:t>
            </a:r>
            <a:r>
              <a:rPr lang="en-IN" sz="1600" dirty="0"/>
              <a:t>system (Total efficiency)</a:t>
            </a:r>
          </a:p>
          <a:p>
            <a:pPr lvl="1"/>
            <a:r>
              <a:rPr lang="en-IN" sz="1600" dirty="0"/>
              <a:t>A = Panel area (m²)</a:t>
            </a:r>
          </a:p>
          <a:p>
            <a:pPr lvl="1"/>
            <a:r>
              <a:rPr lang="en-IN" sz="1600" dirty="0"/>
              <a:t>G_POA = Plane of Array irradiance (W/m²)</a:t>
            </a:r>
          </a:p>
          <a:p>
            <a:pPr lvl="1"/>
            <a:r>
              <a:rPr lang="el-GR" sz="1600" dirty="0"/>
              <a:t>α = </a:t>
            </a:r>
            <a:r>
              <a:rPr lang="en-IN" sz="1600" dirty="0"/>
              <a:t>Temperature coefficient (%/°C)</a:t>
            </a:r>
          </a:p>
          <a:p>
            <a:pPr lvl="1"/>
            <a:r>
              <a:rPr lang="en-IN" sz="1600" dirty="0" err="1"/>
              <a:t>T_c</a:t>
            </a:r>
            <a:r>
              <a:rPr lang="en-IN" sz="1600" dirty="0"/>
              <a:t> = Cell temperature (°C)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93FF6-7E6B-8110-2CFB-C231CF8C792B}"/>
              </a:ext>
            </a:extLst>
          </p:cNvPr>
          <p:cNvSpPr txBox="1"/>
          <p:nvPr/>
        </p:nvSpPr>
        <p:spPr>
          <a:xfrm>
            <a:off x="6436360" y="1640083"/>
            <a:ext cx="491744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Equation 2. Plane of Array (POA) Irradiance</a:t>
            </a:r>
          </a:p>
          <a:p>
            <a:pPr>
              <a:buNone/>
            </a:pPr>
            <a:r>
              <a:rPr lang="en-IN" b="1" dirty="0"/>
              <a:t>G_POA = </a:t>
            </a:r>
            <a:r>
              <a:rPr lang="en-IN" b="1" dirty="0" err="1"/>
              <a:t>G_b</a:t>
            </a:r>
            <a:r>
              <a:rPr lang="en-IN" b="1" dirty="0"/>
              <a:t> × </a:t>
            </a:r>
            <a:r>
              <a:rPr lang="en-IN" b="1" dirty="0" err="1"/>
              <a:t>R_b</a:t>
            </a:r>
            <a:r>
              <a:rPr lang="en-IN" b="1" dirty="0"/>
              <a:t> + </a:t>
            </a:r>
            <a:r>
              <a:rPr lang="en-IN" b="1" dirty="0" err="1"/>
              <a:t>G_d</a:t>
            </a:r>
            <a:r>
              <a:rPr lang="en-IN" b="1" dirty="0"/>
              <a:t> × </a:t>
            </a:r>
            <a:r>
              <a:rPr lang="en-IN" b="1" dirty="0" err="1"/>
              <a:t>R_d</a:t>
            </a:r>
            <a:r>
              <a:rPr lang="en-IN" b="1" dirty="0"/>
              <a:t> + </a:t>
            </a:r>
            <a:r>
              <a:rPr lang="en-IN" b="1" dirty="0" err="1"/>
              <a:t>G_r</a:t>
            </a:r>
            <a:r>
              <a:rPr lang="en-IN" b="1" dirty="0"/>
              <a:t> × </a:t>
            </a:r>
            <a:r>
              <a:rPr lang="en-IN" b="1" dirty="0" err="1"/>
              <a:t>R_r</a:t>
            </a:r>
            <a:endParaRPr lang="en-IN" dirty="0"/>
          </a:p>
          <a:p>
            <a:pPr>
              <a:buNone/>
            </a:pPr>
            <a:r>
              <a:rPr lang="en-IN" dirty="0"/>
              <a:t>Where: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G_b</a:t>
            </a:r>
            <a:r>
              <a:rPr lang="en-IN" dirty="0"/>
              <a:t> = Beam (direct) irradiance from NOAA GFS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G_d</a:t>
            </a:r>
            <a:r>
              <a:rPr lang="en-IN" dirty="0"/>
              <a:t> = Diffuse irradiance (calculated via Perez model)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G_r</a:t>
            </a:r>
            <a:r>
              <a:rPr lang="en-IN" dirty="0"/>
              <a:t> = Reflected irradiance (albedo effect)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R_b</a:t>
            </a:r>
            <a:r>
              <a:rPr lang="en-IN" dirty="0"/>
              <a:t>, </a:t>
            </a:r>
            <a:r>
              <a:rPr lang="en-IN" dirty="0" err="1"/>
              <a:t>R_d</a:t>
            </a:r>
            <a:r>
              <a:rPr lang="en-IN" dirty="0"/>
              <a:t>, </a:t>
            </a:r>
            <a:r>
              <a:rPr lang="en-IN" dirty="0" err="1"/>
              <a:t>R_r</a:t>
            </a:r>
            <a:r>
              <a:rPr lang="en-IN" dirty="0"/>
              <a:t> = Transposition factors for panel tilt/azimuth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1D2219-E2B4-B994-C09C-7316ECF0505A}"/>
              </a:ext>
            </a:extLst>
          </p:cNvPr>
          <p:cNvSpPr txBox="1">
            <a:spLocks/>
          </p:cNvSpPr>
          <p:nvPr/>
        </p:nvSpPr>
        <p:spPr>
          <a:xfrm>
            <a:off x="838200" y="1218687"/>
            <a:ext cx="3753293" cy="404251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spc="1000" dirty="0">
                <a:solidFill>
                  <a:schemeClr val="bg1"/>
                </a:solidFill>
              </a:rPr>
              <a:t>CORE EQUATIONS</a:t>
            </a:r>
            <a:endParaRPr lang="en-US" sz="1400" b="1" spc="1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F3FB81-C673-3F58-6524-DEEEBE708700}"/>
              </a:ext>
            </a:extLst>
          </p:cNvPr>
          <p:cNvSpPr txBox="1"/>
          <p:nvPr/>
        </p:nvSpPr>
        <p:spPr>
          <a:xfrm>
            <a:off x="838200" y="4699768"/>
            <a:ext cx="1051560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Equation 3. Cell Temperature Model</a:t>
            </a:r>
          </a:p>
          <a:p>
            <a:pPr>
              <a:buNone/>
            </a:pPr>
            <a:r>
              <a:rPr lang="en-IN" b="1" dirty="0" err="1"/>
              <a:t>T_c</a:t>
            </a:r>
            <a:r>
              <a:rPr lang="en-IN" b="1" dirty="0"/>
              <a:t> = </a:t>
            </a:r>
            <a:r>
              <a:rPr lang="en-IN" b="1" dirty="0" err="1"/>
              <a:t>T_amb</a:t>
            </a:r>
            <a:r>
              <a:rPr lang="en-IN" b="1" dirty="0"/>
              <a:t> + (G_POA/800) × (NOCT - 20) × (1 - </a:t>
            </a:r>
            <a:r>
              <a:rPr lang="el-GR" b="1" dirty="0"/>
              <a:t>η_</a:t>
            </a:r>
            <a:r>
              <a:rPr lang="en-IN" b="1" dirty="0"/>
              <a:t>ref/0.9)</a:t>
            </a:r>
            <a:br>
              <a:rPr lang="en-IN" b="1" dirty="0"/>
            </a:br>
            <a:r>
              <a:rPr lang="en-IN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NOCT = Nominal Operating Cell Temperature (typically 45°C)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T_amb</a:t>
            </a:r>
            <a:r>
              <a:rPr lang="en-IN" dirty="0"/>
              <a:t> = Ambient temperature from NOAA</a:t>
            </a:r>
          </a:p>
        </p:txBody>
      </p:sp>
    </p:spTree>
    <p:extLst>
      <p:ext uri="{BB962C8B-B14F-4D97-AF65-F5344CB8AC3E}">
        <p14:creationId xmlns:p14="http://schemas.microsoft.com/office/powerpoint/2010/main" val="355881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892F9-E625-B67E-5AEE-476121EDB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696D-19C3-DF7A-715A-1A023979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397"/>
          </a:xfrm>
        </p:spPr>
        <p:txBody>
          <a:bodyPr>
            <a:normAutofit/>
          </a:bodyPr>
          <a:lstStyle/>
          <a:p>
            <a:r>
              <a:rPr lang="en-IN" sz="2800" dirty="0"/>
              <a:t>Physics-Informed ML Architecture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535D-54EF-FE19-8536-5DAB4DF1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60099"/>
            <a:ext cx="3753293" cy="300584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5">
                  <a:lumMod val="22000"/>
                  <a:lumOff val="78000"/>
                </a:schemeClr>
              </a:gs>
              <a:gs pos="83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400" dirty="0" err="1"/>
              <a:t>P̂_out</a:t>
            </a:r>
            <a:r>
              <a:rPr lang="en-IN" sz="2400" dirty="0"/>
              <a:t> = </a:t>
            </a:r>
            <a:r>
              <a:rPr lang="en-IN" sz="2400" dirty="0" err="1"/>
              <a:t>f_physics</a:t>
            </a:r>
            <a:r>
              <a:rPr lang="en-IN" sz="2400" dirty="0"/>
              <a:t>(</a:t>
            </a:r>
            <a:r>
              <a:rPr lang="en-IN" sz="2400" dirty="0" err="1"/>
              <a:t>X_weather</a:t>
            </a:r>
            <a:r>
              <a:rPr lang="en-IN" sz="2400" dirty="0"/>
              <a:t>, </a:t>
            </a:r>
            <a:r>
              <a:rPr lang="el-GR" sz="2400" dirty="0"/>
              <a:t>θ_</a:t>
            </a:r>
            <a:r>
              <a:rPr lang="en-IN" sz="2400" dirty="0"/>
              <a:t>panel) + </a:t>
            </a:r>
            <a:r>
              <a:rPr lang="en-IN" sz="2400" dirty="0" err="1"/>
              <a:t>f_ML</a:t>
            </a:r>
            <a:r>
              <a:rPr lang="en-IN" sz="2400" dirty="0"/>
              <a:t>(</a:t>
            </a:r>
            <a:r>
              <a:rPr lang="en-IN" sz="2400" dirty="0" err="1"/>
              <a:t>X_weather</a:t>
            </a:r>
            <a:r>
              <a:rPr lang="en-IN" sz="2400" dirty="0"/>
              <a:t>, </a:t>
            </a:r>
            <a:r>
              <a:rPr lang="en-IN" sz="2400" dirty="0" err="1"/>
              <a:t>X_temporal</a:t>
            </a:r>
            <a:r>
              <a:rPr lang="en-IN" sz="2400" dirty="0"/>
              <a:t>, </a:t>
            </a:r>
            <a:r>
              <a:rPr lang="el-GR" sz="2400" dirty="0"/>
              <a:t>θ_</a:t>
            </a:r>
            <a:r>
              <a:rPr lang="en-IN" sz="2400" dirty="0"/>
              <a:t>learned)</a:t>
            </a:r>
          </a:p>
          <a:p>
            <a:pPr marL="0" indent="0">
              <a:buNone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 </a:t>
            </a:r>
          </a:p>
          <a:p>
            <a:pPr marL="0" indent="0">
              <a:buNone/>
            </a:pPr>
            <a:r>
              <a:rPr lang="en-IN" sz="2400" dirty="0"/>
              <a:t>_physics = Deterministic physics model </a:t>
            </a:r>
            <a:br>
              <a:rPr lang="en-IN" sz="2400" dirty="0"/>
            </a:br>
            <a:r>
              <a:rPr lang="en-IN" sz="2400" dirty="0" err="1"/>
              <a:t>f_ML</a:t>
            </a:r>
            <a:r>
              <a:rPr lang="en-IN" sz="2400" dirty="0"/>
              <a:t> = Neural network correction term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 err="1"/>
              <a:t>X_weather</a:t>
            </a:r>
            <a:r>
              <a:rPr lang="en-IN" sz="2400" dirty="0"/>
              <a:t> = Weather features: [GHI, DNI, T, RH, WS, Cloud%]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 err="1"/>
              <a:t>X_temporal</a:t>
            </a:r>
            <a:r>
              <a:rPr lang="en-IN" sz="2400" dirty="0"/>
              <a:t> = Time features: [hour, day, season encodings] </a:t>
            </a:r>
            <a:br>
              <a:rPr lang="en-IN" sz="2400" dirty="0"/>
            </a:br>
            <a:br>
              <a:rPr lang="en-IN" sz="2400" dirty="0"/>
            </a:br>
            <a:r>
              <a:rPr lang="el-GR" sz="2400" dirty="0"/>
              <a:t>θ_</a:t>
            </a:r>
            <a:r>
              <a:rPr lang="en-IN" sz="2400" dirty="0"/>
              <a:t>panel = Physical parameters (may be unknown) </a:t>
            </a:r>
            <a:br>
              <a:rPr lang="en-IN" sz="2400" dirty="0"/>
            </a:br>
            <a:r>
              <a:rPr lang="el-GR" sz="2400" dirty="0"/>
              <a:t>θ_</a:t>
            </a:r>
            <a:r>
              <a:rPr lang="en-IN" sz="2400" dirty="0"/>
              <a:t>learned = Learned calibration parameters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AD3AA8-FD1B-2C22-B368-D2C18DF4AC78}"/>
              </a:ext>
            </a:extLst>
          </p:cNvPr>
          <p:cNvSpPr txBox="1">
            <a:spLocks/>
          </p:cNvSpPr>
          <p:nvPr/>
        </p:nvSpPr>
        <p:spPr>
          <a:xfrm>
            <a:off x="838200" y="830676"/>
            <a:ext cx="10515600" cy="52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3"/>
                </a:solidFill>
              </a:rPr>
              <a:t>Hybrid Model Formulation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60E22AD-D78C-F47B-31C1-AA737152DC59}"/>
              </a:ext>
            </a:extLst>
          </p:cNvPr>
          <p:cNvSpPr/>
          <p:nvPr/>
        </p:nvSpPr>
        <p:spPr>
          <a:xfrm>
            <a:off x="838200" y="5287894"/>
            <a:ext cx="10515600" cy="12049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3"/>
                </a:solidFill>
              </a:rPr>
              <a:t>ML component learns multiplicative corrections to physics predictions, preserving physical relationships while adapting to panel-specific </a:t>
            </a:r>
            <a:r>
              <a:rPr lang="en-IN" sz="2000" dirty="0" err="1">
                <a:solidFill>
                  <a:schemeClr val="accent3"/>
                </a:solidFill>
              </a:rPr>
              <a:t>behaviors</a:t>
            </a:r>
            <a:r>
              <a:rPr lang="en-IN" sz="2000" dirty="0">
                <a:solidFill>
                  <a:schemeClr val="accent3"/>
                </a:solidFill>
              </a:rPr>
              <a:t>.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AF14744-8182-D003-CA75-2FB7EFA6EEF5}"/>
              </a:ext>
            </a:extLst>
          </p:cNvPr>
          <p:cNvSpPr txBox="1">
            <a:spLocks/>
          </p:cNvSpPr>
          <p:nvPr/>
        </p:nvSpPr>
        <p:spPr>
          <a:xfrm>
            <a:off x="838198" y="4883642"/>
            <a:ext cx="3753293" cy="404251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spc="1000" dirty="0">
                <a:solidFill>
                  <a:schemeClr val="bg1"/>
                </a:solidFill>
              </a:rPr>
              <a:t>KEY INNOVATION</a:t>
            </a:r>
            <a:endParaRPr lang="en-US" sz="1400" b="1" spc="10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FADF31-A2AF-B5D8-54C7-6AF11BFF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40" y="1908357"/>
            <a:ext cx="7231380" cy="289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4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E94E1-DB0A-456B-46B7-7542DB302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F83C-9A19-5F4E-F264-B2C752B6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397"/>
          </a:xfrm>
        </p:spPr>
        <p:txBody>
          <a:bodyPr>
            <a:normAutofit/>
          </a:bodyPr>
          <a:lstStyle/>
          <a:p>
            <a:r>
              <a:rPr lang="en-IN" sz="2800" dirty="0"/>
              <a:t>Inverse (or Reverse) Problem - Unknown Panel Characterization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7BD4-9DC5-BE2E-41A3-504BF7FA0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1360073"/>
            <a:ext cx="10728960" cy="356601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Subject to:</a:t>
            </a:r>
            <a:endParaRPr lang="en-IN" sz="1600" dirty="0"/>
          </a:p>
          <a:p>
            <a:r>
              <a:rPr lang="en-IN" sz="1600" dirty="0"/>
              <a:t>0.001 ≤ </a:t>
            </a:r>
            <a:r>
              <a:rPr lang="el-GR" sz="1600" dirty="0"/>
              <a:t>α ≤ 0.006 (</a:t>
            </a:r>
            <a:r>
              <a:rPr lang="en-IN" sz="1600" dirty="0"/>
              <a:t>Temperature coefficient)</a:t>
            </a:r>
          </a:p>
          <a:p>
            <a:r>
              <a:rPr lang="en-IN" sz="1600" dirty="0"/>
              <a:t>0.15 ≤ </a:t>
            </a:r>
            <a:r>
              <a:rPr lang="el-GR" sz="1600" dirty="0"/>
              <a:t>η_</a:t>
            </a:r>
            <a:r>
              <a:rPr lang="en-IN" sz="1600" dirty="0"/>
              <a:t>module ≤ 0.23 (Module efficiency bounds)</a:t>
            </a:r>
          </a:p>
          <a:p>
            <a:r>
              <a:rPr lang="en-IN" sz="1600" dirty="0"/>
              <a:t>1.0 ≤ A ≤ 2.5 (Panel area in m²)</a:t>
            </a:r>
          </a:p>
          <a:p>
            <a:r>
              <a:rPr lang="en-IN" sz="1600" dirty="0"/>
              <a:t>R(</a:t>
            </a:r>
            <a:r>
              <a:rPr lang="el-GR" sz="1600" dirty="0"/>
              <a:t>θ) = </a:t>
            </a:r>
            <a:r>
              <a:rPr lang="en-IN" sz="1600" dirty="0"/>
              <a:t>Regularization for physical plausibility</a:t>
            </a:r>
          </a:p>
          <a:p>
            <a:pPr marL="0" indent="0">
              <a:buNone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991C7-24D1-EEC5-0743-F5095FA77215}"/>
              </a:ext>
            </a:extLst>
          </p:cNvPr>
          <p:cNvSpPr txBox="1">
            <a:spLocks/>
          </p:cNvSpPr>
          <p:nvPr/>
        </p:nvSpPr>
        <p:spPr>
          <a:xfrm>
            <a:off x="838200" y="830676"/>
            <a:ext cx="10515600" cy="52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3"/>
                </a:solidFill>
              </a:rPr>
              <a:t>Parameter Estimation Framework</a:t>
            </a: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D5AC71-7EE2-7A50-43BB-1640C4C3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1527663"/>
            <a:ext cx="8665032" cy="40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93D41-D72D-704B-31B3-1EB92F42F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214718"/>
            <a:ext cx="11069322" cy="23884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DA30C4-A88C-9CE2-99A2-E9A1BC9ED573}"/>
              </a:ext>
            </a:extLst>
          </p:cNvPr>
          <p:cNvSpPr txBox="1">
            <a:spLocks/>
          </p:cNvSpPr>
          <p:nvPr/>
        </p:nvSpPr>
        <p:spPr>
          <a:xfrm>
            <a:off x="838198" y="3821095"/>
            <a:ext cx="6111242" cy="393624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spc="1000" dirty="0">
                <a:solidFill>
                  <a:schemeClr val="bg1"/>
                </a:solidFill>
              </a:rPr>
              <a:t>ESTIMATED PARAMETER USAGE</a:t>
            </a:r>
            <a:endParaRPr lang="en-US" sz="1400" b="1" spc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8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483A8E-2637-E452-D527-732C397D4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4" y="1097280"/>
            <a:ext cx="10823171" cy="51206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7C71B4-9178-449C-F2B5-742418E2A680}"/>
              </a:ext>
            </a:extLst>
          </p:cNvPr>
          <p:cNvSpPr txBox="1">
            <a:spLocks/>
          </p:cNvSpPr>
          <p:nvPr/>
        </p:nvSpPr>
        <p:spPr>
          <a:xfrm>
            <a:off x="684414" y="375381"/>
            <a:ext cx="10515600" cy="5293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Physics informed ML Training Pipeline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12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EA80-42A3-E4F3-B6A5-53C899EA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NOAA GFS Integration – Data Acquisition Pipeline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B34D-FED1-EDE4-36C5-9444EC273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880" y="1253331"/>
            <a:ext cx="446532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Data Quality &amp; Resolution</a:t>
            </a:r>
          </a:p>
          <a:p>
            <a:pPr marL="0" indent="0">
              <a:buNone/>
            </a:pPr>
            <a:r>
              <a:rPr lang="en-IN" b="1" dirty="0"/>
              <a:t>Spatial Resolution</a:t>
            </a:r>
          </a:p>
          <a:p>
            <a:r>
              <a:rPr lang="en-IN" dirty="0"/>
              <a:t>GFS 0.25° (~28 km)</a:t>
            </a:r>
          </a:p>
          <a:p>
            <a:r>
              <a:rPr lang="en-IN" dirty="0"/>
              <a:t>Covers entire Korean peninsula (and most of the world)</a:t>
            </a:r>
          </a:p>
          <a:p>
            <a:r>
              <a:rPr lang="en-IN" dirty="0"/>
              <a:t>4x daily updates (00, 06, 12, 18 UTC)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Temporal Resolution</a:t>
            </a:r>
          </a:p>
          <a:p>
            <a:r>
              <a:rPr lang="en-IN" dirty="0"/>
              <a:t>1-hour intervals: 0-120 hours</a:t>
            </a:r>
          </a:p>
          <a:p>
            <a:r>
              <a:rPr lang="en-IN" dirty="0"/>
              <a:t>3-hour intervals: 120-384 hours</a:t>
            </a:r>
          </a:p>
          <a:p>
            <a:r>
              <a:rPr lang="en-IN" dirty="0"/>
              <a:t>7-day forecast for ML training</a:t>
            </a:r>
          </a:p>
          <a:p>
            <a:r>
              <a:rPr lang="en-IN" dirty="0"/>
              <a:t>Historical reanalysis available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CACAF-F404-0E91-2B02-B49FAB55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4498975"/>
            <a:ext cx="6705600" cy="19939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5BFEEF-71A9-93BE-12C9-0DD7612CF55C}"/>
              </a:ext>
            </a:extLst>
          </p:cNvPr>
          <p:cNvSpPr txBox="1">
            <a:spLocks/>
          </p:cNvSpPr>
          <p:nvPr/>
        </p:nvSpPr>
        <p:spPr>
          <a:xfrm>
            <a:off x="528320" y="4105351"/>
            <a:ext cx="6705600" cy="393624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spc="1000" dirty="0">
                <a:solidFill>
                  <a:schemeClr val="bg1"/>
                </a:solidFill>
              </a:rPr>
              <a:t>REGION-SPECIFIC CONSIDERATION</a:t>
            </a:r>
            <a:endParaRPr lang="en-US" sz="1400" b="1" spc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D96DB-0B17-0EB4-DD53-54F9A9EBD664}"/>
              </a:ext>
            </a:extLst>
          </p:cNvPr>
          <p:cNvSpPr txBox="1"/>
          <p:nvPr/>
        </p:nvSpPr>
        <p:spPr>
          <a:xfrm>
            <a:off x="7599680" y="5862320"/>
            <a:ext cx="4465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https://www.ncei.noaa.gov/products/weather-climate-models/global-forecast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4B839-CDB2-EC75-3662-CBED5B44F444}"/>
              </a:ext>
            </a:extLst>
          </p:cNvPr>
          <p:cNvSpPr txBox="1"/>
          <p:nvPr/>
        </p:nvSpPr>
        <p:spPr>
          <a:xfrm>
            <a:off x="7599680" y="5489337"/>
            <a:ext cx="239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Check it out below: 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B7BFD7E-8FF7-2251-2800-F7006BF6A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749493"/>
              </p:ext>
            </p:extLst>
          </p:nvPr>
        </p:nvGraphicFramePr>
        <p:xfrm>
          <a:off x="838200" y="-580814"/>
          <a:ext cx="639572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Down Arrow 14">
            <a:extLst>
              <a:ext uri="{FF2B5EF4-FFF2-40B4-BE49-F238E27FC236}">
                <a16:creationId xmlns:a16="http://schemas.microsoft.com/office/drawing/2014/main" id="{5A9A9C60-0D73-F909-50B3-7BFB562E0BD1}"/>
              </a:ext>
            </a:extLst>
          </p:cNvPr>
          <p:cNvSpPr/>
          <p:nvPr/>
        </p:nvSpPr>
        <p:spPr>
          <a:xfrm>
            <a:off x="6278880" y="2621280"/>
            <a:ext cx="264160" cy="8077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57672DF1-F106-BA0B-3093-92977EB3DA72}"/>
              </a:ext>
            </a:extLst>
          </p:cNvPr>
          <p:cNvSpPr/>
          <p:nvPr/>
        </p:nvSpPr>
        <p:spPr>
          <a:xfrm rot="5400000">
            <a:off x="5076367" y="2297608"/>
            <a:ext cx="246025" cy="23926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2371242-DDB8-FDC3-5C19-B00FBE971BE1}"/>
              </a:ext>
            </a:extLst>
          </p:cNvPr>
          <p:cNvSpPr/>
          <p:nvPr/>
        </p:nvSpPr>
        <p:spPr>
          <a:xfrm rot="10800000">
            <a:off x="3881120" y="2592248"/>
            <a:ext cx="264160" cy="8077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48DEF66-071E-026C-2AA7-01B124AAD257}"/>
              </a:ext>
            </a:extLst>
          </p:cNvPr>
          <p:cNvSpPr txBox="1">
            <a:spLocks/>
          </p:cNvSpPr>
          <p:nvPr/>
        </p:nvSpPr>
        <p:spPr>
          <a:xfrm>
            <a:off x="4627880" y="2882545"/>
            <a:ext cx="1285241" cy="52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solidFill>
                  <a:schemeClr val="accent3"/>
                </a:solidFill>
              </a:rPr>
              <a:t>Update</a:t>
            </a:r>
            <a:br>
              <a:rPr lang="en-IN" sz="1800" dirty="0">
                <a:solidFill>
                  <a:schemeClr val="accent3"/>
                </a:solidFill>
              </a:rPr>
            </a:br>
            <a:r>
              <a:rPr lang="en-IN" sz="1800" dirty="0">
                <a:solidFill>
                  <a:schemeClr val="accent3"/>
                </a:solidFill>
              </a:rPr>
              <a:t>frequently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8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96AF7-91A4-E240-ADBE-9125F5C8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ED74-E29D-710F-575C-1E35269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397"/>
          </a:xfrm>
        </p:spPr>
        <p:txBody>
          <a:bodyPr>
            <a:normAutofit/>
          </a:bodyPr>
          <a:lstStyle/>
          <a:p>
            <a:r>
              <a:rPr lang="en-IN" sz="2800" dirty="0"/>
              <a:t>Model Training &amp; Validation Strategy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D385D3-EB5A-8916-5FD2-8D67E16FF9D9}"/>
              </a:ext>
            </a:extLst>
          </p:cNvPr>
          <p:cNvSpPr txBox="1">
            <a:spLocks/>
          </p:cNvSpPr>
          <p:nvPr/>
        </p:nvSpPr>
        <p:spPr>
          <a:xfrm>
            <a:off x="838200" y="830676"/>
            <a:ext cx="10515600" cy="529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chemeClr val="accent3"/>
                </a:solidFill>
              </a:rPr>
              <a:t>Physics-Informed Loss Function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611CDA-8375-FBBF-99A1-D9F9AA95D228}"/>
              </a:ext>
            </a:extLst>
          </p:cNvPr>
          <p:cNvSpPr/>
          <p:nvPr/>
        </p:nvSpPr>
        <p:spPr>
          <a:xfrm>
            <a:off x="875195" y="4869975"/>
            <a:ext cx="6585743" cy="17713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chemeClr val="tx1"/>
                </a:solidFill>
              </a:rPr>
              <a:t>MSE Loss (Prediction Accuracy):</a:t>
            </a:r>
            <a:r>
              <a:rPr lang="en-IN" sz="1100" dirty="0">
                <a:solidFill>
                  <a:schemeClr val="tx1"/>
                </a:solidFill>
              </a:rPr>
              <a:t> This measures how close our predicted solar power output is to the actual measured output. The smaller the difference between our prediction and reality, the better our model is performing.</a:t>
            </a:r>
          </a:p>
          <a:p>
            <a:r>
              <a:rPr lang="en-IN" sz="1100" b="1" dirty="0">
                <a:solidFill>
                  <a:schemeClr val="tx1"/>
                </a:solidFill>
              </a:rPr>
              <a:t>Physics Loss (Physical Consistency):</a:t>
            </a:r>
            <a:r>
              <a:rPr lang="en-IN" sz="1100" dirty="0">
                <a:solidFill>
                  <a:schemeClr val="tx1"/>
                </a:solidFill>
              </a:rPr>
              <a:t> This ensures our model respects the laws of physics - specifically that solar panels should always produce more power when they receive more sunlight. </a:t>
            </a:r>
          </a:p>
          <a:p>
            <a:r>
              <a:rPr lang="en-IN" sz="1100" b="1" dirty="0">
                <a:solidFill>
                  <a:schemeClr val="tx1"/>
                </a:solidFill>
              </a:rPr>
              <a:t>Temporal Loss (Smooth Transitions):</a:t>
            </a:r>
            <a:r>
              <a:rPr lang="en-IN" sz="1100" dirty="0">
                <a:solidFill>
                  <a:schemeClr val="tx1"/>
                </a:solidFill>
              </a:rPr>
              <a:t> This makes sure our predictions change smoothly over time, just like real solar panels don't suddenly jump from producing no power to full power. It's similar to ensuring a weather forecast doesn't predict 30°C at 2pm and then -10°C at 2:15pm - the changes should be gradual and realistic.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C5C9B-9BBA-D6EF-A18B-2C69190C8FE1}"/>
              </a:ext>
            </a:extLst>
          </p:cNvPr>
          <p:cNvSpPr txBox="1"/>
          <p:nvPr/>
        </p:nvSpPr>
        <p:spPr>
          <a:xfrm>
            <a:off x="3048000" y="1499520"/>
            <a:ext cx="251460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Multi-Objective Loss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0CB49-1A70-DDDD-53B8-E1C15E2A4861}"/>
              </a:ext>
            </a:extLst>
          </p:cNvPr>
          <p:cNvSpPr txBox="1"/>
          <p:nvPr/>
        </p:nvSpPr>
        <p:spPr>
          <a:xfrm>
            <a:off x="3048000" y="31109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3FE7AC-1092-57D1-B502-B316A2F7F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93" y="2048387"/>
            <a:ext cx="6117348" cy="276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6AD614-79BD-D2E3-1863-A9AEE77BA3AE}"/>
              </a:ext>
            </a:extLst>
          </p:cNvPr>
          <p:cNvSpPr txBox="1"/>
          <p:nvPr/>
        </p:nvSpPr>
        <p:spPr>
          <a:xfrm>
            <a:off x="7633285" y="1296226"/>
            <a:ext cx="34493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Accuracy Metrics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nRMSE</a:t>
            </a:r>
            <a:r>
              <a:rPr lang="en-IN" dirty="0"/>
              <a:t>: &lt; 8% for day-ahead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nMAE</a:t>
            </a:r>
            <a:r>
              <a:rPr lang="en-IN" dirty="0"/>
              <a:t>: &lt; 6% for intraday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Forecast Skill: &gt; 0.35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Ramp Detection: &gt; 85% accuracy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A6AED-7076-1192-533F-A240AF2839AD}"/>
              </a:ext>
            </a:extLst>
          </p:cNvPr>
          <p:cNvSpPr txBox="1"/>
          <p:nvPr/>
        </p:nvSpPr>
        <p:spPr>
          <a:xfrm>
            <a:off x="7701866" y="3251404"/>
            <a:ext cx="42642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Physical Validity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Monotonicity </a:t>
            </a:r>
            <a:r>
              <a:rPr lang="en-IN" dirty="0" err="1"/>
              <a:t>w.r.t</a:t>
            </a:r>
            <a:r>
              <a:rPr lang="en-IN" dirty="0"/>
              <a:t> irradiance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Temperature response curves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Dawn/dusk transitions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Cloud edge enhancement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A6874AF-DA5D-405F-5885-4BF831A904E3}"/>
              </a:ext>
            </a:extLst>
          </p:cNvPr>
          <p:cNvSpPr txBox="1">
            <a:spLocks/>
          </p:cNvSpPr>
          <p:nvPr/>
        </p:nvSpPr>
        <p:spPr>
          <a:xfrm>
            <a:off x="7733237" y="565977"/>
            <a:ext cx="4264246" cy="529397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400" b="1" spc="1000" dirty="0">
                <a:solidFill>
                  <a:schemeClr val="bg1"/>
                </a:solidFill>
              </a:rPr>
              <a:t>VALIDATION METRICS</a:t>
            </a:r>
            <a:endParaRPr lang="en-US" sz="1400" b="1" spc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92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1509</Words>
  <Application>Microsoft Macintosh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Physics-Informed Machine Learning for Solar Power Forecasting</vt:lpstr>
      <vt:lpstr>PowerPoint Presentation</vt:lpstr>
      <vt:lpstr>For Solar Panels with unknown specifications, we can identify its characteristics regressively, and then apply it forward in the new algorithm. </vt:lpstr>
      <vt:lpstr>Physics Foundation - Solar Power Generation Model</vt:lpstr>
      <vt:lpstr>Physics-Informed ML Architecture</vt:lpstr>
      <vt:lpstr>Inverse (or Reverse) Problem - Unknown Panel Characterization</vt:lpstr>
      <vt:lpstr>PowerPoint Presentation</vt:lpstr>
      <vt:lpstr>NOAA GFS Integration – Data Acquisition Pipeline</vt:lpstr>
      <vt:lpstr>Model Training &amp; Validation Strategy</vt:lpstr>
      <vt:lpstr>PowerPoint Presentation</vt:lpstr>
      <vt:lpstr>SRI-B has developed a small proof-of-concept tool for PIML</vt:lpstr>
      <vt:lpstr>References we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Sayonsom Chanda (25 JSIA)</dc:creator>
  <cp:lastModifiedBy>Sayonsom Chanda (25 JSIA)</cp:lastModifiedBy>
  <cp:revision>8</cp:revision>
  <dcterms:created xsi:type="dcterms:W3CDTF">2025-04-17T01:30:51Z</dcterms:created>
  <dcterms:modified xsi:type="dcterms:W3CDTF">2025-05-30T03:43:58Z</dcterms:modified>
</cp:coreProperties>
</file>