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105" r:id="rId2"/>
    <p:sldId id="4106" r:id="rId3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6387E"/>
    <a:srgbClr val="057570"/>
    <a:srgbClr val="239025"/>
    <a:srgbClr val="161616"/>
    <a:srgbClr val="E2ECF1"/>
    <a:srgbClr val="F1F6F8"/>
    <a:srgbClr val="DBE9F0"/>
    <a:srgbClr val="073B4C"/>
    <a:srgbClr val="335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1" autoAdjust="0"/>
    <p:restoredTop sz="91973" autoAdjust="0"/>
  </p:normalViewPr>
  <p:slideViewPr>
    <p:cSldViewPr snapToGrid="0" snapToObjects="1">
      <p:cViewPr varScale="1">
        <p:scale>
          <a:sx n="52" d="100"/>
          <a:sy n="52" d="100"/>
        </p:scale>
        <p:origin x="432" y="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DM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DM Sans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2/5/25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DM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DM Sans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DM Sans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DM Sans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DM Sans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DM Sans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DM Sans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8000" b="1" i="0" kern="1200">
          <a:solidFill>
            <a:schemeClr val="tx2"/>
          </a:solidFill>
          <a:latin typeface="DM Sans" pitchFamily="2" charset="77"/>
          <a:ea typeface="Open Sans Light" panose="020B0306030504020204" pitchFamily="34" charset="0"/>
          <a:cs typeface="Poppins Light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000" b="0" i="0" kern="1200" dirty="0" smtClean="0">
          <a:solidFill>
            <a:schemeClr val="tx1"/>
          </a:solidFill>
          <a:effectLst/>
          <a:latin typeface="DM Sans" pitchFamily="2" charset="77"/>
          <a:ea typeface="Open Sans Light" panose="020B0306030504020204" pitchFamily="34" charset="0"/>
          <a:cs typeface="Open Sans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dirty="0" smtClean="0">
          <a:solidFill>
            <a:schemeClr val="tx1"/>
          </a:solidFill>
          <a:effectLst/>
          <a:latin typeface="DM Sans" pitchFamily="2" charset="77"/>
          <a:ea typeface="Open Sans Light" panose="020B0306030504020204" pitchFamily="34" charset="0"/>
          <a:cs typeface="Open Sans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dirty="0" smtClean="0">
          <a:solidFill>
            <a:schemeClr val="tx1"/>
          </a:solidFill>
          <a:effectLst/>
          <a:latin typeface="DM Sans" pitchFamily="2" charset="77"/>
          <a:ea typeface="Open Sans Light" panose="020B0306030504020204" pitchFamily="34" charset="0"/>
          <a:cs typeface="Open Sans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dirty="0" smtClean="0">
          <a:solidFill>
            <a:schemeClr val="tx1"/>
          </a:solidFill>
          <a:effectLst/>
          <a:latin typeface="DM Sans" pitchFamily="2" charset="77"/>
          <a:ea typeface="Open Sans Light" panose="020B0306030504020204" pitchFamily="34" charset="0"/>
          <a:cs typeface="Open Sans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dirty="0">
          <a:solidFill>
            <a:schemeClr val="tx1"/>
          </a:solidFill>
          <a:effectLst/>
          <a:latin typeface="DM Sans" pitchFamily="2" charset="77"/>
          <a:ea typeface="Open Sans Light" panose="020B0306030504020204" pitchFamily="34" charset="0"/>
          <a:cs typeface="Open Sans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11595D27-AD4F-49FB-9DE5-58CF52A84E86}"/>
              </a:ext>
            </a:extLst>
          </p:cNvPr>
          <p:cNvSpPr txBox="1"/>
          <p:nvPr/>
        </p:nvSpPr>
        <p:spPr>
          <a:xfrm>
            <a:off x="1551666" y="3418402"/>
            <a:ext cx="1139415" cy="126188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7600" b="1" spc="-290" dirty="0">
                <a:solidFill>
                  <a:schemeClr val="accent1"/>
                </a:solidFill>
                <a:latin typeface="DM Sans" pitchFamily="2" charset="77"/>
              </a:rPr>
              <a:t>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0819E8-2B23-4411-87B2-E6246D64C940}"/>
              </a:ext>
            </a:extLst>
          </p:cNvPr>
          <p:cNvSpPr txBox="1"/>
          <p:nvPr/>
        </p:nvSpPr>
        <p:spPr>
          <a:xfrm>
            <a:off x="1441860" y="5448665"/>
            <a:ext cx="1359026" cy="126188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7600" b="1" spc="-290" dirty="0">
                <a:solidFill>
                  <a:schemeClr val="accent2"/>
                </a:solidFill>
                <a:latin typeface="DM Sans" pitchFamily="2" charset="77"/>
              </a:rPr>
              <a:t>02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B60875-6C3B-4596-9E39-8635CF8A00A6}"/>
              </a:ext>
            </a:extLst>
          </p:cNvPr>
          <p:cNvSpPr txBox="1"/>
          <p:nvPr/>
        </p:nvSpPr>
        <p:spPr>
          <a:xfrm>
            <a:off x="1429838" y="7465841"/>
            <a:ext cx="1383071" cy="126188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7600" b="1" spc="-290" dirty="0">
                <a:solidFill>
                  <a:schemeClr val="accent3"/>
                </a:solidFill>
                <a:latin typeface="DM Sans" pitchFamily="2" charset="77"/>
              </a:rPr>
              <a:t>03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BFA031-B0E5-491D-8CBB-4025E248B129}"/>
              </a:ext>
            </a:extLst>
          </p:cNvPr>
          <p:cNvSpPr txBox="1"/>
          <p:nvPr/>
        </p:nvSpPr>
        <p:spPr>
          <a:xfrm>
            <a:off x="1407395" y="9492633"/>
            <a:ext cx="1427956" cy="126188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7600" b="1" spc="-290" dirty="0">
                <a:solidFill>
                  <a:schemeClr val="accent4"/>
                </a:solidFill>
                <a:latin typeface="DM Sans" pitchFamily="2" charset="77"/>
              </a:rPr>
              <a:t>04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29C460-114B-4A52-A81E-854E845ECDF3}"/>
              </a:ext>
            </a:extLst>
          </p:cNvPr>
          <p:cNvSpPr txBox="1"/>
          <p:nvPr/>
        </p:nvSpPr>
        <p:spPr>
          <a:xfrm>
            <a:off x="1417815" y="11515201"/>
            <a:ext cx="1407116" cy="126188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7600" b="1" spc="-290" dirty="0">
                <a:solidFill>
                  <a:schemeClr val="accent5"/>
                </a:solidFill>
                <a:latin typeface="DM Sans" pitchFamily="2" charset="77"/>
              </a:rPr>
              <a:t>05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D27E2E-10DB-4679-8151-CBE31EB1D3C5}"/>
              </a:ext>
            </a:extLst>
          </p:cNvPr>
          <p:cNvSpPr txBox="1"/>
          <p:nvPr/>
        </p:nvSpPr>
        <p:spPr>
          <a:xfrm>
            <a:off x="3044722" y="5915261"/>
            <a:ext cx="10712841" cy="9955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DM Sans" pitchFamily="2" charset="77"/>
              </a:rPr>
              <a:t>For 3 households, demonstrate remote—enabling of energy savings mode and AI-energy savings mode based on Utility 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39102F-C9CF-4FB7-9F4F-F903662ED24C}"/>
              </a:ext>
            </a:extLst>
          </p:cNvPr>
          <p:cNvSpPr txBox="1"/>
          <p:nvPr/>
        </p:nvSpPr>
        <p:spPr>
          <a:xfrm>
            <a:off x="3025981" y="3149634"/>
            <a:ext cx="4424288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DM Sans" pitchFamily="2" charset="77"/>
              </a:rPr>
              <a:t>Secure partnership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A527F3-3877-4358-8866-A206204EE0A4}"/>
              </a:ext>
            </a:extLst>
          </p:cNvPr>
          <p:cNvSpPr txBox="1"/>
          <p:nvPr/>
        </p:nvSpPr>
        <p:spPr>
          <a:xfrm>
            <a:off x="3023687" y="3763048"/>
            <a:ext cx="10609186" cy="9955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DM Sans" pitchFamily="2" charset="77"/>
              </a:rPr>
              <a:t>Strategic partnership with Tata Power secures access to real-time consumer usage data and control systems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24EA8A-9C3A-4079-9406-CEBBF4549B36}"/>
              </a:ext>
            </a:extLst>
          </p:cNvPr>
          <p:cNvSpPr txBox="1"/>
          <p:nvPr/>
        </p:nvSpPr>
        <p:spPr>
          <a:xfrm>
            <a:off x="3044858" y="5279110"/>
            <a:ext cx="115352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DM Sans" pitchFamily="2" charset="77"/>
              </a:rPr>
              <a:t>Test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403DAF-9826-40C7-AA44-020129189D55}"/>
              </a:ext>
            </a:extLst>
          </p:cNvPr>
          <p:cNvSpPr txBox="1"/>
          <p:nvPr/>
        </p:nvSpPr>
        <p:spPr>
          <a:xfrm>
            <a:off x="3023687" y="7848181"/>
            <a:ext cx="10900131" cy="9955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DM Sans" pitchFamily="2" charset="77"/>
              </a:rPr>
              <a:t>Validate end-to-end value proposition for Samsung (i.e. energy savings for customers) &amp; Tata Power (automated demand-side management)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FF7475-075B-421B-80B8-308D1728B716}"/>
              </a:ext>
            </a:extLst>
          </p:cNvPr>
          <p:cNvSpPr txBox="1"/>
          <p:nvPr/>
        </p:nvSpPr>
        <p:spPr>
          <a:xfrm>
            <a:off x="3021536" y="7160101"/>
            <a:ext cx="566918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DM Sans" pitchFamily="2" charset="77"/>
              </a:rPr>
              <a:t>Secure value proposition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B0483B-E374-4456-A693-D368DA46A7D5}"/>
              </a:ext>
            </a:extLst>
          </p:cNvPr>
          <p:cNvSpPr txBox="1"/>
          <p:nvPr/>
        </p:nvSpPr>
        <p:spPr>
          <a:xfrm>
            <a:off x="3022417" y="9854237"/>
            <a:ext cx="7555528" cy="9955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DM Sans" pitchFamily="2" charset="77"/>
              </a:rPr>
              <a:t>Expand the pilot to </a:t>
            </a:r>
            <a:r>
              <a:rPr lang="en-US" sz="2600" spc="-30" dirty="0" err="1">
                <a:latin typeface="DM Sans" pitchFamily="2" charset="77"/>
              </a:rPr>
              <a:t>atleast</a:t>
            </a:r>
            <a:r>
              <a:rPr lang="en-US" sz="2600" spc="-30" dirty="0">
                <a:latin typeface="DM Sans" pitchFamily="2" charset="77"/>
              </a:rPr>
              <a:t> 100 homes to statistically quantify benefits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A05BC4-EAF7-4BBB-95AD-C9BA1B7FD039}"/>
              </a:ext>
            </a:extLst>
          </p:cNvPr>
          <p:cNvSpPr txBox="1"/>
          <p:nvPr/>
        </p:nvSpPr>
        <p:spPr>
          <a:xfrm>
            <a:off x="3025346" y="9162982"/>
            <a:ext cx="5515934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DM Sans" pitchFamily="2" charset="77"/>
              </a:rPr>
              <a:t>Quantify Energy Savings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67EDB1-6DAA-4117-A744-8E5441E7C87C}"/>
              </a:ext>
            </a:extLst>
          </p:cNvPr>
          <p:cNvSpPr txBox="1"/>
          <p:nvPr/>
        </p:nvSpPr>
        <p:spPr>
          <a:xfrm>
            <a:off x="3023687" y="11856229"/>
            <a:ext cx="7331275" cy="9955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DM Sans" pitchFamily="2" charset="77"/>
              </a:rPr>
              <a:t>Customers report no discomfort AND at least 15% avg energy savings for last 3 months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C603D0-D500-4D3B-9F5A-98D070B84080}"/>
              </a:ext>
            </a:extLst>
          </p:cNvPr>
          <p:cNvSpPr txBox="1"/>
          <p:nvPr/>
        </p:nvSpPr>
        <p:spPr>
          <a:xfrm>
            <a:off x="3023441" y="11167514"/>
            <a:ext cx="2028440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DM Sans" pitchFamily="2" charset="77"/>
              </a:rPr>
              <a:t>Success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EA5614-D450-41ED-BDB6-C8E52564B99E}"/>
              </a:ext>
            </a:extLst>
          </p:cNvPr>
          <p:cNvSpPr txBox="1"/>
          <p:nvPr/>
        </p:nvSpPr>
        <p:spPr>
          <a:xfrm>
            <a:off x="1152670" y="217856"/>
            <a:ext cx="9968410" cy="286232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000" b="1" spc="-290" dirty="0">
                <a:solidFill>
                  <a:schemeClr val="tx2"/>
                </a:solidFill>
                <a:latin typeface="DM Sans" pitchFamily="2" charset="77"/>
              </a:rPr>
              <a:t>Y25 Focus 1: Bring a </a:t>
            </a:r>
            <a:r>
              <a:rPr lang="en-US" sz="6000" b="1" spc="-290" dirty="0" err="1">
                <a:solidFill>
                  <a:schemeClr val="tx2"/>
                </a:solidFill>
                <a:latin typeface="DM Sans" pitchFamily="2" charset="77"/>
              </a:rPr>
              <a:t>FlexConnect</a:t>
            </a:r>
            <a:r>
              <a:rPr lang="en-US" sz="6000" b="1" spc="-290" dirty="0">
                <a:solidFill>
                  <a:schemeClr val="tx2"/>
                </a:solidFill>
                <a:latin typeface="DM Sans" pitchFamily="2" charset="77"/>
              </a:rPr>
              <a:t>-like feature for Indian Markets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44FABF-CD89-0213-29AE-A8AA3628779E}"/>
              </a:ext>
            </a:extLst>
          </p:cNvPr>
          <p:cNvSpPr txBox="1"/>
          <p:nvPr/>
        </p:nvSpPr>
        <p:spPr>
          <a:xfrm>
            <a:off x="17670162" y="368713"/>
            <a:ext cx="6287358" cy="1271117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January Achievements</a:t>
            </a:r>
          </a:p>
          <a:p>
            <a:pPr marL="571500" indent="-571500">
              <a:buFontTx/>
              <a:buChar char="-"/>
            </a:pPr>
            <a:r>
              <a:rPr 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depth understanding of </a:t>
            </a:r>
            <a:r>
              <a:rPr lang="en-US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FlexConnect</a:t>
            </a:r>
            <a:r>
              <a:rPr 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US</a:t>
            </a:r>
          </a:p>
          <a:p>
            <a:pPr marL="571500" indent="-571500">
              <a:buFontTx/>
              <a:buChar char="-"/>
            </a:pPr>
            <a:r>
              <a:rPr 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Partners identification </a:t>
            </a:r>
            <a:br>
              <a:rPr 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Tata Power (working on NDA)</a:t>
            </a:r>
          </a:p>
          <a:p>
            <a:pPr marL="457200" indent="-457200">
              <a:buFontTx/>
              <a:buChar char="-"/>
            </a:pP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Landis+Gyr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(Smart Meter manufacturers) (still nurturing)</a:t>
            </a:r>
            <a:b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Prathmesh</a:t>
            </a:r>
            <a:r>
              <a:rPr 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spoke with HS Cho to understand limitation of FLEXCONNECT in US.</a:t>
            </a:r>
            <a:br>
              <a:rPr 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Riktesh</a:t>
            </a:r>
            <a:r>
              <a:rPr 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developed a tool to simulated automated demand response signals according to the actual protocol</a:t>
            </a:r>
          </a:p>
          <a:p>
            <a:pPr marL="457200" indent="-457200">
              <a:buFontTx/>
              <a:buChar char="-"/>
            </a:pPr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4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 Goals:</a:t>
            </a:r>
          </a:p>
          <a:p>
            <a:pPr marL="1371417" lvl="1" indent="-457200">
              <a:buFontTx/>
              <a:buChar char="-"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Finalize POC scope with Tata Power</a:t>
            </a:r>
          </a:p>
          <a:p>
            <a:pPr marL="1371417" lvl="1" indent="-457200">
              <a:buFontTx/>
              <a:buChar char="-"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legal work out of the way</a:t>
            </a:r>
          </a:p>
          <a:p>
            <a:pPr marL="457200" indent="-457200">
              <a:buFontTx/>
              <a:buChar char="-"/>
            </a:pPr>
            <a:r>
              <a:rPr lang="en-U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 RISKS:</a:t>
            </a:r>
          </a:p>
          <a:p>
            <a:pPr marL="1371417" lvl="1" indent="-457200">
              <a:buFontTx/>
              <a:buChar char="-"/>
            </a:pPr>
            <a:r>
              <a:rPr 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Legal team &amp; Business development </a:t>
            </a:r>
            <a:r>
              <a:rPr lang="en-US" sz="32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Ridhi</a:t>
            </a:r>
            <a:r>
              <a:rPr lang="en-US" sz="32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/Arijit) </a:t>
            </a:r>
          </a:p>
          <a:p>
            <a:pPr marL="1371417" lvl="1" indent="-457200">
              <a:buFontTx/>
              <a:buChar char="-"/>
            </a:pPr>
            <a:r>
              <a:rPr 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identification </a:t>
            </a:r>
            <a:r>
              <a:rPr lang="en-US" sz="32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(work with Samsung Members)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7A9E2-6DF4-8BA2-F15C-B9AB79C6EDD7}"/>
              </a:ext>
            </a:extLst>
          </p:cNvPr>
          <p:cNvSpPr txBox="1"/>
          <p:nvPr/>
        </p:nvSpPr>
        <p:spPr>
          <a:xfrm>
            <a:off x="1334529" y="12925167"/>
            <a:ext cx="10008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*Timeline: </a:t>
            </a:r>
            <a:r>
              <a:rPr lang="en-US" sz="3200" b="1" dirty="0">
                <a:solidFill>
                  <a:srgbClr val="C00000"/>
                </a:solidFill>
              </a:rPr>
              <a:t>2 months </a:t>
            </a:r>
            <a:r>
              <a:rPr lang="en-US" sz="3200" dirty="0"/>
              <a:t>for each milestones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3D20FE-AC56-D9CF-1831-763DB1539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1858" y="3731739"/>
            <a:ext cx="3794795" cy="659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11595D27-AD4F-49FB-9DE5-58CF52A84E86}"/>
              </a:ext>
            </a:extLst>
          </p:cNvPr>
          <p:cNvSpPr txBox="1"/>
          <p:nvPr/>
        </p:nvSpPr>
        <p:spPr>
          <a:xfrm>
            <a:off x="1551666" y="3418402"/>
            <a:ext cx="1139415" cy="126188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7600" b="1" spc="-290" dirty="0">
                <a:solidFill>
                  <a:schemeClr val="accent1"/>
                </a:solidFill>
                <a:latin typeface="DM Sans" pitchFamily="2" charset="77"/>
              </a:rPr>
              <a:t>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0819E8-2B23-4411-87B2-E6246D64C940}"/>
              </a:ext>
            </a:extLst>
          </p:cNvPr>
          <p:cNvSpPr txBox="1"/>
          <p:nvPr/>
        </p:nvSpPr>
        <p:spPr>
          <a:xfrm>
            <a:off x="1441860" y="5448665"/>
            <a:ext cx="1359026" cy="126188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7600" b="1" spc="-290" dirty="0">
                <a:solidFill>
                  <a:schemeClr val="accent2"/>
                </a:solidFill>
                <a:latin typeface="DM Sans" pitchFamily="2" charset="77"/>
              </a:rPr>
              <a:t>02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B60875-6C3B-4596-9E39-8635CF8A00A6}"/>
              </a:ext>
            </a:extLst>
          </p:cNvPr>
          <p:cNvSpPr txBox="1"/>
          <p:nvPr/>
        </p:nvSpPr>
        <p:spPr>
          <a:xfrm>
            <a:off x="1429838" y="7465841"/>
            <a:ext cx="1383071" cy="126188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7600" b="1" spc="-290" dirty="0">
                <a:solidFill>
                  <a:schemeClr val="accent3"/>
                </a:solidFill>
                <a:latin typeface="DM Sans" pitchFamily="2" charset="77"/>
              </a:rPr>
              <a:t>03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BFA031-B0E5-491D-8CBB-4025E248B129}"/>
              </a:ext>
            </a:extLst>
          </p:cNvPr>
          <p:cNvSpPr txBox="1"/>
          <p:nvPr/>
        </p:nvSpPr>
        <p:spPr>
          <a:xfrm>
            <a:off x="1407395" y="9492633"/>
            <a:ext cx="1427956" cy="126188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7600" b="1" spc="-290" dirty="0">
                <a:solidFill>
                  <a:schemeClr val="accent4"/>
                </a:solidFill>
                <a:latin typeface="DM Sans" pitchFamily="2" charset="77"/>
              </a:rPr>
              <a:t>04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29C460-114B-4A52-A81E-854E845ECDF3}"/>
              </a:ext>
            </a:extLst>
          </p:cNvPr>
          <p:cNvSpPr txBox="1"/>
          <p:nvPr/>
        </p:nvSpPr>
        <p:spPr>
          <a:xfrm>
            <a:off x="1417815" y="11515201"/>
            <a:ext cx="1407116" cy="126188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7600" b="1" spc="-290" dirty="0">
                <a:solidFill>
                  <a:schemeClr val="accent5"/>
                </a:solidFill>
                <a:latin typeface="DM Sans" pitchFamily="2" charset="77"/>
              </a:rPr>
              <a:t>05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D27E2E-10DB-4679-8151-CBE31EB1D3C5}"/>
              </a:ext>
            </a:extLst>
          </p:cNvPr>
          <p:cNvSpPr txBox="1"/>
          <p:nvPr/>
        </p:nvSpPr>
        <p:spPr>
          <a:xfrm>
            <a:off x="3044722" y="5915261"/>
            <a:ext cx="10712841" cy="5338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DM Sans" pitchFamily="2" charset="77"/>
              </a:rPr>
              <a:t>Develop a block-chain based model for carbon credits,  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39102F-C9CF-4FB7-9F4F-F903662ED24C}"/>
              </a:ext>
            </a:extLst>
          </p:cNvPr>
          <p:cNvSpPr txBox="1"/>
          <p:nvPr/>
        </p:nvSpPr>
        <p:spPr>
          <a:xfrm>
            <a:off x="3025981" y="3149634"/>
            <a:ext cx="415338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DM Sans" pitchFamily="2" charset="77"/>
              </a:rPr>
              <a:t>Regulatory Clarity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A527F3-3877-4358-8866-A206204EE0A4}"/>
              </a:ext>
            </a:extLst>
          </p:cNvPr>
          <p:cNvSpPr txBox="1"/>
          <p:nvPr/>
        </p:nvSpPr>
        <p:spPr>
          <a:xfrm>
            <a:off x="3023687" y="3763048"/>
            <a:ext cx="10609186" cy="9955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DM Sans" pitchFamily="2" charset="77"/>
              </a:rPr>
              <a:t>Understand the Carbon Trading Scheme. Establish contacts with Grid controller of India (GCI) and BEE.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24EA8A-9C3A-4079-9406-CEBBF4549B36}"/>
              </a:ext>
            </a:extLst>
          </p:cNvPr>
          <p:cNvSpPr txBox="1"/>
          <p:nvPr/>
        </p:nvSpPr>
        <p:spPr>
          <a:xfrm>
            <a:off x="3044858" y="5279110"/>
            <a:ext cx="9298058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DM Sans" pitchFamily="2" charset="77"/>
              </a:rPr>
              <a:t>Build the tech infrastructure architecture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403DAF-9826-40C7-AA44-020129189D55}"/>
              </a:ext>
            </a:extLst>
          </p:cNvPr>
          <p:cNvSpPr txBox="1"/>
          <p:nvPr/>
        </p:nvSpPr>
        <p:spPr>
          <a:xfrm>
            <a:off x="3023687" y="7848181"/>
            <a:ext cx="12990670" cy="9955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DM Sans" pitchFamily="2" charset="77"/>
              </a:rPr>
              <a:t>Standards are outlined by United Nations, to enable deals like “Microsoft buys XXX-million dollars carbon credits from Samsung SmartThings”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FF7475-075B-421B-80B8-308D1728B716}"/>
              </a:ext>
            </a:extLst>
          </p:cNvPr>
          <p:cNvSpPr txBox="1"/>
          <p:nvPr/>
        </p:nvSpPr>
        <p:spPr>
          <a:xfrm>
            <a:off x="3021536" y="7160101"/>
            <a:ext cx="6062237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DM Sans" pitchFamily="2" charset="77"/>
              </a:rPr>
              <a:t>Link with Global Standards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B0483B-E374-4456-A693-D368DA46A7D5}"/>
              </a:ext>
            </a:extLst>
          </p:cNvPr>
          <p:cNvSpPr txBox="1"/>
          <p:nvPr/>
        </p:nvSpPr>
        <p:spPr>
          <a:xfrm>
            <a:off x="3022417" y="9854237"/>
            <a:ext cx="11064286" cy="9955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DM Sans" pitchFamily="2" charset="77"/>
              </a:rPr>
              <a:t>We have to quantify </a:t>
            </a:r>
            <a:r>
              <a:rPr lang="en-US" sz="2600" spc="-30" dirty="0" err="1">
                <a:latin typeface="DM Sans" pitchFamily="2" charset="77"/>
              </a:rPr>
              <a:t>atleast</a:t>
            </a:r>
            <a:r>
              <a:rPr lang="en-US" sz="2600" spc="-30" dirty="0">
                <a:latin typeface="DM Sans" pitchFamily="2" charset="77"/>
              </a:rPr>
              <a:t> </a:t>
            </a:r>
            <a:r>
              <a:rPr lang="en-US" sz="2600" spc="-30">
                <a:latin typeface="DM Sans" pitchFamily="2" charset="77"/>
              </a:rPr>
              <a:t>how many </a:t>
            </a:r>
            <a:r>
              <a:rPr lang="en-US" sz="2600" spc="-30" dirty="0">
                <a:latin typeface="DM Sans" pitchFamily="2" charset="77"/>
              </a:rPr>
              <a:t>households need to save how much energy to be eligible for participation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A05BC4-EAF7-4BBB-95AD-C9BA1B7FD039}"/>
              </a:ext>
            </a:extLst>
          </p:cNvPr>
          <p:cNvSpPr txBox="1"/>
          <p:nvPr/>
        </p:nvSpPr>
        <p:spPr>
          <a:xfrm>
            <a:off x="3025346" y="9162982"/>
            <a:ext cx="5021888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DM Sans" pitchFamily="2" charset="77"/>
              </a:rPr>
              <a:t>Market Quantification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67EDB1-6DAA-4117-A744-8E5441E7C87C}"/>
              </a:ext>
            </a:extLst>
          </p:cNvPr>
          <p:cNvSpPr txBox="1"/>
          <p:nvPr/>
        </p:nvSpPr>
        <p:spPr>
          <a:xfrm>
            <a:off x="3023687" y="11856229"/>
            <a:ext cx="12644681" cy="9955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DM Sans" pitchFamily="2" charset="77"/>
              </a:rPr>
              <a:t>Several companies in India (Bosch) is looking for participation in voluntary carbon market as a part of their CSR.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C603D0-D500-4D3B-9F5A-98D070B84080}"/>
              </a:ext>
            </a:extLst>
          </p:cNvPr>
          <p:cNvSpPr txBox="1"/>
          <p:nvPr/>
        </p:nvSpPr>
        <p:spPr>
          <a:xfrm>
            <a:off x="3023441" y="11167514"/>
            <a:ext cx="3925434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DM Sans" pitchFamily="2" charset="77"/>
              </a:rPr>
              <a:t>Find POC project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EA5614-D450-41ED-BDB6-C8E52564B99E}"/>
              </a:ext>
            </a:extLst>
          </p:cNvPr>
          <p:cNvSpPr txBox="1"/>
          <p:nvPr/>
        </p:nvSpPr>
        <p:spPr>
          <a:xfrm>
            <a:off x="1127956" y="375067"/>
            <a:ext cx="15232390" cy="193899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000" b="1" spc="-290" dirty="0">
                <a:solidFill>
                  <a:schemeClr val="tx2"/>
                </a:solidFill>
                <a:latin typeface="DM Sans" pitchFamily="2" charset="77"/>
              </a:rPr>
              <a:t>Y25 Focus 2: There are 5 BIG steps to build our own carbon trading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44FABF-CD89-0213-29AE-A8AA3628779E}"/>
              </a:ext>
            </a:extLst>
          </p:cNvPr>
          <p:cNvSpPr txBox="1"/>
          <p:nvPr/>
        </p:nvSpPr>
        <p:spPr>
          <a:xfrm>
            <a:off x="16780476" y="3927459"/>
            <a:ext cx="7177044" cy="778674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January work done.</a:t>
            </a:r>
          </a:p>
          <a:p>
            <a:pPr marL="571500" indent="-571500">
              <a:buFontTx/>
              <a:buChar char="-"/>
            </a:pPr>
            <a:r>
              <a:rPr 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through the BEE guidelines on platform creation (some familiarity is there now)</a:t>
            </a:r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4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 Goals:</a:t>
            </a:r>
          </a:p>
          <a:p>
            <a:pPr marL="1371417" lvl="1" indent="-457200">
              <a:buFontTx/>
              <a:buChar char="-"/>
            </a:pPr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 (Volunteer) for National Steering Committee for Indian Carbon Market</a:t>
            </a:r>
          </a:p>
          <a:p>
            <a:pPr marL="457200" indent="-457200">
              <a:buFontTx/>
              <a:buChar char="-"/>
            </a:pPr>
            <a:r>
              <a:rPr lang="en-U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 RISKS:</a:t>
            </a:r>
          </a:p>
          <a:p>
            <a:pPr marL="1371417" lvl="1" indent="-457200">
              <a:buFontTx/>
              <a:buChar char="-"/>
            </a:pPr>
            <a:r>
              <a:rPr 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discuss with a blockchain expert on how to maintain a carbon ledger eligible for trading according to BEE</a:t>
            </a:r>
          </a:p>
          <a:p>
            <a:pPr lvl="1"/>
            <a:endParaRPr lang="en-US" sz="3200" i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25124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SV - Color Scheme 11 - Light">
      <a:dk1>
        <a:srgbClr val="747993"/>
      </a:dk1>
      <a:lt1>
        <a:srgbClr val="FFFFFF"/>
      </a:lt1>
      <a:dk2>
        <a:srgbClr val="060E3B"/>
      </a:dk2>
      <a:lt2>
        <a:srgbClr val="FFFFFF"/>
      </a:lt2>
      <a:accent1>
        <a:srgbClr val="89C540"/>
      </a:accent1>
      <a:accent2>
        <a:srgbClr val="41BB95"/>
      </a:accent2>
      <a:accent3>
        <a:srgbClr val="13A0C0"/>
      </a:accent3>
      <a:accent4>
        <a:srgbClr val="515AA8"/>
      </a:accent4>
      <a:accent5>
        <a:srgbClr val="08909F"/>
      </a:accent5>
      <a:accent6>
        <a:srgbClr val="DDDDDC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406</Words>
  <Application>Microsoft Macintosh PowerPoint</Application>
  <PresentationFormat>Custom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DM Sans</vt:lpstr>
      <vt:lpstr>Default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/>
  <cp:keywords/>
  <dc:description/>
  <cp:lastModifiedBy>Sayonsom Chanda</cp:lastModifiedBy>
  <cp:revision>9913</cp:revision>
  <cp:lastPrinted>2019-09-18T23:04:43Z</cp:lastPrinted>
  <dcterms:created xsi:type="dcterms:W3CDTF">2014-11-12T21:47:38Z</dcterms:created>
  <dcterms:modified xsi:type="dcterms:W3CDTF">2025-02-05T07:42:14Z</dcterms:modified>
  <cp:category/>
</cp:coreProperties>
</file>